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3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344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1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6" r:id="rId52"/>
    <p:sldId id="317" r:id="rId53"/>
    <p:sldId id="319" r:id="rId54"/>
    <p:sldId id="320" r:id="rId55"/>
    <p:sldId id="321" r:id="rId56"/>
    <p:sldId id="324" r:id="rId57"/>
    <p:sldId id="323" r:id="rId58"/>
    <p:sldId id="330" r:id="rId59"/>
    <p:sldId id="327" r:id="rId60"/>
    <p:sldId id="328" r:id="rId61"/>
    <p:sldId id="329" r:id="rId62"/>
    <p:sldId id="331" r:id="rId63"/>
    <p:sldId id="332" r:id="rId64"/>
    <p:sldId id="333" r:id="rId65"/>
    <p:sldId id="334" r:id="rId66"/>
    <p:sldId id="335" r:id="rId67"/>
    <p:sldId id="336" r:id="rId68"/>
    <p:sldId id="338" r:id="rId69"/>
    <p:sldId id="339" r:id="rId70"/>
    <p:sldId id="340" r:id="rId71"/>
    <p:sldId id="341" r:id="rId72"/>
    <p:sldId id="326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0F2"/>
    <a:srgbClr val="00A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4" autoAdjust="0"/>
    <p:restoredTop sz="94660" autoAdjust="0"/>
  </p:normalViewPr>
  <p:slideViewPr>
    <p:cSldViewPr snapToGrid="0">
      <p:cViewPr varScale="1">
        <p:scale>
          <a:sx n="81" d="100"/>
          <a:sy n="81" d="100"/>
        </p:scale>
        <p:origin x="691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6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A5597-0A74-45F6-A746-DEE76FA7C251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CC016-07B3-4AE6-BC3A-C0006CCE0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CC016-07B3-4AE6-BC3A-C0006CCE02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8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CC016-07B3-4AE6-BC3A-C0006CCE02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80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CC016-07B3-4AE6-BC3A-C0006CCE027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47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CC016-07B3-4AE6-BC3A-C0006CCE027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710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CC016-07B3-4AE6-BC3A-C0006CCE027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57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CC016-07B3-4AE6-BC3A-C0006CCE027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879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CC016-07B3-4AE6-BC3A-C0006CCE027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655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CC016-07B3-4AE6-BC3A-C0006CCE027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1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3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7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278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8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66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8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63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532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41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37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25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F18F7-3D3B-40AA-8EE2-231407978879}" type="datetimeFigureOut">
              <a:rPr lang="zh-CN" altLang="en-US" smtClean="0"/>
              <a:t>2025/11/15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FAB8E-3CFC-4C32-872A-0658BB46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89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51.jpg"/><Relationship Id="rId7" Type="http://schemas.openxmlformats.org/officeDocument/2006/relationships/image" Target="../media/image43.jpg"/><Relationship Id="rId12" Type="http://schemas.openxmlformats.org/officeDocument/2006/relationships/image" Target="../media/image58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7.jpg"/><Relationship Id="rId5" Type="http://schemas.openxmlformats.org/officeDocument/2006/relationships/image" Target="../media/image53.jpg"/><Relationship Id="rId10" Type="http://schemas.openxmlformats.org/officeDocument/2006/relationships/image" Target="../media/image56.jpg"/><Relationship Id="rId4" Type="http://schemas.openxmlformats.org/officeDocument/2006/relationships/image" Target="../media/image52.jpg"/><Relationship Id="rId9" Type="http://schemas.openxmlformats.org/officeDocument/2006/relationships/image" Target="../media/image5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42.jpg"/><Relationship Id="rId7" Type="http://schemas.openxmlformats.org/officeDocument/2006/relationships/image" Target="../media/image65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8.jp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74.jpg"/><Relationship Id="rId5" Type="http://schemas.openxmlformats.org/officeDocument/2006/relationships/image" Target="../media/image69.jpg"/><Relationship Id="rId10" Type="http://schemas.openxmlformats.org/officeDocument/2006/relationships/image" Target="../media/image73.jpg"/><Relationship Id="rId4" Type="http://schemas.openxmlformats.org/officeDocument/2006/relationships/image" Target="../media/image42.jpg"/><Relationship Id="rId9" Type="http://schemas.openxmlformats.org/officeDocument/2006/relationships/image" Target="../media/image7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13" Type="http://schemas.openxmlformats.org/officeDocument/2006/relationships/image" Target="../media/image86.jpg"/><Relationship Id="rId3" Type="http://schemas.openxmlformats.org/officeDocument/2006/relationships/image" Target="../media/image76.jpg"/><Relationship Id="rId7" Type="http://schemas.openxmlformats.org/officeDocument/2006/relationships/image" Target="../media/image80.jpg"/><Relationship Id="rId12" Type="http://schemas.openxmlformats.org/officeDocument/2006/relationships/image" Target="../media/image85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11" Type="http://schemas.openxmlformats.org/officeDocument/2006/relationships/image" Target="../media/image84.jpg"/><Relationship Id="rId5" Type="http://schemas.openxmlformats.org/officeDocument/2006/relationships/image" Target="../media/image78.jpg"/><Relationship Id="rId10" Type="http://schemas.openxmlformats.org/officeDocument/2006/relationships/image" Target="../media/image83.jpg"/><Relationship Id="rId4" Type="http://schemas.openxmlformats.org/officeDocument/2006/relationships/image" Target="../media/image77.jpg"/><Relationship Id="rId9" Type="http://schemas.openxmlformats.org/officeDocument/2006/relationships/image" Target="../media/image8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11" Type="http://schemas.openxmlformats.org/officeDocument/2006/relationships/image" Target="../media/image94.jpg"/><Relationship Id="rId5" Type="http://schemas.openxmlformats.org/officeDocument/2006/relationships/image" Target="../media/image89.jpeg"/><Relationship Id="rId10" Type="http://schemas.openxmlformats.org/officeDocument/2006/relationships/image" Target="../media/image93.jpg"/><Relationship Id="rId4" Type="http://schemas.openxmlformats.org/officeDocument/2006/relationships/image" Target="../media/image88.jpeg"/><Relationship Id="rId9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6.jpg"/><Relationship Id="rId7" Type="http://schemas.openxmlformats.org/officeDocument/2006/relationships/image" Target="../media/image99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6.jpg"/><Relationship Id="rId4" Type="http://schemas.openxmlformats.org/officeDocument/2006/relationships/image" Target="../media/image97.jpg"/><Relationship Id="rId9" Type="http://schemas.openxmlformats.org/officeDocument/2006/relationships/image" Target="../media/image10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3" Type="http://schemas.openxmlformats.org/officeDocument/2006/relationships/image" Target="../media/image108.jpg"/><Relationship Id="rId7" Type="http://schemas.openxmlformats.org/officeDocument/2006/relationships/image" Target="../media/image112.jpe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10" Type="http://schemas.openxmlformats.org/officeDocument/2006/relationships/image" Target="../media/image115.jpg"/><Relationship Id="rId4" Type="http://schemas.openxmlformats.org/officeDocument/2006/relationships/image" Target="../media/image109.jpg"/><Relationship Id="rId9" Type="http://schemas.openxmlformats.org/officeDocument/2006/relationships/image" Target="../media/image1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7" Type="http://schemas.openxmlformats.org/officeDocument/2006/relationships/image" Target="../media/image121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3" Type="http://schemas.openxmlformats.org/officeDocument/2006/relationships/image" Target="../media/image123.jpg"/><Relationship Id="rId7" Type="http://schemas.openxmlformats.org/officeDocument/2006/relationships/image" Target="../media/image127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5" Type="http://schemas.openxmlformats.org/officeDocument/2006/relationships/image" Target="../media/image125.jpg"/><Relationship Id="rId10" Type="http://schemas.openxmlformats.org/officeDocument/2006/relationships/image" Target="../media/image130.jpg"/><Relationship Id="rId4" Type="http://schemas.openxmlformats.org/officeDocument/2006/relationships/image" Target="../media/image124.jpg"/><Relationship Id="rId9" Type="http://schemas.openxmlformats.org/officeDocument/2006/relationships/image" Target="../media/image12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132.jpg"/><Relationship Id="rId7" Type="http://schemas.openxmlformats.org/officeDocument/2006/relationships/image" Target="../media/image134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11" Type="http://schemas.openxmlformats.org/officeDocument/2006/relationships/image" Target="../media/image138.jpg"/><Relationship Id="rId5" Type="http://schemas.openxmlformats.org/officeDocument/2006/relationships/image" Target="../media/image127.jpg"/><Relationship Id="rId10" Type="http://schemas.openxmlformats.org/officeDocument/2006/relationships/image" Target="../media/image137.jpeg"/><Relationship Id="rId4" Type="http://schemas.openxmlformats.org/officeDocument/2006/relationships/image" Target="../media/image126.jpeg"/><Relationship Id="rId9" Type="http://schemas.openxmlformats.org/officeDocument/2006/relationships/image" Target="../media/image13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g"/><Relationship Id="rId13" Type="http://schemas.openxmlformats.org/officeDocument/2006/relationships/image" Target="../media/image150.jpeg"/><Relationship Id="rId18" Type="http://schemas.openxmlformats.org/officeDocument/2006/relationships/image" Target="../media/image155.jpg"/><Relationship Id="rId26" Type="http://schemas.openxmlformats.org/officeDocument/2006/relationships/image" Target="../media/image163.jpg"/><Relationship Id="rId3" Type="http://schemas.openxmlformats.org/officeDocument/2006/relationships/image" Target="../media/image140.jpeg"/><Relationship Id="rId21" Type="http://schemas.openxmlformats.org/officeDocument/2006/relationships/image" Target="../media/image158.jpeg"/><Relationship Id="rId7" Type="http://schemas.openxmlformats.org/officeDocument/2006/relationships/image" Target="../media/image144.jpeg"/><Relationship Id="rId12" Type="http://schemas.openxmlformats.org/officeDocument/2006/relationships/image" Target="../media/image149.jpg"/><Relationship Id="rId17" Type="http://schemas.openxmlformats.org/officeDocument/2006/relationships/image" Target="../media/image154.jpeg"/><Relationship Id="rId25" Type="http://schemas.openxmlformats.org/officeDocument/2006/relationships/image" Target="../media/image162.jpeg"/><Relationship Id="rId2" Type="http://schemas.openxmlformats.org/officeDocument/2006/relationships/image" Target="../media/image139.jpeg"/><Relationship Id="rId16" Type="http://schemas.openxmlformats.org/officeDocument/2006/relationships/image" Target="../media/image153.jpg"/><Relationship Id="rId20" Type="http://schemas.openxmlformats.org/officeDocument/2006/relationships/image" Target="../media/image157.jpg"/><Relationship Id="rId29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g"/><Relationship Id="rId11" Type="http://schemas.openxmlformats.org/officeDocument/2006/relationships/image" Target="../media/image148.jpeg"/><Relationship Id="rId24" Type="http://schemas.openxmlformats.org/officeDocument/2006/relationships/image" Target="../media/image161.jpg"/><Relationship Id="rId32" Type="http://schemas.openxmlformats.org/officeDocument/2006/relationships/image" Target="../media/image169.jpeg"/><Relationship Id="rId5" Type="http://schemas.openxmlformats.org/officeDocument/2006/relationships/image" Target="../media/image142.jpg"/><Relationship Id="rId15" Type="http://schemas.openxmlformats.org/officeDocument/2006/relationships/image" Target="../media/image152.jpeg"/><Relationship Id="rId23" Type="http://schemas.openxmlformats.org/officeDocument/2006/relationships/image" Target="../media/image160.jpeg"/><Relationship Id="rId28" Type="http://schemas.openxmlformats.org/officeDocument/2006/relationships/image" Target="../media/image165.jpg"/><Relationship Id="rId10" Type="http://schemas.openxmlformats.org/officeDocument/2006/relationships/image" Target="../media/image147.jpg"/><Relationship Id="rId19" Type="http://schemas.openxmlformats.org/officeDocument/2006/relationships/image" Target="../media/image156.jpeg"/><Relationship Id="rId31" Type="http://schemas.openxmlformats.org/officeDocument/2006/relationships/image" Target="../media/image168.jpg"/><Relationship Id="rId4" Type="http://schemas.openxmlformats.org/officeDocument/2006/relationships/image" Target="../media/image141.jpeg"/><Relationship Id="rId9" Type="http://schemas.openxmlformats.org/officeDocument/2006/relationships/image" Target="../media/image146.jpeg"/><Relationship Id="rId14" Type="http://schemas.openxmlformats.org/officeDocument/2006/relationships/image" Target="../media/image151.jpg"/><Relationship Id="rId22" Type="http://schemas.openxmlformats.org/officeDocument/2006/relationships/image" Target="../media/image159.jpg"/><Relationship Id="rId27" Type="http://schemas.openxmlformats.org/officeDocument/2006/relationships/image" Target="../media/image164.jpeg"/><Relationship Id="rId30" Type="http://schemas.openxmlformats.org/officeDocument/2006/relationships/image" Target="../media/image16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13" Type="http://schemas.openxmlformats.org/officeDocument/2006/relationships/image" Target="../media/image181.jpg"/><Relationship Id="rId3" Type="http://schemas.openxmlformats.org/officeDocument/2006/relationships/image" Target="../media/image171.jpg"/><Relationship Id="rId7" Type="http://schemas.openxmlformats.org/officeDocument/2006/relationships/image" Target="../media/image175.jpg"/><Relationship Id="rId12" Type="http://schemas.openxmlformats.org/officeDocument/2006/relationships/image" Target="../media/image180.jpg"/><Relationship Id="rId2" Type="http://schemas.openxmlformats.org/officeDocument/2006/relationships/image" Target="../media/image170.jpg"/><Relationship Id="rId16" Type="http://schemas.openxmlformats.org/officeDocument/2006/relationships/image" Target="../media/image1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11" Type="http://schemas.openxmlformats.org/officeDocument/2006/relationships/image" Target="../media/image179.jpg"/><Relationship Id="rId5" Type="http://schemas.openxmlformats.org/officeDocument/2006/relationships/image" Target="../media/image173.jpg"/><Relationship Id="rId15" Type="http://schemas.openxmlformats.org/officeDocument/2006/relationships/image" Target="../media/image183.jpeg"/><Relationship Id="rId10" Type="http://schemas.openxmlformats.org/officeDocument/2006/relationships/image" Target="../media/image178.jpg"/><Relationship Id="rId4" Type="http://schemas.openxmlformats.org/officeDocument/2006/relationships/image" Target="../media/image172.jpg"/><Relationship Id="rId9" Type="http://schemas.openxmlformats.org/officeDocument/2006/relationships/image" Target="../media/image177.jpg"/><Relationship Id="rId14" Type="http://schemas.openxmlformats.org/officeDocument/2006/relationships/image" Target="../media/image18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jpg"/><Relationship Id="rId13" Type="http://schemas.openxmlformats.org/officeDocument/2006/relationships/image" Target="../media/image196.jpg"/><Relationship Id="rId18" Type="http://schemas.openxmlformats.org/officeDocument/2006/relationships/image" Target="../media/image201.jpeg"/><Relationship Id="rId3" Type="http://schemas.openxmlformats.org/officeDocument/2006/relationships/image" Target="../media/image186.jpeg"/><Relationship Id="rId7" Type="http://schemas.openxmlformats.org/officeDocument/2006/relationships/image" Target="../media/image190.jpg"/><Relationship Id="rId12" Type="http://schemas.openxmlformats.org/officeDocument/2006/relationships/image" Target="../media/image195.jpg"/><Relationship Id="rId17" Type="http://schemas.openxmlformats.org/officeDocument/2006/relationships/image" Target="../media/image200.jpg"/><Relationship Id="rId2" Type="http://schemas.openxmlformats.org/officeDocument/2006/relationships/image" Target="../media/image185.jpeg"/><Relationship Id="rId16" Type="http://schemas.openxmlformats.org/officeDocument/2006/relationships/image" Target="../media/image1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eg"/><Relationship Id="rId11" Type="http://schemas.openxmlformats.org/officeDocument/2006/relationships/image" Target="../media/image194.jpg"/><Relationship Id="rId5" Type="http://schemas.openxmlformats.org/officeDocument/2006/relationships/image" Target="../media/image188.jpg"/><Relationship Id="rId15" Type="http://schemas.openxmlformats.org/officeDocument/2006/relationships/image" Target="../media/image198.jpg"/><Relationship Id="rId10" Type="http://schemas.openxmlformats.org/officeDocument/2006/relationships/image" Target="../media/image193.jpg"/><Relationship Id="rId19" Type="http://schemas.openxmlformats.org/officeDocument/2006/relationships/image" Target="../media/image202.jpg"/><Relationship Id="rId4" Type="http://schemas.openxmlformats.org/officeDocument/2006/relationships/image" Target="../media/image187.jpeg"/><Relationship Id="rId9" Type="http://schemas.openxmlformats.org/officeDocument/2006/relationships/image" Target="../media/image192.jpg"/><Relationship Id="rId14" Type="http://schemas.openxmlformats.org/officeDocument/2006/relationships/image" Target="../media/image19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186.jpeg"/><Relationship Id="rId7" Type="http://schemas.openxmlformats.org/officeDocument/2006/relationships/image" Target="../media/image205.jp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g"/><Relationship Id="rId11" Type="http://schemas.openxmlformats.org/officeDocument/2006/relationships/image" Target="../media/image209.jpg"/><Relationship Id="rId5" Type="http://schemas.openxmlformats.org/officeDocument/2006/relationships/image" Target="../media/image203.jpeg"/><Relationship Id="rId10" Type="http://schemas.openxmlformats.org/officeDocument/2006/relationships/image" Target="../media/image208.jpeg"/><Relationship Id="rId4" Type="http://schemas.openxmlformats.org/officeDocument/2006/relationships/image" Target="../media/image187.jpeg"/><Relationship Id="rId9" Type="http://schemas.openxmlformats.org/officeDocument/2006/relationships/image" Target="../media/image20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g"/><Relationship Id="rId3" Type="http://schemas.openxmlformats.org/officeDocument/2006/relationships/image" Target="../media/image211.jpg"/><Relationship Id="rId7" Type="http://schemas.openxmlformats.org/officeDocument/2006/relationships/image" Target="../media/image215.jp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jpeg"/><Relationship Id="rId5" Type="http://schemas.openxmlformats.org/officeDocument/2006/relationships/image" Target="../media/image213.jpg"/><Relationship Id="rId4" Type="http://schemas.openxmlformats.org/officeDocument/2006/relationships/image" Target="../media/image212.jpg"/><Relationship Id="rId9" Type="http://schemas.openxmlformats.org/officeDocument/2006/relationships/image" Target="../media/image21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jpg"/><Relationship Id="rId3" Type="http://schemas.openxmlformats.org/officeDocument/2006/relationships/image" Target="../media/image219.jpeg"/><Relationship Id="rId7" Type="http://schemas.openxmlformats.org/officeDocument/2006/relationships/image" Target="../media/image223.jpeg"/><Relationship Id="rId12" Type="http://schemas.openxmlformats.org/officeDocument/2006/relationships/image" Target="../media/image228.jp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jpg"/><Relationship Id="rId11" Type="http://schemas.openxmlformats.org/officeDocument/2006/relationships/image" Target="../media/image227.jpg"/><Relationship Id="rId5" Type="http://schemas.openxmlformats.org/officeDocument/2006/relationships/image" Target="../media/image221.jpeg"/><Relationship Id="rId10" Type="http://schemas.openxmlformats.org/officeDocument/2006/relationships/image" Target="../media/image226.jpg"/><Relationship Id="rId4" Type="http://schemas.openxmlformats.org/officeDocument/2006/relationships/image" Target="../media/image220.jpg"/><Relationship Id="rId9" Type="http://schemas.openxmlformats.org/officeDocument/2006/relationships/image" Target="../media/image225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eg"/><Relationship Id="rId13" Type="http://schemas.openxmlformats.org/officeDocument/2006/relationships/image" Target="../media/image239.jpeg"/><Relationship Id="rId3" Type="http://schemas.openxmlformats.org/officeDocument/2006/relationships/image" Target="../media/image229.jpeg"/><Relationship Id="rId7" Type="http://schemas.openxmlformats.org/officeDocument/2006/relationships/image" Target="../media/image233.jpeg"/><Relationship Id="rId12" Type="http://schemas.openxmlformats.org/officeDocument/2006/relationships/image" Target="../media/image238.jpeg"/><Relationship Id="rId2" Type="http://schemas.openxmlformats.org/officeDocument/2006/relationships/image" Target="../media/image225.jpg"/><Relationship Id="rId16" Type="http://schemas.openxmlformats.org/officeDocument/2006/relationships/image" Target="../media/image2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jpeg"/><Relationship Id="rId11" Type="http://schemas.openxmlformats.org/officeDocument/2006/relationships/image" Target="../media/image237.jpeg"/><Relationship Id="rId5" Type="http://schemas.openxmlformats.org/officeDocument/2006/relationships/image" Target="../media/image231.jpeg"/><Relationship Id="rId15" Type="http://schemas.openxmlformats.org/officeDocument/2006/relationships/image" Target="../media/image217.jpg"/><Relationship Id="rId10" Type="http://schemas.openxmlformats.org/officeDocument/2006/relationships/image" Target="../media/image236.jpeg"/><Relationship Id="rId4" Type="http://schemas.openxmlformats.org/officeDocument/2006/relationships/image" Target="../media/image230.jpg"/><Relationship Id="rId9" Type="http://schemas.openxmlformats.org/officeDocument/2006/relationships/image" Target="../media/image235.jpeg"/><Relationship Id="rId14" Type="http://schemas.openxmlformats.org/officeDocument/2006/relationships/image" Target="../media/image2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jpeg"/><Relationship Id="rId13" Type="http://schemas.openxmlformats.org/officeDocument/2006/relationships/image" Target="../media/image253.jpeg"/><Relationship Id="rId18" Type="http://schemas.openxmlformats.org/officeDocument/2006/relationships/image" Target="../media/image258.jpg"/><Relationship Id="rId3" Type="http://schemas.openxmlformats.org/officeDocument/2006/relationships/image" Target="../media/image243.jpeg"/><Relationship Id="rId21" Type="http://schemas.openxmlformats.org/officeDocument/2006/relationships/image" Target="../media/image261.jpg"/><Relationship Id="rId7" Type="http://schemas.openxmlformats.org/officeDocument/2006/relationships/image" Target="../media/image247.jpeg"/><Relationship Id="rId12" Type="http://schemas.openxmlformats.org/officeDocument/2006/relationships/image" Target="../media/image252.jpeg"/><Relationship Id="rId17" Type="http://schemas.openxmlformats.org/officeDocument/2006/relationships/image" Target="../media/image257.jpg"/><Relationship Id="rId2" Type="http://schemas.openxmlformats.org/officeDocument/2006/relationships/image" Target="../media/image242.jpeg"/><Relationship Id="rId16" Type="http://schemas.openxmlformats.org/officeDocument/2006/relationships/image" Target="../media/image256.jpeg"/><Relationship Id="rId20" Type="http://schemas.openxmlformats.org/officeDocument/2006/relationships/image" Target="../media/image2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jpeg"/><Relationship Id="rId11" Type="http://schemas.openxmlformats.org/officeDocument/2006/relationships/image" Target="../media/image251.jpeg"/><Relationship Id="rId5" Type="http://schemas.openxmlformats.org/officeDocument/2006/relationships/image" Target="../media/image245.jpeg"/><Relationship Id="rId15" Type="http://schemas.openxmlformats.org/officeDocument/2006/relationships/image" Target="../media/image255.jpeg"/><Relationship Id="rId10" Type="http://schemas.openxmlformats.org/officeDocument/2006/relationships/image" Target="../media/image250.jpeg"/><Relationship Id="rId19" Type="http://schemas.openxmlformats.org/officeDocument/2006/relationships/image" Target="../media/image259.jpg"/><Relationship Id="rId4" Type="http://schemas.openxmlformats.org/officeDocument/2006/relationships/image" Target="../media/image244.jpg"/><Relationship Id="rId9" Type="http://schemas.openxmlformats.org/officeDocument/2006/relationships/image" Target="../media/image249.jpg"/><Relationship Id="rId14" Type="http://schemas.openxmlformats.org/officeDocument/2006/relationships/image" Target="../media/image25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jpg"/><Relationship Id="rId13" Type="http://schemas.openxmlformats.org/officeDocument/2006/relationships/image" Target="../media/image274.jpg"/><Relationship Id="rId18" Type="http://schemas.openxmlformats.org/officeDocument/2006/relationships/image" Target="../media/image279.jpg"/><Relationship Id="rId3" Type="http://schemas.openxmlformats.org/officeDocument/2006/relationships/image" Target="../media/image264.jpeg"/><Relationship Id="rId21" Type="http://schemas.openxmlformats.org/officeDocument/2006/relationships/image" Target="../media/image282.jpeg"/><Relationship Id="rId7" Type="http://schemas.openxmlformats.org/officeDocument/2006/relationships/image" Target="../media/image268.jpeg"/><Relationship Id="rId12" Type="http://schemas.openxmlformats.org/officeDocument/2006/relationships/image" Target="../media/image273.jpg"/><Relationship Id="rId17" Type="http://schemas.openxmlformats.org/officeDocument/2006/relationships/image" Target="../media/image278.jpg"/><Relationship Id="rId2" Type="http://schemas.openxmlformats.org/officeDocument/2006/relationships/image" Target="../media/image263.jpeg"/><Relationship Id="rId16" Type="http://schemas.openxmlformats.org/officeDocument/2006/relationships/image" Target="../media/image277.jpg"/><Relationship Id="rId20" Type="http://schemas.openxmlformats.org/officeDocument/2006/relationships/image" Target="../media/image2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jpg"/><Relationship Id="rId11" Type="http://schemas.openxmlformats.org/officeDocument/2006/relationships/image" Target="../media/image272.jpeg"/><Relationship Id="rId5" Type="http://schemas.openxmlformats.org/officeDocument/2006/relationships/image" Target="../media/image266.jpg"/><Relationship Id="rId15" Type="http://schemas.openxmlformats.org/officeDocument/2006/relationships/image" Target="../media/image276.jpg"/><Relationship Id="rId10" Type="http://schemas.openxmlformats.org/officeDocument/2006/relationships/image" Target="../media/image271.jpeg"/><Relationship Id="rId19" Type="http://schemas.openxmlformats.org/officeDocument/2006/relationships/image" Target="../media/image280.jpg"/><Relationship Id="rId4" Type="http://schemas.openxmlformats.org/officeDocument/2006/relationships/image" Target="../media/image265.jpg"/><Relationship Id="rId9" Type="http://schemas.openxmlformats.org/officeDocument/2006/relationships/image" Target="../media/image270.jpg"/><Relationship Id="rId14" Type="http://schemas.openxmlformats.org/officeDocument/2006/relationships/image" Target="../media/image275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jpeg"/><Relationship Id="rId13" Type="http://schemas.openxmlformats.org/officeDocument/2006/relationships/image" Target="../media/image294.jpg"/><Relationship Id="rId3" Type="http://schemas.openxmlformats.org/officeDocument/2006/relationships/image" Target="../media/image284.jpeg"/><Relationship Id="rId7" Type="http://schemas.openxmlformats.org/officeDocument/2006/relationships/image" Target="../media/image288.jpeg"/><Relationship Id="rId12" Type="http://schemas.openxmlformats.org/officeDocument/2006/relationships/image" Target="../media/image293.jpeg"/><Relationship Id="rId17" Type="http://schemas.openxmlformats.org/officeDocument/2006/relationships/image" Target="../media/image298.jpg"/><Relationship Id="rId2" Type="http://schemas.openxmlformats.org/officeDocument/2006/relationships/image" Target="../media/image283.jpeg"/><Relationship Id="rId16" Type="http://schemas.openxmlformats.org/officeDocument/2006/relationships/image" Target="../media/image2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jpg"/><Relationship Id="rId11" Type="http://schemas.openxmlformats.org/officeDocument/2006/relationships/image" Target="../media/image292.jpeg"/><Relationship Id="rId5" Type="http://schemas.openxmlformats.org/officeDocument/2006/relationships/image" Target="../media/image286.jpeg"/><Relationship Id="rId15" Type="http://schemas.openxmlformats.org/officeDocument/2006/relationships/image" Target="../media/image296.jpg"/><Relationship Id="rId10" Type="http://schemas.openxmlformats.org/officeDocument/2006/relationships/image" Target="../media/image291.jpeg"/><Relationship Id="rId4" Type="http://schemas.openxmlformats.org/officeDocument/2006/relationships/image" Target="../media/image285.jpeg"/><Relationship Id="rId9" Type="http://schemas.openxmlformats.org/officeDocument/2006/relationships/image" Target="../media/image290.jpg"/><Relationship Id="rId14" Type="http://schemas.openxmlformats.org/officeDocument/2006/relationships/image" Target="../media/image295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jpeg"/><Relationship Id="rId13" Type="http://schemas.openxmlformats.org/officeDocument/2006/relationships/image" Target="../media/image307.jpeg"/><Relationship Id="rId18" Type="http://schemas.openxmlformats.org/officeDocument/2006/relationships/image" Target="../media/image312.jpeg"/><Relationship Id="rId26" Type="http://schemas.openxmlformats.org/officeDocument/2006/relationships/image" Target="../media/image320.jpeg"/><Relationship Id="rId3" Type="http://schemas.openxmlformats.org/officeDocument/2006/relationships/image" Target="../media/image292.jpeg"/><Relationship Id="rId21" Type="http://schemas.openxmlformats.org/officeDocument/2006/relationships/image" Target="../media/image315.jpeg"/><Relationship Id="rId7" Type="http://schemas.openxmlformats.org/officeDocument/2006/relationships/image" Target="../media/image301.jpeg"/><Relationship Id="rId12" Type="http://schemas.openxmlformats.org/officeDocument/2006/relationships/image" Target="../media/image306.jpeg"/><Relationship Id="rId17" Type="http://schemas.openxmlformats.org/officeDocument/2006/relationships/image" Target="../media/image311.jpeg"/><Relationship Id="rId25" Type="http://schemas.openxmlformats.org/officeDocument/2006/relationships/image" Target="../media/image319.jpeg"/><Relationship Id="rId2" Type="http://schemas.openxmlformats.org/officeDocument/2006/relationships/image" Target="../media/image293.jpeg"/><Relationship Id="rId16" Type="http://schemas.openxmlformats.org/officeDocument/2006/relationships/image" Target="../media/image310.jpeg"/><Relationship Id="rId20" Type="http://schemas.openxmlformats.org/officeDocument/2006/relationships/image" Target="../media/image3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jpeg"/><Relationship Id="rId11" Type="http://schemas.openxmlformats.org/officeDocument/2006/relationships/image" Target="../media/image305.jpeg"/><Relationship Id="rId24" Type="http://schemas.openxmlformats.org/officeDocument/2006/relationships/image" Target="../media/image318.jpeg"/><Relationship Id="rId5" Type="http://schemas.openxmlformats.org/officeDocument/2006/relationships/image" Target="../media/image294.jpg"/><Relationship Id="rId15" Type="http://schemas.openxmlformats.org/officeDocument/2006/relationships/image" Target="../media/image309.jpeg"/><Relationship Id="rId23" Type="http://schemas.openxmlformats.org/officeDocument/2006/relationships/image" Target="../media/image317.jpeg"/><Relationship Id="rId10" Type="http://schemas.openxmlformats.org/officeDocument/2006/relationships/image" Target="../media/image304.jpeg"/><Relationship Id="rId19" Type="http://schemas.openxmlformats.org/officeDocument/2006/relationships/image" Target="../media/image313.jpeg"/><Relationship Id="rId4" Type="http://schemas.openxmlformats.org/officeDocument/2006/relationships/image" Target="../media/image299.jpeg"/><Relationship Id="rId9" Type="http://schemas.openxmlformats.org/officeDocument/2006/relationships/image" Target="../media/image303.jpeg"/><Relationship Id="rId14" Type="http://schemas.openxmlformats.org/officeDocument/2006/relationships/image" Target="../media/image308.jpeg"/><Relationship Id="rId22" Type="http://schemas.openxmlformats.org/officeDocument/2006/relationships/image" Target="../media/image31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jpg"/><Relationship Id="rId13" Type="http://schemas.openxmlformats.org/officeDocument/2006/relationships/image" Target="../media/image331.jpeg"/><Relationship Id="rId3" Type="http://schemas.openxmlformats.org/officeDocument/2006/relationships/image" Target="../media/image274.jpg"/><Relationship Id="rId7" Type="http://schemas.openxmlformats.org/officeDocument/2006/relationships/image" Target="../media/image325.jpg"/><Relationship Id="rId12" Type="http://schemas.openxmlformats.org/officeDocument/2006/relationships/image" Target="../media/image330.jpeg"/><Relationship Id="rId17" Type="http://schemas.openxmlformats.org/officeDocument/2006/relationships/image" Target="../media/image335.jpg"/><Relationship Id="rId2" Type="http://schemas.openxmlformats.org/officeDocument/2006/relationships/image" Target="../media/image321.jpeg"/><Relationship Id="rId16" Type="http://schemas.openxmlformats.org/officeDocument/2006/relationships/image" Target="../media/image3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jpeg"/><Relationship Id="rId11" Type="http://schemas.openxmlformats.org/officeDocument/2006/relationships/image" Target="../media/image329.jpeg"/><Relationship Id="rId5" Type="http://schemas.openxmlformats.org/officeDocument/2006/relationships/image" Target="../media/image323.jpg"/><Relationship Id="rId15" Type="http://schemas.openxmlformats.org/officeDocument/2006/relationships/image" Target="../media/image333.jpeg"/><Relationship Id="rId10" Type="http://schemas.openxmlformats.org/officeDocument/2006/relationships/image" Target="../media/image328.jpeg"/><Relationship Id="rId4" Type="http://schemas.openxmlformats.org/officeDocument/2006/relationships/image" Target="../media/image322.jpg"/><Relationship Id="rId9" Type="http://schemas.openxmlformats.org/officeDocument/2006/relationships/image" Target="../media/image327.jpeg"/><Relationship Id="rId14" Type="http://schemas.openxmlformats.org/officeDocument/2006/relationships/image" Target="../media/image33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jpg"/><Relationship Id="rId3" Type="http://schemas.openxmlformats.org/officeDocument/2006/relationships/image" Target="../media/image336.jpg"/><Relationship Id="rId7" Type="http://schemas.openxmlformats.org/officeDocument/2006/relationships/image" Target="../media/image340.jpg"/><Relationship Id="rId2" Type="http://schemas.openxmlformats.org/officeDocument/2006/relationships/image" Target="../media/image3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jpg"/><Relationship Id="rId5" Type="http://schemas.openxmlformats.org/officeDocument/2006/relationships/image" Target="../media/image338.jpg"/><Relationship Id="rId4" Type="http://schemas.openxmlformats.org/officeDocument/2006/relationships/image" Target="../media/image337.jpeg"/><Relationship Id="rId9" Type="http://schemas.openxmlformats.org/officeDocument/2006/relationships/image" Target="../media/image21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jpeg"/><Relationship Id="rId13" Type="http://schemas.openxmlformats.org/officeDocument/2006/relationships/image" Target="../media/image349.jpeg"/><Relationship Id="rId3" Type="http://schemas.openxmlformats.org/officeDocument/2006/relationships/image" Target="../media/image74.jpg"/><Relationship Id="rId7" Type="http://schemas.openxmlformats.org/officeDocument/2006/relationships/image" Target="../media/image280.jpg"/><Relationship Id="rId12" Type="http://schemas.openxmlformats.org/officeDocument/2006/relationships/image" Target="../media/image348.jpeg"/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jpg"/><Relationship Id="rId11" Type="http://schemas.openxmlformats.org/officeDocument/2006/relationships/image" Target="../media/image134.jpg"/><Relationship Id="rId5" Type="http://schemas.openxmlformats.org/officeDocument/2006/relationships/image" Target="../media/image71.jpg"/><Relationship Id="rId15" Type="http://schemas.openxmlformats.org/officeDocument/2006/relationships/image" Target="../media/image123.jpg"/><Relationship Id="rId10" Type="http://schemas.openxmlformats.org/officeDocument/2006/relationships/image" Target="../media/image347.jpeg"/><Relationship Id="rId4" Type="http://schemas.openxmlformats.org/officeDocument/2006/relationships/image" Target="../media/image343.jpg"/><Relationship Id="rId9" Type="http://schemas.openxmlformats.org/officeDocument/2006/relationships/image" Target="../media/image346.jpeg"/><Relationship Id="rId14" Type="http://schemas.openxmlformats.org/officeDocument/2006/relationships/image" Target="../media/image122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jpeg"/><Relationship Id="rId13" Type="http://schemas.openxmlformats.org/officeDocument/2006/relationships/image" Target="../media/image361.jpeg"/><Relationship Id="rId3" Type="http://schemas.openxmlformats.org/officeDocument/2006/relationships/image" Target="../media/image351.jpeg"/><Relationship Id="rId7" Type="http://schemas.openxmlformats.org/officeDocument/2006/relationships/image" Target="../media/image355.jpeg"/><Relationship Id="rId12" Type="http://schemas.openxmlformats.org/officeDocument/2006/relationships/image" Target="../media/image360.jpeg"/><Relationship Id="rId2" Type="http://schemas.openxmlformats.org/officeDocument/2006/relationships/image" Target="../media/image3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jpeg"/><Relationship Id="rId11" Type="http://schemas.openxmlformats.org/officeDocument/2006/relationships/image" Target="../media/image359.jpeg"/><Relationship Id="rId5" Type="http://schemas.openxmlformats.org/officeDocument/2006/relationships/image" Target="../media/image353.jpeg"/><Relationship Id="rId10" Type="http://schemas.openxmlformats.org/officeDocument/2006/relationships/image" Target="../media/image358.jpeg"/><Relationship Id="rId4" Type="http://schemas.openxmlformats.org/officeDocument/2006/relationships/image" Target="../media/image352.jpeg"/><Relationship Id="rId9" Type="http://schemas.openxmlformats.org/officeDocument/2006/relationships/image" Target="../media/image35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eg"/><Relationship Id="rId2" Type="http://schemas.openxmlformats.org/officeDocument/2006/relationships/image" Target="../media/image3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jpeg"/><Relationship Id="rId13" Type="http://schemas.openxmlformats.org/officeDocument/2006/relationships/image" Target="../media/image374.jpeg"/><Relationship Id="rId18" Type="http://schemas.openxmlformats.org/officeDocument/2006/relationships/image" Target="../media/image379.jpeg"/><Relationship Id="rId3" Type="http://schemas.openxmlformats.org/officeDocument/2006/relationships/image" Target="../media/image366.jpeg"/><Relationship Id="rId21" Type="http://schemas.openxmlformats.org/officeDocument/2006/relationships/image" Target="../media/image382.jpeg"/><Relationship Id="rId7" Type="http://schemas.openxmlformats.org/officeDocument/2006/relationships/image" Target="../media/image11.jpeg"/><Relationship Id="rId12" Type="http://schemas.openxmlformats.org/officeDocument/2006/relationships/image" Target="../media/image373.jpeg"/><Relationship Id="rId17" Type="http://schemas.openxmlformats.org/officeDocument/2006/relationships/image" Target="../media/image378.jpeg"/><Relationship Id="rId2" Type="http://schemas.openxmlformats.org/officeDocument/2006/relationships/image" Target="../media/image365.jpeg"/><Relationship Id="rId16" Type="http://schemas.openxmlformats.org/officeDocument/2006/relationships/image" Target="../media/image377.jpeg"/><Relationship Id="rId20" Type="http://schemas.openxmlformats.org/officeDocument/2006/relationships/image" Target="../media/image3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372.jpeg"/><Relationship Id="rId5" Type="http://schemas.openxmlformats.org/officeDocument/2006/relationships/image" Target="../media/image368.jpeg"/><Relationship Id="rId15" Type="http://schemas.openxmlformats.org/officeDocument/2006/relationships/image" Target="../media/image376.jpeg"/><Relationship Id="rId10" Type="http://schemas.openxmlformats.org/officeDocument/2006/relationships/image" Target="../media/image371.jpeg"/><Relationship Id="rId19" Type="http://schemas.openxmlformats.org/officeDocument/2006/relationships/image" Target="../media/image380.jpeg"/><Relationship Id="rId4" Type="http://schemas.openxmlformats.org/officeDocument/2006/relationships/image" Target="../media/image367.jpeg"/><Relationship Id="rId9" Type="http://schemas.openxmlformats.org/officeDocument/2006/relationships/image" Target="../media/image370.jpeg"/><Relationship Id="rId14" Type="http://schemas.openxmlformats.org/officeDocument/2006/relationships/image" Target="../media/image37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jpeg"/><Relationship Id="rId2" Type="http://schemas.openxmlformats.org/officeDocument/2006/relationships/image" Target="../media/image3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5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13" Type="http://schemas.openxmlformats.org/officeDocument/2006/relationships/image" Target="../media/image396.jpg"/><Relationship Id="rId3" Type="http://schemas.openxmlformats.org/officeDocument/2006/relationships/image" Target="../media/image387.jpeg"/><Relationship Id="rId7" Type="http://schemas.openxmlformats.org/officeDocument/2006/relationships/image" Target="../media/image391.jpeg"/><Relationship Id="rId12" Type="http://schemas.openxmlformats.org/officeDocument/2006/relationships/image" Target="../media/image395.jpeg"/><Relationship Id="rId2" Type="http://schemas.openxmlformats.org/officeDocument/2006/relationships/image" Target="../media/image386.jpeg"/><Relationship Id="rId16" Type="http://schemas.openxmlformats.org/officeDocument/2006/relationships/image" Target="../media/image3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jpeg"/><Relationship Id="rId11" Type="http://schemas.openxmlformats.org/officeDocument/2006/relationships/image" Target="../media/image394.jpeg"/><Relationship Id="rId5" Type="http://schemas.openxmlformats.org/officeDocument/2006/relationships/image" Target="../media/image389.jpeg"/><Relationship Id="rId15" Type="http://schemas.openxmlformats.org/officeDocument/2006/relationships/image" Target="../media/image398.jpeg"/><Relationship Id="rId10" Type="http://schemas.openxmlformats.org/officeDocument/2006/relationships/image" Target="../media/image393.jpeg"/><Relationship Id="rId4" Type="http://schemas.openxmlformats.org/officeDocument/2006/relationships/image" Target="../media/image388.jpeg"/><Relationship Id="rId9" Type="http://schemas.openxmlformats.org/officeDocument/2006/relationships/image" Target="../media/image392.jpg"/><Relationship Id="rId14" Type="http://schemas.openxmlformats.org/officeDocument/2006/relationships/image" Target="../media/image397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jpg"/><Relationship Id="rId13" Type="http://schemas.openxmlformats.org/officeDocument/2006/relationships/image" Target="../media/image411.jpeg"/><Relationship Id="rId3" Type="http://schemas.openxmlformats.org/officeDocument/2006/relationships/image" Target="../media/image401.jpeg"/><Relationship Id="rId7" Type="http://schemas.openxmlformats.org/officeDocument/2006/relationships/image" Target="../media/image405.jpg"/><Relationship Id="rId12" Type="http://schemas.openxmlformats.org/officeDocument/2006/relationships/image" Target="../media/image410.jpeg"/><Relationship Id="rId2" Type="http://schemas.openxmlformats.org/officeDocument/2006/relationships/image" Target="../media/image4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jpg"/><Relationship Id="rId11" Type="http://schemas.openxmlformats.org/officeDocument/2006/relationships/image" Target="../media/image409.jpeg"/><Relationship Id="rId5" Type="http://schemas.openxmlformats.org/officeDocument/2006/relationships/image" Target="../media/image403.jpg"/><Relationship Id="rId10" Type="http://schemas.openxmlformats.org/officeDocument/2006/relationships/image" Target="../media/image408.jpeg"/><Relationship Id="rId4" Type="http://schemas.openxmlformats.org/officeDocument/2006/relationships/image" Target="../media/image402.jpg"/><Relationship Id="rId9" Type="http://schemas.openxmlformats.org/officeDocument/2006/relationships/image" Target="../media/image407.jpeg"/><Relationship Id="rId14" Type="http://schemas.openxmlformats.org/officeDocument/2006/relationships/image" Target="../media/image412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jpg"/><Relationship Id="rId13" Type="http://schemas.openxmlformats.org/officeDocument/2006/relationships/image" Target="../media/image420.jpeg"/><Relationship Id="rId3" Type="http://schemas.openxmlformats.org/officeDocument/2006/relationships/image" Target="../media/image402.jpg"/><Relationship Id="rId7" Type="http://schemas.openxmlformats.org/officeDocument/2006/relationships/image" Target="../media/image414.jpeg"/><Relationship Id="rId12" Type="http://schemas.openxmlformats.org/officeDocument/2006/relationships/image" Target="../media/image419.jpeg"/><Relationship Id="rId17" Type="http://schemas.openxmlformats.org/officeDocument/2006/relationships/image" Target="../media/image424.jpeg"/><Relationship Id="rId2" Type="http://schemas.openxmlformats.org/officeDocument/2006/relationships/image" Target="../media/image401.jpeg"/><Relationship Id="rId16" Type="http://schemas.openxmlformats.org/officeDocument/2006/relationships/image" Target="../media/image4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jpg"/><Relationship Id="rId11" Type="http://schemas.openxmlformats.org/officeDocument/2006/relationships/image" Target="../media/image418.jpeg"/><Relationship Id="rId5" Type="http://schemas.openxmlformats.org/officeDocument/2006/relationships/image" Target="../media/image404.jpg"/><Relationship Id="rId15" Type="http://schemas.openxmlformats.org/officeDocument/2006/relationships/image" Target="../media/image422.jpeg"/><Relationship Id="rId10" Type="http://schemas.openxmlformats.org/officeDocument/2006/relationships/image" Target="../media/image417.jpeg"/><Relationship Id="rId4" Type="http://schemas.openxmlformats.org/officeDocument/2006/relationships/image" Target="../media/image413.jpeg"/><Relationship Id="rId9" Type="http://schemas.openxmlformats.org/officeDocument/2006/relationships/image" Target="../media/image416.jpg"/><Relationship Id="rId14" Type="http://schemas.openxmlformats.org/officeDocument/2006/relationships/image" Target="../media/image421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2.jpeg"/><Relationship Id="rId18" Type="http://schemas.openxmlformats.org/officeDocument/2006/relationships/image" Target="../media/image428.jpeg"/><Relationship Id="rId26" Type="http://schemas.openxmlformats.org/officeDocument/2006/relationships/image" Target="../media/image436.jpg"/><Relationship Id="rId3" Type="http://schemas.openxmlformats.org/officeDocument/2006/relationships/image" Target="../media/image243.jpeg"/><Relationship Id="rId21" Type="http://schemas.openxmlformats.org/officeDocument/2006/relationships/image" Target="../media/image431.jpeg"/><Relationship Id="rId34" Type="http://schemas.openxmlformats.org/officeDocument/2006/relationships/image" Target="../media/image261.jpg"/><Relationship Id="rId7" Type="http://schemas.openxmlformats.org/officeDocument/2006/relationships/image" Target="../media/image246.jpeg"/><Relationship Id="rId12" Type="http://schemas.openxmlformats.org/officeDocument/2006/relationships/image" Target="../media/image251.jpeg"/><Relationship Id="rId17" Type="http://schemas.openxmlformats.org/officeDocument/2006/relationships/image" Target="../media/image427.jpeg"/><Relationship Id="rId25" Type="http://schemas.openxmlformats.org/officeDocument/2006/relationships/image" Target="../media/image435.jpg"/><Relationship Id="rId33" Type="http://schemas.openxmlformats.org/officeDocument/2006/relationships/image" Target="../media/image441.jpg"/><Relationship Id="rId2" Type="http://schemas.openxmlformats.org/officeDocument/2006/relationships/image" Target="../media/image242.jpeg"/><Relationship Id="rId16" Type="http://schemas.openxmlformats.org/officeDocument/2006/relationships/image" Target="../media/image426.jpeg"/><Relationship Id="rId20" Type="http://schemas.openxmlformats.org/officeDocument/2006/relationships/image" Target="../media/image430.jpeg"/><Relationship Id="rId29" Type="http://schemas.openxmlformats.org/officeDocument/2006/relationships/image" Target="../media/image2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jpeg"/><Relationship Id="rId11" Type="http://schemas.openxmlformats.org/officeDocument/2006/relationships/image" Target="../media/image250.jpeg"/><Relationship Id="rId24" Type="http://schemas.openxmlformats.org/officeDocument/2006/relationships/image" Target="../media/image434.jpg"/><Relationship Id="rId32" Type="http://schemas.openxmlformats.org/officeDocument/2006/relationships/image" Target="../media/image440.jpg"/><Relationship Id="rId5" Type="http://schemas.openxmlformats.org/officeDocument/2006/relationships/image" Target="../media/image244.jpg"/><Relationship Id="rId15" Type="http://schemas.openxmlformats.org/officeDocument/2006/relationships/image" Target="../media/image425.jpeg"/><Relationship Id="rId23" Type="http://schemas.openxmlformats.org/officeDocument/2006/relationships/image" Target="../media/image433.jpeg"/><Relationship Id="rId28" Type="http://schemas.openxmlformats.org/officeDocument/2006/relationships/image" Target="../media/image255.jpeg"/><Relationship Id="rId10" Type="http://schemas.openxmlformats.org/officeDocument/2006/relationships/image" Target="../media/image249.jpg"/><Relationship Id="rId19" Type="http://schemas.openxmlformats.org/officeDocument/2006/relationships/image" Target="../media/image429.jpeg"/><Relationship Id="rId31" Type="http://schemas.openxmlformats.org/officeDocument/2006/relationships/image" Target="../media/image439.jpeg"/><Relationship Id="rId4" Type="http://schemas.openxmlformats.org/officeDocument/2006/relationships/image" Target="../media/image253.jpeg"/><Relationship Id="rId9" Type="http://schemas.openxmlformats.org/officeDocument/2006/relationships/image" Target="../media/image248.jpeg"/><Relationship Id="rId14" Type="http://schemas.openxmlformats.org/officeDocument/2006/relationships/image" Target="../media/image254.jpg"/><Relationship Id="rId22" Type="http://schemas.openxmlformats.org/officeDocument/2006/relationships/image" Target="../media/image432.jpeg"/><Relationship Id="rId27" Type="http://schemas.openxmlformats.org/officeDocument/2006/relationships/image" Target="../media/image437.jpg"/><Relationship Id="rId30" Type="http://schemas.openxmlformats.org/officeDocument/2006/relationships/image" Target="../media/image438.jpeg"/><Relationship Id="rId8" Type="http://schemas.openxmlformats.org/officeDocument/2006/relationships/image" Target="../media/image24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jpeg"/><Relationship Id="rId13" Type="http://schemas.openxmlformats.org/officeDocument/2006/relationships/image" Target="../media/image405.jpg"/><Relationship Id="rId18" Type="http://schemas.openxmlformats.org/officeDocument/2006/relationships/image" Target="../media/image455.jpg"/><Relationship Id="rId3" Type="http://schemas.openxmlformats.org/officeDocument/2006/relationships/image" Target="../media/image442.jpeg"/><Relationship Id="rId7" Type="http://schemas.openxmlformats.org/officeDocument/2006/relationships/image" Target="../media/image446.jpg"/><Relationship Id="rId12" Type="http://schemas.openxmlformats.org/officeDocument/2006/relationships/image" Target="../media/image404.jpg"/><Relationship Id="rId17" Type="http://schemas.openxmlformats.org/officeDocument/2006/relationships/image" Target="../media/image454.jpg"/><Relationship Id="rId2" Type="http://schemas.openxmlformats.org/officeDocument/2006/relationships/image" Target="../media/image401.jpeg"/><Relationship Id="rId16" Type="http://schemas.openxmlformats.org/officeDocument/2006/relationships/image" Target="../media/image4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jpg"/><Relationship Id="rId11" Type="http://schemas.openxmlformats.org/officeDocument/2006/relationships/image" Target="../media/image450.jpeg"/><Relationship Id="rId5" Type="http://schemas.openxmlformats.org/officeDocument/2006/relationships/image" Target="../media/image444.jpeg"/><Relationship Id="rId15" Type="http://schemas.openxmlformats.org/officeDocument/2006/relationships/image" Target="../media/image452.jpg"/><Relationship Id="rId10" Type="http://schemas.openxmlformats.org/officeDocument/2006/relationships/image" Target="../media/image449.jpeg"/><Relationship Id="rId19" Type="http://schemas.openxmlformats.org/officeDocument/2006/relationships/image" Target="../media/image456.jpg"/><Relationship Id="rId4" Type="http://schemas.openxmlformats.org/officeDocument/2006/relationships/image" Target="../media/image443.jpeg"/><Relationship Id="rId9" Type="http://schemas.openxmlformats.org/officeDocument/2006/relationships/image" Target="../media/image448.jpeg"/><Relationship Id="rId14" Type="http://schemas.openxmlformats.org/officeDocument/2006/relationships/image" Target="../media/image451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jpg"/><Relationship Id="rId13" Type="http://schemas.openxmlformats.org/officeDocument/2006/relationships/image" Target="../media/image466.jpg"/><Relationship Id="rId3" Type="http://schemas.openxmlformats.org/officeDocument/2006/relationships/image" Target="../media/image401.jpeg"/><Relationship Id="rId7" Type="http://schemas.openxmlformats.org/officeDocument/2006/relationships/image" Target="../media/image460.jpg"/><Relationship Id="rId12" Type="http://schemas.openxmlformats.org/officeDocument/2006/relationships/image" Target="../media/image465.jpg"/><Relationship Id="rId17" Type="http://schemas.openxmlformats.org/officeDocument/2006/relationships/image" Target="../media/image470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jpg"/><Relationship Id="rId11" Type="http://schemas.openxmlformats.org/officeDocument/2006/relationships/image" Target="../media/image464.jpg"/><Relationship Id="rId5" Type="http://schemas.openxmlformats.org/officeDocument/2006/relationships/image" Target="../media/image458.jpg"/><Relationship Id="rId15" Type="http://schemas.openxmlformats.org/officeDocument/2006/relationships/image" Target="../media/image468.jpg"/><Relationship Id="rId10" Type="http://schemas.openxmlformats.org/officeDocument/2006/relationships/image" Target="../media/image463.jpg"/><Relationship Id="rId4" Type="http://schemas.openxmlformats.org/officeDocument/2006/relationships/image" Target="../media/image457.jpg"/><Relationship Id="rId9" Type="http://schemas.openxmlformats.org/officeDocument/2006/relationships/image" Target="../media/image462.jpg"/><Relationship Id="rId14" Type="http://schemas.openxmlformats.org/officeDocument/2006/relationships/image" Target="../media/image467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jpg"/><Relationship Id="rId13" Type="http://schemas.openxmlformats.org/officeDocument/2006/relationships/image" Target="../media/image482.jpg"/><Relationship Id="rId3" Type="http://schemas.openxmlformats.org/officeDocument/2006/relationships/image" Target="../media/image472.jpg"/><Relationship Id="rId7" Type="http://schemas.openxmlformats.org/officeDocument/2006/relationships/image" Target="../media/image476.jpg"/><Relationship Id="rId12" Type="http://schemas.openxmlformats.org/officeDocument/2006/relationships/image" Target="../media/image481.jpg"/><Relationship Id="rId2" Type="http://schemas.openxmlformats.org/officeDocument/2006/relationships/image" Target="../media/image471.jpg"/><Relationship Id="rId16" Type="http://schemas.openxmlformats.org/officeDocument/2006/relationships/image" Target="../media/image4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jpg"/><Relationship Id="rId11" Type="http://schemas.openxmlformats.org/officeDocument/2006/relationships/image" Target="../media/image480.jpg"/><Relationship Id="rId5" Type="http://schemas.openxmlformats.org/officeDocument/2006/relationships/image" Target="../media/image474.jpg"/><Relationship Id="rId15" Type="http://schemas.openxmlformats.org/officeDocument/2006/relationships/image" Target="../media/image484.jpg"/><Relationship Id="rId10" Type="http://schemas.openxmlformats.org/officeDocument/2006/relationships/image" Target="../media/image479.jpg"/><Relationship Id="rId4" Type="http://schemas.openxmlformats.org/officeDocument/2006/relationships/image" Target="../media/image473.jpg"/><Relationship Id="rId9" Type="http://schemas.openxmlformats.org/officeDocument/2006/relationships/image" Target="../media/image478.jpg"/><Relationship Id="rId14" Type="http://schemas.openxmlformats.org/officeDocument/2006/relationships/image" Target="../media/image48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7.jpg"/><Relationship Id="rId7" Type="http://schemas.openxmlformats.org/officeDocument/2006/relationships/image" Target="../media/image13.jp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12.jpeg"/><Relationship Id="rId9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jpeg"/><Relationship Id="rId13" Type="http://schemas.openxmlformats.org/officeDocument/2006/relationships/image" Target="../media/image497.jpg"/><Relationship Id="rId18" Type="http://schemas.openxmlformats.org/officeDocument/2006/relationships/image" Target="../media/image502.jpg"/><Relationship Id="rId3" Type="http://schemas.openxmlformats.org/officeDocument/2006/relationships/image" Target="../media/image487.jpeg"/><Relationship Id="rId7" Type="http://schemas.openxmlformats.org/officeDocument/2006/relationships/image" Target="../media/image491.jpg"/><Relationship Id="rId12" Type="http://schemas.openxmlformats.org/officeDocument/2006/relationships/image" Target="../media/image496.jpeg"/><Relationship Id="rId17" Type="http://schemas.openxmlformats.org/officeDocument/2006/relationships/image" Target="../media/image501.jpeg"/><Relationship Id="rId2" Type="http://schemas.openxmlformats.org/officeDocument/2006/relationships/image" Target="../media/image486.jpeg"/><Relationship Id="rId16" Type="http://schemas.openxmlformats.org/officeDocument/2006/relationships/image" Target="../media/image5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jpeg"/><Relationship Id="rId11" Type="http://schemas.openxmlformats.org/officeDocument/2006/relationships/image" Target="../media/image495.jpeg"/><Relationship Id="rId5" Type="http://schemas.openxmlformats.org/officeDocument/2006/relationships/image" Target="../media/image489.jpeg"/><Relationship Id="rId15" Type="http://schemas.openxmlformats.org/officeDocument/2006/relationships/image" Target="../media/image499.jpg"/><Relationship Id="rId10" Type="http://schemas.openxmlformats.org/officeDocument/2006/relationships/image" Target="../media/image494.jpg"/><Relationship Id="rId4" Type="http://schemas.openxmlformats.org/officeDocument/2006/relationships/image" Target="../media/image488.jpeg"/><Relationship Id="rId9" Type="http://schemas.openxmlformats.org/officeDocument/2006/relationships/image" Target="../media/image493.jpg"/><Relationship Id="rId14" Type="http://schemas.openxmlformats.org/officeDocument/2006/relationships/image" Target="../media/image498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jpeg"/><Relationship Id="rId13" Type="http://schemas.openxmlformats.org/officeDocument/2006/relationships/image" Target="../media/image514.jpeg"/><Relationship Id="rId18" Type="http://schemas.openxmlformats.org/officeDocument/2006/relationships/image" Target="../media/image519.jpg"/><Relationship Id="rId3" Type="http://schemas.openxmlformats.org/officeDocument/2006/relationships/image" Target="../media/image504.jpeg"/><Relationship Id="rId7" Type="http://schemas.openxmlformats.org/officeDocument/2006/relationships/image" Target="../media/image508.jpeg"/><Relationship Id="rId12" Type="http://schemas.openxmlformats.org/officeDocument/2006/relationships/image" Target="../media/image513.jpeg"/><Relationship Id="rId17" Type="http://schemas.openxmlformats.org/officeDocument/2006/relationships/image" Target="../media/image518.jpeg"/><Relationship Id="rId2" Type="http://schemas.openxmlformats.org/officeDocument/2006/relationships/image" Target="../media/image503.jpg"/><Relationship Id="rId16" Type="http://schemas.openxmlformats.org/officeDocument/2006/relationships/image" Target="../media/image517.jpeg"/><Relationship Id="rId20" Type="http://schemas.openxmlformats.org/officeDocument/2006/relationships/image" Target="../media/image5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7.jpeg"/><Relationship Id="rId11" Type="http://schemas.openxmlformats.org/officeDocument/2006/relationships/image" Target="../media/image512.jpeg"/><Relationship Id="rId5" Type="http://schemas.openxmlformats.org/officeDocument/2006/relationships/image" Target="../media/image506.jpeg"/><Relationship Id="rId15" Type="http://schemas.openxmlformats.org/officeDocument/2006/relationships/image" Target="../media/image516.jpeg"/><Relationship Id="rId10" Type="http://schemas.openxmlformats.org/officeDocument/2006/relationships/image" Target="../media/image511.jpeg"/><Relationship Id="rId19" Type="http://schemas.openxmlformats.org/officeDocument/2006/relationships/image" Target="../media/image520.jpeg"/><Relationship Id="rId4" Type="http://schemas.openxmlformats.org/officeDocument/2006/relationships/image" Target="../media/image505.jpeg"/><Relationship Id="rId9" Type="http://schemas.openxmlformats.org/officeDocument/2006/relationships/image" Target="../media/image510.jpeg"/><Relationship Id="rId14" Type="http://schemas.openxmlformats.org/officeDocument/2006/relationships/image" Target="../media/image51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jpeg"/><Relationship Id="rId13" Type="http://schemas.openxmlformats.org/officeDocument/2006/relationships/image" Target="../media/image532.jpeg"/><Relationship Id="rId3" Type="http://schemas.openxmlformats.org/officeDocument/2006/relationships/image" Target="../media/image523.jpeg"/><Relationship Id="rId7" Type="http://schemas.openxmlformats.org/officeDocument/2006/relationships/image" Target="../media/image527.jpeg"/><Relationship Id="rId12" Type="http://schemas.openxmlformats.org/officeDocument/2006/relationships/image" Target="../media/image501.jpeg"/><Relationship Id="rId2" Type="http://schemas.openxmlformats.org/officeDocument/2006/relationships/image" Target="../media/image5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jpeg"/><Relationship Id="rId11" Type="http://schemas.openxmlformats.org/officeDocument/2006/relationships/image" Target="../media/image531.jpeg"/><Relationship Id="rId5" Type="http://schemas.openxmlformats.org/officeDocument/2006/relationships/image" Target="../media/image525.jpg"/><Relationship Id="rId10" Type="http://schemas.openxmlformats.org/officeDocument/2006/relationships/image" Target="../media/image530.jpeg"/><Relationship Id="rId4" Type="http://schemas.openxmlformats.org/officeDocument/2006/relationships/image" Target="../media/image524.jpg"/><Relationship Id="rId9" Type="http://schemas.openxmlformats.org/officeDocument/2006/relationships/image" Target="../media/image529.jpeg"/><Relationship Id="rId14" Type="http://schemas.openxmlformats.org/officeDocument/2006/relationships/image" Target="../media/image53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jpg"/><Relationship Id="rId2" Type="http://schemas.openxmlformats.org/officeDocument/2006/relationships/image" Target="../media/image5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jpeg"/><Relationship Id="rId13" Type="http://schemas.openxmlformats.org/officeDocument/2006/relationships/image" Target="../media/image548.jpeg"/><Relationship Id="rId18" Type="http://schemas.openxmlformats.org/officeDocument/2006/relationships/image" Target="../media/image553.jpeg"/><Relationship Id="rId3" Type="http://schemas.openxmlformats.org/officeDocument/2006/relationships/image" Target="../media/image538.jpeg"/><Relationship Id="rId21" Type="http://schemas.openxmlformats.org/officeDocument/2006/relationships/image" Target="../media/image556.jpeg"/><Relationship Id="rId7" Type="http://schemas.openxmlformats.org/officeDocument/2006/relationships/image" Target="../media/image542.jpeg"/><Relationship Id="rId12" Type="http://schemas.openxmlformats.org/officeDocument/2006/relationships/image" Target="../media/image547.jpeg"/><Relationship Id="rId17" Type="http://schemas.openxmlformats.org/officeDocument/2006/relationships/image" Target="../media/image552.jpeg"/><Relationship Id="rId2" Type="http://schemas.openxmlformats.org/officeDocument/2006/relationships/image" Target="../media/image537.jpeg"/><Relationship Id="rId16" Type="http://schemas.openxmlformats.org/officeDocument/2006/relationships/image" Target="../media/image551.jpeg"/><Relationship Id="rId20" Type="http://schemas.openxmlformats.org/officeDocument/2006/relationships/image" Target="../media/image5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jpeg"/><Relationship Id="rId11" Type="http://schemas.openxmlformats.org/officeDocument/2006/relationships/image" Target="../media/image546.jpeg"/><Relationship Id="rId5" Type="http://schemas.openxmlformats.org/officeDocument/2006/relationships/image" Target="../media/image540.jpeg"/><Relationship Id="rId15" Type="http://schemas.openxmlformats.org/officeDocument/2006/relationships/image" Target="../media/image550.jpeg"/><Relationship Id="rId10" Type="http://schemas.openxmlformats.org/officeDocument/2006/relationships/image" Target="../media/image545.jpeg"/><Relationship Id="rId19" Type="http://schemas.openxmlformats.org/officeDocument/2006/relationships/image" Target="../media/image554.jpeg"/><Relationship Id="rId4" Type="http://schemas.openxmlformats.org/officeDocument/2006/relationships/image" Target="../media/image539.jpeg"/><Relationship Id="rId9" Type="http://schemas.openxmlformats.org/officeDocument/2006/relationships/image" Target="../media/image544.jpeg"/><Relationship Id="rId14" Type="http://schemas.openxmlformats.org/officeDocument/2006/relationships/image" Target="../media/image549.jpeg"/><Relationship Id="rId22" Type="http://schemas.openxmlformats.org/officeDocument/2006/relationships/image" Target="../media/image557.jpe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9.jpeg"/><Relationship Id="rId18" Type="http://schemas.openxmlformats.org/officeDocument/2006/relationships/image" Target="../media/image574.jpeg"/><Relationship Id="rId26" Type="http://schemas.openxmlformats.org/officeDocument/2006/relationships/image" Target="../media/image582.jpeg"/><Relationship Id="rId39" Type="http://schemas.openxmlformats.org/officeDocument/2006/relationships/image" Target="../media/image594.jpeg"/><Relationship Id="rId21" Type="http://schemas.openxmlformats.org/officeDocument/2006/relationships/image" Target="../media/image577.jpeg"/><Relationship Id="rId34" Type="http://schemas.openxmlformats.org/officeDocument/2006/relationships/image" Target="../media/image589.jpeg"/><Relationship Id="rId42" Type="http://schemas.openxmlformats.org/officeDocument/2006/relationships/image" Target="../media/image597.jpeg"/><Relationship Id="rId47" Type="http://schemas.openxmlformats.org/officeDocument/2006/relationships/image" Target="../media/image602.jpg"/><Relationship Id="rId7" Type="http://schemas.openxmlformats.org/officeDocument/2006/relationships/image" Target="../media/image563.jpeg"/><Relationship Id="rId2" Type="http://schemas.openxmlformats.org/officeDocument/2006/relationships/image" Target="../media/image558.jpeg"/><Relationship Id="rId16" Type="http://schemas.openxmlformats.org/officeDocument/2006/relationships/image" Target="../media/image572.jpeg"/><Relationship Id="rId29" Type="http://schemas.openxmlformats.org/officeDocument/2006/relationships/image" Target="../media/image585.jpeg"/><Relationship Id="rId11" Type="http://schemas.openxmlformats.org/officeDocument/2006/relationships/image" Target="../media/image567.jpeg"/><Relationship Id="rId24" Type="http://schemas.openxmlformats.org/officeDocument/2006/relationships/image" Target="../media/image580.jpeg"/><Relationship Id="rId32" Type="http://schemas.openxmlformats.org/officeDocument/2006/relationships/image" Target="../media/image587.jpeg"/><Relationship Id="rId37" Type="http://schemas.openxmlformats.org/officeDocument/2006/relationships/image" Target="../media/image592.jpeg"/><Relationship Id="rId40" Type="http://schemas.openxmlformats.org/officeDocument/2006/relationships/image" Target="../media/image595.jpeg"/><Relationship Id="rId45" Type="http://schemas.openxmlformats.org/officeDocument/2006/relationships/image" Target="../media/image600.jpeg"/><Relationship Id="rId5" Type="http://schemas.openxmlformats.org/officeDocument/2006/relationships/image" Target="../media/image561.jpeg"/><Relationship Id="rId15" Type="http://schemas.openxmlformats.org/officeDocument/2006/relationships/image" Target="../media/image571.jpeg"/><Relationship Id="rId23" Type="http://schemas.openxmlformats.org/officeDocument/2006/relationships/image" Target="../media/image579.jpeg"/><Relationship Id="rId28" Type="http://schemas.openxmlformats.org/officeDocument/2006/relationships/image" Target="../media/image584.jpeg"/><Relationship Id="rId36" Type="http://schemas.openxmlformats.org/officeDocument/2006/relationships/image" Target="../media/image591.jpeg"/><Relationship Id="rId49" Type="http://schemas.openxmlformats.org/officeDocument/2006/relationships/image" Target="../media/image604.jpeg"/><Relationship Id="rId10" Type="http://schemas.openxmlformats.org/officeDocument/2006/relationships/image" Target="../media/image566.jpeg"/><Relationship Id="rId19" Type="http://schemas.openxmlformats.org/officeDocument/2006/relationships/image" Target="../media/image575.jpeg"/><Relationship Id="rId31" Type="http://schemas.openxmlformats.org/officeDocument/2006/relationships/image" Target="../media/image586.jpeg"/><Relationship Id="rId44" Type="http://schemas.openxmlformats.org/officeDocument/2006/relationships/image" Target="../media/image599.jpeg"/><Relationship Id="rId4" Type="http://schemas.openxmlformats.org/officeDocument/2006/relationships/image" Target="../media/image560.jpeg"/><Relationship Id="rId9" Type="http://schemas.openxmlformats.org/officeDocument/2006/relationships/image" Target="../media/image565.jpeg"/><Relationship Id="rId14" Type="http://schemas.openxmlformats.org/officeDocument/2006/relationships/image" Target="../media/image570.jpeg"/><Relationship Id="rId22" Type="http://schemas.openxmlformats.org/officeDocument/2006/relationships/image" Target="../media/image578.jpeg"/><Relationship Id="rId27" Type="http://schemas.openxmlformats.org/officeDocument/2006/relationships/image" Target="../media/image583.jpeg"/><Relationship Id="rId30" Type="http://schemas.openxmlformats.org/officeDocument/2006/relationships/image" Target="../media/image537.jpeg"/><Relationship Id="rId35" Type="http://schemas.openxmlformats.org/officeDocument/2006/relationships/image" Target="../media/image590.jpeg"/><Relationship Id="rId43" Type="http://schemas.openxmlformats.org/officeDocument/2006/relationships/image" Target="../media/image598.jpeg"/><Relationship Id="rId48" Type="http://schemas.openxmlformats.org/officeDocument/2006/relationships/image" Target="../media/image603.jpg"/><Relationship Id="rId8" Type="http://schemas.openxmlformats.org/officeDocument/2006/relationships/image" Target="../media/image564.jpeg"/><Relationship Id="rId3" Type="http://schemas.openxmlformats.org/officeDocument/2006/relationships/image" Target="../media/image559.jpeg"/><Relationship Id="rId12" Type="http://schemas.openxmlformats.org/officeDocument/2006/relationships/image" Target="../media/image568.jpeg"/><Relationship Id="rId17" Type="http://schemas.openxmlformats.org/officeDocument/2006/relationships/image" Target="../media/image573.jpg"/><Relationship Id="rId25" Type="http://schemas.openxmlformats.org/officeDocument/2006/relationships/image" Target="../media/image581.jpeg"/><Relationship Id="rId33" Type="http://schemas.openxmlformats.org/officeDocument/2006/relationships/image" Target="../media/image588.jpeg"/><Relationship Id="rId38" Type="http://schemas.openxmlformats.org/officeDocument/2006/relationships/image" Target="../media/image593.jpeg"/><Relationship Id="rId46" Type="http://schemas.openxmlformats.org/officeDocument/2006/relationships/image" Target="../media/image601.jpeg"/><Relationship Id="rId20" Type="http://schemas.openxmlformats.org/officeDocument/2006/relationships/image" Target="../media/image576.jpeg"/><Relationship Id="rId41" Type="http://schemas.openxmlformats.org/officeDocument/2006/relationships/image" Target="../media/image5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jpeg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6.jpg"/><Relationship Id="rId21" Type="http://schemas.openxmlformats.org/officeDocument/2006/relationships/image" Target="../media/image622.jpg"/><Relationship Id="rId42" Type="http://schemas.openxmlformats.org/officeDocument/2006/relationships/image" Target="../media/image642.jpeg"/><Relationship Id="rId47" Type="http://schemas.openxmlformats.org/officeDocument/2006/relationships/image" Target="../media/image647.jpeg"/><Relationship Id="rId63" Type="http://schemas.openxmlformats.org/officeDocument/2006/relationships/image" Target="../media/image663.jpg"/><Relationship Id="rId68" Type="http://schemas.openxmlformats.org/officeDocument/2006/relationships/image" Target="../media/image668.jpeg"/><Relationship Id="rId7" Type="http://schemas.openxmlformats.org/officeDocument/2006/relationships/image" Target="../media/image608.jpg"/><Relationship Id="rId71" Type="http://schemas.openxmlformats.org/officeDocument/2006/relationships/image" Target="../media/image671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7.jpg"/><Relationship Id="rId29" Type="http://schemas.openxmlformats.org/officeDocument/2006/relationships/image" Target="../media/image629.jpeg"/><Relationship Id="rId11" Type="http://schemas.openxmlformats.org/officeDocument/2006/relationships/image" Target="../media/image612.jpg"/><Relationship Id="rId24" Type="http://schemas.openxmlformats.org/officeDocument/2006/relationships/image" Target="../media/image537.jpeg"/><Relationship Id="rId32" Type="http://schemas.openxmlformats.org/officeDocument/2006/relationships/image" Target="../media/image632.jpeg"/><Relationship Id="rId37" Type="http://schemas.openxmlformats.org/officeDocument/2006/relationships/image" Target="../media/image637.jpeg"/><Relationship Id="rId40" Type="http://schemas.openxmlformats.org/officeDocument/2006/relationships/image" Target="../media/image640.jpeg"/><Relationship Id="rId45" Type="http://schemas.openxmlformats.org/officeDocument/2006/relationships/image" Target="../media/image645.jpeg"/><Relationship Id="rId53" Type="http://schemas.openxmlformats.org/officeDocument/2006/relationships/image" Target="../media/image653.jpeg"/><Relationship Id="rId58" Type="http://schemas.openxmlformats.org/officeDocument/2006/relationships/image" Target="../media/image658.jpeg"/><Relationship Id="rId66" Type="http://schemas.openxmlformats.org/officeDocument/2006/relationships/image" Target="../media/image666.jpeg"/><Relationship Id="rId5" Type="http://schemas.openxmlformats.org/officeDocument/2006/relationships/image" Target="../media/image606.jpeg"/><Relationship Id="rId61" Type="http://schemas.openxmlformats.org/officeDocument/2006/relationships/image" Target="../media/image661.jpeg"/><Relationship Id="rId19" Type="http://schemas.openxmlformats.org/officeDocument/2006/relationships/image" Target="../media/image620.jpg"/><Relationship Id="rId14" Type="http://schemas.openxmlformats.org/officeDocument/2006/relationships/image" Target="../media/image615.jpg"/><Relationship Id="rId22" Type="http://schemas.openxmlformats.org/officeDocument/2006/relationships/image" Target="../media/image623.jpg"/><Relationship Id="rId27" Type="http://schemas.openxmlformats.org/officeDocument/2006/relationships/image" Target="../media/image627.jpg"/><Relationship Id="rId30" Type="http://schemas.openxmlformats.org/officeDocument/2006/relationships/image" Target="../media/image630.jpeg"/><Relationship Id="rId35" Type="http://schemas.openxmlformats.org/officeDocument/2006/relationships/image" Target="../media/image635.jpeg"/><Relationship Id="rId43" Type="http://schemas.openxmlformats.org/officeDocument/2006/relationships/image" Target="../media/image643.jpeg"/><Relationship Id="rId48" Type="http://schemas.openxmlformats.org/officeDocument/2006/relationships/image" Target="../media/image648.jpeg"/><Relationship Id="rId56" Type="http://schemas.openxmlformats.org/officeDocument/2006/relationships/image" Target="../media/image656.jpeg"/><Relationship Id="rId64" Type="http://schemas.openxmlformats.org/officeDocument/2006/relationships/image" Target="../media/image664.jpg"/><Relationship Id="rId69" Type="http://schemas.openxmlformats.org/officeDocument/2006/relationships/image" Target="../media/image669.jpg"/><Relationship Id="rId8" Type="http://schemas.openxmlformats.org/officeDocument/2006/relationships/image" Target="../media/image609.jpg"/><Relationship Id="rId51" Type="http://schemas.openxmlformats.org/officeDocument/2006/relationships/image" Target="../media/image651.jpeg"/><Relationship Id="rId3" Type="http://schemas.openxmlformats.org/officeDocument/2006/relationships/image" Target="../media/image558.jpeg"/><Relationship Id="rId12" Type="http://schemas.openxmlformats.org/officeDocument/2006/relationships/image" Target="../media/image613.jpg"/><Relationship Id="rId17" Type="http://schemas.openxmlformats.org/officeDocument/2006/relationships/image" Target="../media/image618.jpg"/><Relationship Id="rId25" Type="http://schemas.openxmlformats.org/officeDocument/2006/relationships/image" Target="../media/image625.jpg"/><Relationship Id="rId33" Type="http://schemas.openxmlformats.org/officeDocument/2006/relationships/image" Target="../media/image633.jpeg"/><Relationship Id="rId38" Type="http://schemas.openxmlformats.org/officeDocument/2006/relationships/image" Target="../media/image638.jpeg"/><Relationship Id="rId46" Type="http://schemas.openxmlformats.org/officeDocument/2006/relationships/image" Target="../media/image646.jpeg"/><Relationship Id="rId59" Type="http://schemas.openxmlformats.org/officeDocument/2006/relationships/image" Target="../media/image659.jpeg"/><Relationship Id="rId67" Type="http://schemas.openxmlformats.org/officeDocument/2006/relationships/image" Target="../media/image667.jpeg"/><Relationship Id="rId20" Type="http://schemas.openxmlformats.org/officeDocument/2006/relationships/image" Target="../media/image621.jpg"/><Relationship Id="rId41" Type="http://schemas.openxmlformats.org/officeDocument/2006/relationships/image" Target="../media/image641.jpeg"/><Relationship Id="rId54" Type="http://schemas.openxmlformats.org/officeDocument/2006/relationships/image" Target="../media/image654.jpeg"/><Relationship Id="rId62" Type="http://schemas.openxmlformats.org/officeDocument/2006/relationships/image" Target="../media/image662.jpg"/><Relationship Id="rId70" Type="http://schemas.openxmlformats.org/officeDocument/2006/relationships/image" Target="../media/image6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7.jpg"/><Relationship Id="rId15" Type="http://schemas.openxmlformats.org/officeDocument/2006/relationships/image" Target="../media/image616.jpg"/><Relationship Id="rId23" Type="http://schemas.openxmlformats.org/officeDocument/2006/relationships/image" Target="../media/image624.jpg"/><Relationship Id="rId28" Type="http://schemas.openxmlformats.org/officeDocument/2006/relationships/image" Target="../media/image628.jpg"/><Relationship Id="rId36" Type="http://schemas.openxmlformats.org/officeDocument/2006/relationships/image" Target="../media/image636.jpeg"/><Relationship Id="rId49" Type="http://schemas.openxmlformats.org/officeDocument/2006/relationships/image" Target="../media/image649.jpeg"/><Relationship Id="rId57" Type="http://schemas.openxmlformats.org/officeDocument/2006/relationships/image" Target="../media/image657.jpeg"/><Relationship Id="rId10" Type="http://schemas.openxmlformats.org/officeDocument/2006/relationships/image" Target="../media/image611.jpg"/><Relationship Id="rId31" Type="http://schemas.openxmlformats.org/officeDocument/2006/relationships/image" Target="../media/image631.jpeg"/><Relationship Id="rId44" Type="http://schemas.openxmlformats.org/officeDocument/2006/relationships/image" Target="../media/image644.jpeg"/><Relationship Id="rId52" Type="http://schemas.openxmlformats.org/officeDocument/2006/relationships/image" Target="../media/image652.jpeg"/><Relationship Id="rId60" Type="http://schemas.openxmlformats.org/officeDocument/2006/relationships/image" Target="../media/image660.jpeg"/><Relationship Id="rId65" Type="http://schemas.openxmlformats.org/officeDocument/2006/relationships/image" Target="../media/image665.jpeg"/><Relationship Id="rId4" Type="http://schemas.openxmlformats.org/officeDocument/2006/relationships/image" Target="../media/image605.jpeg"/><Relationship Id="rId9" Type="http://schemas.openxmlformats.org/officeDocument/2006/relationships/image" Target="../media/image610.jpg"/><Relationship Id="rId13" Type="http://schemas.openxmlformats.org/officeDocument/2006/relationships/image" Target="../media/image614.jpg"/><Relationship Id="rId18" Type="http://schemas.openxmlformats.org/officeDocument/2006/relationships/image" Target="../media/image619.jpg"/><Relationship Id="rId39" Type="http://schemas.openxmlformats.org/officeDocument/2006/relationships/image" Target="../media/image639.jpeg"/><Relationship Id="rId34" Type="http://schemas.openxmlformats.org/officeDocument/2006/relationships/image" Target="../media/image634.jpeg"/><Relationship Id="rId50" Type="http://schemas.openxmlformats.org/officeDocument/2006/relationships/image" Target="../media/image650.jpeg"/><Relationship Id="rId55" Type="http://schemas.openxmlformats.org/officeDocument/2006/relationships/image" Target="../media/image655.jpeg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3.jpeg"/><Relationship Id="rId21" Type="http://schemas.openxmlformats.org/officeDocument/2006/relationships/image" Target="../media/image622.jpg"/><Relationship Id="rId42" Type="http://schemas.openxmlformats.org/officeDocument/2006/relationships/image" Target="../media/image649.jpeg"/><Relationship Id="rId47" Type="http://schemas.openxmlformats.org/officeDocument/2006/relationships/image" Target="../media/image654.jpeg"/><Relationship Id="rId63" Type="http://schemas.openxmlformats.org/officeDocument/2006/relationships/image" Target="../media/image672.jpeg"/><Relationship Id="rId68" Type="http://schemas.openxmlformats.org/officeDocument/2006/relationships/image" Target="../media/image676.jpeg"/><Relationship Id="rId7" Type="http://schemas.openxmlformats.org/officeDocument/2006/relationships/image" Target="../media/image608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7.jpg"/><Relationship Id="rId29" Type="http://schemas.openxmlformats.org/officeDocument/2006/relationships/image" Target="../media/image636.jpeg"/><Relationship Id="rId11" Type="http://schemas.openxmlformats.org/officeDocument/2006/relationships/image" Target="../media/image612.jpg"/><Relationship Id="rId24" Type="http://schemas.openxmlformats.org/officeDocument/2006/relationships/image" Target="../media/image631.jpeg"/><Relationship Id="rId32" Type="http://schemas.openxmlformats.org/officeDocument/2006/relationships/image" Target="../media/image639.jpeg"/><Relationship Id="rId37" Type="http://schemas.openxmlformats.org/officeDocument/2006/relationships/image" Target="../media/image644.jpeg"/><Relationship Id="rId40" Type="http://schemas.openxmlformats.org/officeDocument/2006/relationships/image" Target="../media/image647.jpeg"/><Relationship Id="rId45" Type="http://schemas.openxmlformats.org/officeDocument/2006/relationships/image" Target="../media/image652.jpeg"/><Relationship Id="rId53" Type="http://schemas.openxmlformats.org/officeDocument/2006/relationships/image" Target="../media/image660.jpeg"/><Relationship Id="rId58" Type="http://schemas.openxmlformats.org/officeDocument/2006/relationships/image" Target="../media/image665.jpeg"/><Relationship Id="rId66" Type="http://schemas.openxmlformats.org/officeDocument/2006/relationships/image" Target="../media/image674.jpeg"/><Relationship Id="rId5" Type="http://schemas.openxmlformats.org/officeDocument/2006/relationships/image" Target="../media/image606.jpeg"/><Relationship Id="rId61" Type="http://schemas.openxmlformats.org/officeDocument/2006/relationships/image" Target="../media/image668.jpeg"/><Relationship Id="rId19" Type="http://schemas.openxmlformats.org/officeDocument/2006/relationships/image" Target="../media/image620.jpg"/><Relationship Id="rId14" Type="http://schemas.openxmlformats.org/officeDocument/2006/relationships/image" Target="../media/image615.jpg"/><Relationship Id="rId22" Type="http://schemas.openxmlformats.org/officeDocument/2006/relationships/image" Target="../media/image629.jpeg"/><Relationship Id="rId27" Type="http://schemas.openxmlformats.org/officeDocument/2006/relationships/image" Target="../media/image634.jpeg"/><Relationship Id="rId30" Type="http://schemas.openxmlformats.org/officeDocument/2006/relationships/image" Target="../media/image637.jpeg"/><Relationship Id="rId35" Type="http://schemas.openxmlformats.org/officeDocument/2006/relationships/image" Target="../media/image642.jpeg"/><Relationship Id="rId43" Type="http://schemas.openxmlformats.org/officeDocument/2006/relationships/image" Target="../media/image650.jpeg"/><Relationship Id="rId48" Type="http://schemas.openxmlformats.org/officeDocument/2006/relationships/image" Target="../media/image655.jpeg"/><Relationship Id="rId56" Type="http://schemas.openxmlformats.org/officeDocument/2006/relationships/image" Target="../media/image663.jpg"/><Relationship Id="rId64" Type="http://schemas.openxmlformats.org/officeDocument/2006/relationships/image" Target="../media/image673.jpeg"/><Relationship Id="rId69" Type="http://schemas.openxmlformats.org/officeDocument/2006/relationships/image" Target="../media/image677.jpeg"/><Relationship Id="rId8" Type="http://schemas.openxmlformats.org/officeDocument/2006/relationships/image" Target="../media/image609.jpg"/><Relationship Id="rId51" Type="http://schemas.openxmlformats.org/officeDocument/2006/relationships/image" Target="../media/image658.jpeg"/><Relationship Id="rId3" Type="http://schemas.openxmlformats.org/officeDocument/2006/relationships/image" Target="../media/image558.jpeg"/><Relationship Id="rId12" Type="http://schemas.openxmlformats.org/officeDocument/2006/relationships/image" Target="../media/image613.jpg"/><Relationship Id="rId17" Type="http://schemas.openxmlformats.org/officeDocument/2006/relationships/image" Target="../media/image618.jpg"/><Relationship Id="rId25" Type="http://schemas.openxmlformats.org/officeDocument/2006/relationships/image" Target="../media/image632.jpeg"/><Relationship Id="rId33" Type="http://schemas.openxmlformats.org/officeDocument/2006/relationships/image" Target="../media/image640.jpeg"/><Relationship Id="rId38" Type="http://schemas.openxmlformats.org/officeDocument/2006/relationships/image" Target="../media/image645.jpeg"/><Relationship Id="rId46" Type="http://schemas.openxmlformats.org/officeDocument/2006/relationships/image" Target="../media/image653.jpeg"/><Relationship Id="rId59" Type="http://schemas.openxmlformats.org/officeDocument/2006/relationships/image" Target="../media/image666.jpeg"/><Relationship Id="rId67" Type="http://schemas.openxmlformats.org/officeDocument/2006/relationships/image" Target="../media/image675.jpeg"/><Relationship Id="rId20" Type="http://schemas.openxmlformats.org/officeDocument/2006/relationships/image" Target="../media/image621.jpg"/><Relationship Id="rId41" Type="http://schemas.openxmlformats.org/officeDocument/2006/relationships/image" Target="../media/image648.jpeg"/><Relationship Id="rId54" Type="http://schemas.openxmlformats.org/officeDocument/2006/relationships/image" Target="../media/image661.jpeg"/><Relationship Id="rId62" Type="http://schemas.openxmlformats.org/officeDocument/2006/relationships/image" Target="../media/image669.jpg"/><Relationship Id="rId70" Type="http://schemas.openxmlformats.org/officeDocument/2006/relationships/image" Target="../media/image6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7.jpg"/><Relationship Id="rId15" Type="http://schemas.openxmlformats.org/officeDocument/2006/relationships/image" Target="../media/image616.jpg"/><Relationship Id="rId23" Type="http://schemas.openxmlformats.org/officeDocument/2006/relationships/image" Target="../media/image630.jpeg"/><Relationship Id="rId28" Type="http://schemas.openxmlformats.org/officeDocument/2006/relationships/image" Target="../media/image635.jpeg"/><Relationship Id="rId36" Type="http://schemas.openxmlformats.org/officeDocument/2006/relationships/image" Target="../media/image643.jpeg"/><Relationship Id="rId49" Type="http://schemas.openxmlformats.org/officeDocument/2006/relationships/image" Target="../media/image656.jpeg"/><Relationship Id="rId57" Type="http://schemas.openxmlformats.org/officeDocument/2006/relationships/image" Target="../media/image664.jpg"/><Relationship Id="rId10" Type="http://schemas.openxmlformats.org/officeDocument/2006/relationships/image" Target="../media/image611.jpg"/><Relationship Id="rId31" Type="http://schemas.openxmlformats.org/officeDocument/2006/relationships/image" Target="../media/image638.jpeg"/><Relationship Id="rId44" Type="http://schemas.openxmlformats.org/officeDocument/2006/relationships/image" Target="../media/image651.jpeg"/><Relationship Id="rId52" Type="http://schemas.openxmlformats.org/officeDocument/2006/relationships/image" Target="../media/image659.jpeg"/><Relationship Id="rId60" Type="http://schemas.openxmlformats.org/officeDocument/2006/relationships/image" Target="../media/image667.jpeg"/><Relationship Id="rId65" Type="http://schemas.openxmlformats.org/officeDocument/2006/relationships/image" Target="../media/image624.jpg"/><Relationship Id="rId4" Type="http://schemas.openxmlformats.org/officeDocument/2006/relationships/image" Target="../media/image605.jpeg"/><Relationship Id="rId9" Type="http://schemas.openxmlformats.org/officeDocument/2006/relationships/image" Target="../media/image610.jpg"/><Relationship Id="rId13" Type="http://schemas.openxmlformats.org/officeDocument/2006/relationships/image" Target="../media/image614.jpg"/><Relationship Id="rId18" Type="http://schemas.openxmlformats.org/officeDocument/2006/relationships/image" Target="../media/image619.jpg"/><Relationship Id="rId39" Type="http://schemas.openxmlformats.org/officeDocument/2006/relationships/image" Target="../media/image646.jpeg"/><Relationship Id="rId34" Type="http://schemas.openxmlformats.org/officeDocument/2006/relationships/image" Target="../media/image641.jpeg"/><Relationship Id="rId50" Type="http://schemas.openxmlformats.org/officeDocument/2006/relationships/image" Target="../media/image657.jpeg"/><Relationship Id="rId55" Type="http://schemas.openxmlformats.org/officeDocument/2006/relationships/image" Target="../media/image662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jpg"/><Relationship Id="rId13" Type="http://schemas.openxmlformats.org/officeDocument/2006/relationships/image" Target="../media/image690.jpeg"/><Relationship Id="rId18" Type="http://schemas.openxmlformats.org/officeDocument/2006/relationships/image" Target="../media/image695.jpeg"/><Relationship Id="rId26" Type="http://schemas.openxmlformats.org/officeDocument/2006/relationships/image" Target="../media/image702.jpeg"/><Relationship Id="rId3" Type="http://schemas.openxmlformats.org/officeDocument/2006/relationships/image" Target="../media/image680.jpeg"/><Relationship Id="rId21" Type="http://schemas.openxmlformats.org/officeDocument/2006/relationships/image" Target="../media/image698.jpeg"/><Relationship Id="rId7" Type="http://schemas.openxmlformats.org/officeDocument/2006/relationships/image" Target="../media/image684.jpg"/><Relationship Id="rId12" Type="http://schemas.openxmlformats.org/officeDocument/2006/relationships/image" Target="../media/image689.jpeg"/><Relationship Id="rId17" Type="http://schemas.openxmlformats.org/officeDocument/2006/relationships/image" Target="../media/image694.jpeg"/><Relationship Id="rId25" Type="http://schemas.openxmlformats.org/officeDocument/2006/relationships/image" Target="../media/image381.jpeg"/><Relationship Id="rId2" Type="http://schemas.openxmlformats.org/officeDocument/2006/relationships/image" Target="../media/image679.jpeg"/><Relationship Id="rId16" Type="http://schemas.openxmlformats.org/officeDocument/2006/relationships/image" Target="../media/image693.jpeg"/><Relationship Id="rId20" Type="http://schemas.openxmlformats.org/officeDocument/2006/relationships/image" Target="../media/image6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3.jpeg"/><Relationship Id="rId11" Type="http://schemas.openxmlformats.org/officeDocument/2006/relationships/image" Target="../media/image688.jpeg"/><Relationship Id="rId24" Type="http://schemas.openxmlformats.org/officeDocument/2006/relationships/image" Target="../media/image701.jpeg"/><Relationship Id="rId5" Type="http://schemas.openxmlformats.org/officeDocument/2006/relationships/image" Target="../media/image682.jpeg"/><Relationship Id="rId15" Type="http://schemas.openxmlformats.org/officeDocument/2006/relationships/image" Target="../media/image692.jpeg"/><Relationship Id="rId23" Type="http://schemas.openxmlformats.org/officeDocument/2006/relationships/image" Target="../media/image700.jpeg"/><Relationship Id="rId10" Type="http://schemas.openxmlformats.org/officeDocument/2006/relationships/image" Target="../media/image687.jpeg"/><Relationship Id="rId19" Type="http://schemas.openxmlformats.org/officeDocument/2006/relationships/image" Target="../media/image696.jpg"/><Relationship Id="rId4" Type="http://schemas.openxmlformats.org/officeDocument/2006/relationships/image" Target="../media/image681.jpeg"/><Relationship Id="rId9" Type="http://schemas.openxmlformats.org/officeDocument/2006/relationships/image" Target="../media/image686.jpg"/><Relationship Id="rId14" Type="http://schemas.openxmlformats.org/officeDocument/2006/relationships/image" Target="../media/image691.jpeg"/><Relationship Id="rId22" Type="http://schemas.openxmlformats.org/officeDocument/2006/relationships/image" Target="../media/image699.jpg"/><Relationship Id="rId27" Type="http://schemas.openxmlformats.org/officeDocument/2006/relationships/image" Target="../media/image703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9.jpg"/><Relationship Id="rId13" Type="http://schemas.openxmlformats.org/officeDocument/2006/relationships/image" Target="../media/image714.jpeg"/><Relationship Id="rId18" Type="http://schemas.openxmlformats.org/officeDocument/2006/relationships/image" Target="../media/image718.jpeg"/><Relationship Id="rId26" Type="http://schemas.openxmlformats.org/officeDocument/2006/relationships/image" Target="../media/image726.jpeg"/><Relationship Id="rId3" Type="http://schemas.openxmlformats.org/officeDocument/2006/relationships/image" Target="../media/image705.jpg"/><Relationship Id="rId21" Type="http://schemas.openxmlformats.org/officeDocument/2006/relationships/image" Target="../media/image721.jpeg"/><Relationship Id="rId7" Type="http://schemas.openxmlformats.org/officeDocument/2006/relationships/image" Target="../media/image708.jpg"/><Relationship Id="rId12" Type="http://schemas.openxmlformats.org/officeDocument/2006/relationships/image" Target="../media/image713.jpeg"/><Relationship Id="rId17" Type="http://schemas.openxmlformats.org/officeDocument/2006/relationships/image" Target="../media/image537.jpeg"/><Relationship Id="rId25" Type="http://schemas.openxmlformats.org/officeDocument/2006/relationships/image" Target="../media/image725.jpeg"/><Relationship Id="rId2" Type="http://schemas.openxmlformats.org/officeDocument/2006/relationships/image" Target="../media/image704.jpg"/><Relationship Id="rId16" Type="http://schemas.openxmlformats.org/officeDocument/2006/relationships/image" Target="../media/image717.jpg"/><Relationship Id="rId20" Type="http://schemas.openxmlformats.org/officeDocument/2006/relationships/image" Target="../media/image720.jpeg"/><Relationship Id="rId29" Type="http://schemas.openxmlformats.org/officeDocument/2006/relationships/image" Target="../media/image7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7.jpg"/><Relationship Id="rId11" Type="http://schemas.openxmlformats.org/officeDocument/2006/relationships/image" Target="../media/image712.jpg"/><Relationship Id="rId24" Type="http://schemas.openxmlformats.org/officeDocument/2006/relationships/image" Target="../media/image724.jpeg"/><Relationship Id="rId5" Type="http://schemas.openxmlformats.org/officeDocument/2006/relationships/image" Target="../media/image573.jpg"/><Relationship Id="rId15" Type="http://schemas.openxmlformats.org/officeDocument/2006/relationships/image" Target="../media/image716.jpeg"/><Relationship Id="rId23" Type="http://schemas.openxmlformats.org/officeDocument/2006/relationships/image" Target="../media/image723.jpeg"/><Relationship Id="rId28" Type="http://schemas.openxmlformats.org/officeDocument/2006/relationships/image" Target="../media/image728.jpg"/><Relationship Id="rId10" Type="http://schemas.openxmlformats.org/officeDocument/2006/relationships/image" Target="../media/image711.jpg"/><Relationship Id="rId19" Type="http://schemas.openxmlformats.org/officeDocument/2006/relationships/image" Target="../media/image719.jpeg"/><Relationship Id="rId4" Type="http://schemas.openxmlformats.org/officeDocument/2006/relationships/image" Target="../media/image706.jpg"/><Relationship Id="rId9" Type="http://schemas.openxmlformats.org/officeDocument/2006/relationships/image" Target="../media/image710.jpg"/><Relationship Id="rId14" Type="http://schemas.openxmlformats.org/officeDocument/2006/relationships/image" Target="../media/image715.jpeg"/><Relationship Id="rId22" Type="http://schemas.openxmlformats.org/officeDocument/2006/relationships/image" Target="../media/image722.jpeg"/><Relationship Id="rId27" Type="http://schemas.openxmlformats.org/officeDocument/2006/relationships/image" Target="../media/image727.jpeg"/><Relationship Id="rId30" Type="http://schemas.openxmlformats.org/officeDocument/2006/relationships/image" Target="../media/image73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eg"/><Relationship Id="rId9" Type="http://schemas.openxmlformats.org/officeDocument/2006/relationships/image" Target="../media/image24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9.jpg"/><Relationship Id="rId13" Type="http://schemas.openxmlformats.org/officeDocument/2006/relationships/image" Target="../media/image714.jpeg"/><Relationship Id="rId18" Type="http://schemas.openxmlformats.org/officeDocument/2006/relationships/image" Target="../media/image735.jpeg"/><Relationship Id="rId3" Type="http://schemas.openxmlformats.org/officeDocument/2006/relationships/image" Target="../media/image705.jpg"/><Relationship Id="rId21" Type="http://schemas.openxmlformats.org/officeDocument/2006/relationships/image" Target="../media/image738.jpeg"/><Relationship Id="rId7" Type="http://schemas.openxmlformats.org/officeDocument/2006/relationships/image" Target="../media/image708.jpg"/><Relationship Id="rId12" Type="http://schemas.openxmlformats.org/officeDocument/2006/relationships/image" Target="../media/image713.jpeg"/><Relationship Id="rId17" Type="http://schemas.openxmlformats.org/officeDocument/2006/relationships/image" Target="../media/image734.jpeg"/><Relationship Id="rId2" Type="http://schemas.openxmlformats.org/officeDocument/2006/relationships/image" Target="../media/image704.jpg"/><Relationship Id="rId16" Type="http://schemas.openxmlformats.org/officeDocument/2006/relationships/image" Target="../media/image733.jpeg"/><Relationship Id="rId20" Type="http://schemas.openxmlformats.org/officeDocument/2006/relationships/image" Target="../media/image7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7.jpg"/><Relationship Id="rId11" Type="http://schemas.openxmlformats.org/officeDocument/2006/relationships/image" Target="../media/image712.jpg"/><Relationship Id="rId5" Type="http://schemas.openxmlformats.org/officeDocument/2006/relationships/image" Target="../media/image573.jpg"/><Relationship Id="rId15" Type="http://schemas.openxmlformats.org/officeDocument/2006/relationships/image" Target="../media/image732.jpeg"/><Relationship Id="rId10" Type="http://schemas.openxmlformats.org/officeDocument/2006/relationships/image" Target="../media/image711.jpg"/><Relationship Id="rId19" Type="http://schemas.openxmlformats.org/officeDocument/2006/relationships/image" Target="../media/image736.jpeg"/><Relationship Id="rId4" Type="http://schemas.openxmlformats.org/officeDocument/2006/relationships/image" Target="../media/image706.jpg"/><Relationship Id="rId9" Type="http://schemas.openxmlformats.org/officeDocument/2006/relationships/image" Target="../media/image710.jpg"/><Relationship Id="rId14" Type="http://schemas.openxmlformats.org/officeDocument/2006/relationships/image" Target="../media/image731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4.jpeg"/><Relationship Id="rId13" Type="http://schemas.openxmlformats.org/officeDocument/2006/relationships/image" Target="../media/image749.jpeg"/><Relationship Id="rId3" Type="http://schemas.openxmlformats.org/officeDocument/2006/relationships/image" Target="../media/image739.jpeg"/><Relationship Id="rId7" Type="http://schemas.openxmlformats.org/officeDocument/2006/relationships/image" Target="../media/image743.jpeg"/><Relationship Id="rId12" Type="http://schemas.openxmlformats.org/officeDocument/2006/relationships/image" Target="../media/image748.jpg"/><Relationship Id="rId2" Type="http://schemas.openxmlformats.org/officeDocument/2006/relationships/image" Target="../media/image7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2.jpeg"/><Relationship Id="rId11" Type="http://schemas.openxmlformats.org/officeDocument/2006/relationships/image" Target="../media/image747.jpg"/><Relationship Id="rId5" Type="http://schemas.openxmlformats.org/officeDocument/2006/relationships/image" Target="../media/image741.jpg"/><Relationship Id="rId15" Type="http://schemas.openxmlformats.org/officeDocument/2006/relationships/image" Target="../media/image751.jpeg"/><Relationship Id="rId10" Type="http://schemas.openxmlformats.org/officeDocument/2006/relationships/image" Target="../media/image746.jpeg"/><Relationship Id="rId4" Type="http://schemas.openxmlformats.org/officeDocument/2006/relationships/image" Target="../media/image740.jpeg"/><Relationship Id="rId9" Type="http://schemas.openxmlformats.org/officeDocument/2006/relationships/image" Target="../media/image745.jpeg"/><Relationship Id="rId14" Type="http://schemas.openxmlformats.org/officeDocument/2006/relationships/image" Target="../media/image750.jpe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4.jpeg"/><Relationship Id="rId18" Type="http://schemas.openxmlformats.org/officeDocument/2006/relationships/image" Target="../media/image639.jpeg"/><Relationship Id="rId26" Type="http://schemas.openxmlformats.org/officeDocument/2006/relationships/image" Target="../media/image647.jpeg"/><Relationship Id="rId39" Type="http://schemas.openxmlformats.org/officeDocument/2006/relationships/image" Target="../media/image660.jpeg"/><Relationship Id="rId21" Type="http://schemas.openxmlformats.org/officeDocument/2006/relationships/image" Target="../media/image642.jpeg"/><Relationship Id="rId34" Type="http://schemas.openxmlformats.org/officeDocument/2006/relationships/image" Target="../media/image655.jpeg"/><Relationship Id="rId42" Type="http://schemas.openxmlformats.org/officeDocument/2006/relationships/image" Target="../media/image759.jpeg"/><Relationship Id="rId47" Type="http://schemas.openxmlformats.org/officeDocument/2006/relationships/image" Target="../media/image764.jpeg"/><Relationship Id="rId50" Type="http://schemas.openxmlformats.org/officeDocument/2006/relationships/image" Target="../media/image702.jpeg"/><Relationship Id="rId7" Type="http://schemas.openxmlformats.org/officeDocument/2006/relationships/image" Target="../media/image756.jpeg"/><Relationship Id="rId2" Type="http://schemas.openxmlformats.org/officeDocument/2006/relationships/image" Target="../media/image620.jpg"/><Relationship Id="rId16" Type="http://schemas.openxmlformats.org/officeDocument/2006/relationships/image" Target="../media/image637.jpeg"/><Relationship Id="rId29" Type="http://schemas.openxmlformats.org/officeDocument/2006/relationships/image" Target="../media/image650.jpeg"/><Relationship Id="rId11" Type="http://schemas.openxmlformats.org/officeDocument/2006/relationships/image" Target="../media/image632.jpeg"/><Relationship Id="rId24" Type="http://schemas.openxmlformats.org/officeDocument/2006/relationships/image" Target="../media/image645.jpeg"/><Relationship Id="rId32" Type="http://schemas.openxmlformats.org/officeDocument/2006/relationships/image" Target="../media/image653.jpeg"/><Relationship Id="rId37" Type="http://schemas.openxmlformats.org/officeDocument/2006/relationships/image" Target="../media/image658.jpeg"/><Relationship Id="rId40" Type="http://schemas.openxmlformats.org/officeDocument/2006/relationships/image" Target="../media/image661.jpeg"/><Relationship Id="rId45" Type="http://schemas.openxmlformats.org/officeDocument/2006/relationships/image" Target="../media/image762.jpeg"/><Relationship Id="rId53" Type="http://schemas.openxmlformats.org/officeDocument/2006/relationships/image" Target="../media/image768.jpeg"/><Relationship Id="rId5" Type="http://schemas.openxmlformats.org/officeDocument/2006/relationships/image" Target="../media/image754.jpeg"/><Relationship Id="rId10" Type="http://schemas.openxmlformats.org/officeDocument/2006/relationships/image" Target="../media/image631.jpeg"/><Relationship Id="rId19" Type="http://schemas.openxmlformats.org/officeDocument/2006/relationships/image" Target="../media/image640.jpeg"/><Relationship Id="rId31" Type="http://schemas.openxmlformats.org/officeDocument/2006/relationships/image" Target="../media/image652.jpeg"/><Relationship Id="rId44" Type="http://schemas.openxmlformats.org/officeDocument/2006/relationships/image" Target="../media/image761.jpeg"/><Relationship Id="rId52" Type="http://schemas.openxmlformats.org/officeDocument/2006/relationships/image" Target="../media/image767.jpeg"/><Relationship Id="rId4" Type="http://schemas.openxmlformats.org/officeDocument/2006/relationships/image" Target="../media/image753.jpeg"/><Relationship Id="rId9" Type="http://schemas.openxmlformats.org/officeDocument/2006/relationships/image" Target="../media/image630.jpeg"/><Relationship Id="rId14" Type="http://schemas.openxmlformats.org/officeDocument/2006/relationships/image" Target="../media/image635.jpeg"/><Relationship Id="rId22" Type="http://schemas.openxmlformats.org/officeDocument/2006/relationships/image" Target="../media/image643.jpeg"/><Relationship Id="rId27" Type="http://schemas.openxmlformats.org/officeDocument/2006/relationships/image" Target="../media/image648.jpeg"/><Relationship Id="rId30" Type="http://schemas.openxmlformats.org/officeDocument/2006/relationships/image" Target="../media/image651.jpeg"/><Relationship Id="rId35" Type="http://schemas.openxmlformats.org/officeDocument/2006/relationships/image" Target="../media/image656.jpeg"/><Relationship Id="rId43" Type="http://schemas.openxmlformats.org/officeDocument/2006/relationships/image" Target="../media/image760.jpeg"/><Relationship Id="rId48" Type="http://schemas.openxmlformats.org/officeDocument/2006/relationships/image" Target="../media/image765.jpeg"/><Relationship Id="rId8" Type="http://schemas.openxmlformats.org/officeDocument/2006/relationships/image" Target="../media/image629.jpeg"/><Relationship Id="rId51" Type="http://schemas.openxmlformats.org/officeDocument/2006/relationships/image" Target="../media/image766.jpeg"/><Relationship Id="rId3" Type="http://schemas.openxmlformats.org/officeDocument/2006/relationships/image" Target="../media/image752.jpeg"/><Relationship Id="rId12" Type="http://schemas.openxmlformats.org/officeDocument/2006/relationships/image" Target="../media/image633.jpeg"/><Relationship Id="rId17" Type="http://schemas.openxmlformats.org/officeDocument/2006/relationships/image" Target="../media/image638.jpeg"/><Relationship Id="rId25" Type="http://schemas.openxmlformats.org/officeDocument/2006/relationships/image" Target="../media/image646.jpeg"/><Relationship Id="rId33" Type="http://schemas.openxmlformats.org/officeDocument/2006/relationships/image" Target="../media/image654.jpeg"/><Relationship Id="rId38" Type="http://schemas.openxmlformats.org/officeDocument/2006/relationships/image" Target="../media/image659.jpeg"/><Relationship Id="rId46" Type="http://schemas.openxmlformats.org/officeDocument/2006/relationships/image" Target="../media/image763.jpeg"/><Relationship Id="rId20" Type="http://schemas.openxmlformats.org/officeDocument/2006/relationships/image" Target="../media/image641.jpeg"/><Relationship Id="rId41" Type="http://schemas.openxmlformats.org/officeDocument/2006/relationships/image" Target="../media/image7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5.jpeg"/><Relationship Id="rId15" Type="http://schemas.openxmlformats.org/officeDocument/2006/relationships/image" Target="../media/image636.jpeg"/><Relationship Id="rId23" Type="http://schemas.openxmlformats.org/officeDocument/2006/relationships/image" Target="../media/image644.jpeg"/><Relationship Id="rId28" Type="http://schemas.openxmlformats.org/officeDocument/2006/relationships/image" Target="../media/image649.jpeg"/><Relationship Id="rId36" Type="http://schemas.openxmlformats.org/officeDocument/2006/relationships/image" Target="../media/image757.jpeg"/><Relationship Id="rId49" Type="http://schemas.openxmlformats.org/officeDocument/2006/relationships/image" Target="../media/image381.jpe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1.jpeg"/><Relationship Id="rId18" Type="http://schemas.openxmlformats.org/officeDocument/2006/relationships/image" Target="../media/image636.jpeg"/><Relationship Id="rId26" Type="http://schemas.openxmlformats.org/officeDocument/2006/relationships/image" Target="../media/image644.jpeg"/><Relationship Id="rId39" Type="http://schemas.openxmlformats.org/officeDocument/2006/relationships/image" Target="../media/image757.jpeg"/><Relationship Id="rId21" Type="http://schemas.openxmlformats.org/officeDocument/2006/relationships/image" Target="../media/image639.jpeg"/><Relationship Id="rId34" Type="http://schemas.openxmlformats.org/officeDocument/2006/relationships/image" Target="../media/image652.jpeg"/><Relationship Id="rId42" Type="http://schemas.openxmlformats.org/officeDocument/2006/relationships/image" Target="../media/image660.jpeg"/><Relationship Id="rId47" Type="http://schemas.openxmlformats.org/officeDocument/2006/relationships/image" Target="../media/image772.jpeg"/><Relationship Id="rId50" Type="http://schemas.openxmlformats.org/officeDocument/2006/relationships/image" Target="../media/image774.jpeg"/><Relationship Id="rId7" Type="http://schemas.openxmlformats.org/officeDocument/2006/relationships/image" Target="../media/image769.jpeg"/><Relationship Id="rId2" Type="http://schemas.openxmlformats.org/officeDocument/2006/relationships/image" Target="../media/image620.jpg"/><Relationship Id="rId16" Type="http://schemas.openxmlformats.org/officeDocument/2006/relationships/image" Target="../media/image634.jpeg"/><Relationship Id="rId29" Type="http://schemas.openxmlformats.org/officeDocument/2006/relationships/image" Target="../media/image647.jpeg"/><Relationship Id="rId11" Type="http://schemas.openxmlformats.org/officeDocument/2006/relationships/image" Target="../media/image629.jpeg"/><Relationship Id="rId24" Type="http://schemas.openxmlformats.org/officeDocument/2006/relationships/image" Target="../media/image642.jpeg"/><Relationship Id="rId32" Type="http://schemas.openxmlformats.org/officeDocument/2006/relationships/image" Target="../media/image650.jpeg"/><Relationship Id="rId37" Type="http://schemas.openxmlformats.org/officeDocument/2006/relationships/image" Target="../media/image655.jpeg"/><Relationship Id="rId40" Type="http://schemas.openxmlformats.org/officeDocument/2006/relationships/image" Target="../media/image658.jpeg"/><Relationship Id="rId45" Type="http://schemas.openxmlformats.org/officeDocument/2006/relationships/image" Target="../media/image759.jpeg"/><Relationship Id="rId5" Type="http://schemas.openxmlformats.org/officeDocument/2006/relationships/image" Target="../media/image754.jpeg"/><Relationship Id="rId15" Type="http://schemas.openxmlformats.org/officeDocument/2006/relationships/image" Target="../media/image633.jpeg"/><Relationship Id="rId23" Type="http://schemas.openxmlformats.org/officeDocument/2006/relationships/image" Target="../media/image641.jpeg"/><Relationship Id="rId28" Type="http://schemas.openxmlformats.org/officeDocument/2006/relationships/image" Target="../media/image646.jpeg"/><Relationship Id="rId36" Type="http://schemas.openxmlformats.org/officeDocument/2006/relationships/image" Target="../media/image654.jpeg"/><Relationship Id="rId49" Type="http://schemas.openxmlformats.org/officeDocument/2006/relationships/image" Target="../media/image773.jpeg"/><Relationship Id="rId10" Type="http://schemas.openxmlformats.org/officeDocument/2006/relationships/image" Target="../media/image770.jpg"/><Relationship Id="rId19" Type="http://schemas.openxmlformats.org/officeDocument/2006/relationships/image" Target="../media/image637.jpeg"/><Relationship Id="rId31" Type="http://schemas.openxmlformats.org/officeDocument/2006/relationships/image" Target="../media/image649.jpeg"/><Relationship Id="rId44" Type="http://schemas.openxmlformats.org/officeDocument/2006/relationships/image" Target="../media/image758.jpeg"/><Relationship Id="rId4" Type="http://schemas.openxmlformats.org/officeDocument/2006/relationships/image" Target="../media/image753.jpeg"/><Relationship Id="rId9" Type="http://schemas.openxmlformats.org/officeDocument/2006/relationships/image" Target="../media/image762.jpeg"/><Relationship Id="rId14" Type="http://schemas.openxmlformats.org/officeDocument/2006/relationships/image" Target="../media/image632.jpeg"/><Relationship Id="rId22" Type="http://schemas.openxmlformats.org/officeDocument/2006/relationships/image" Target="../media/image640.jpeg"/><Relationship Id="rId27" Type="http://schemas.openxmlformats.org/officeDocument/2006/relationships/image" Target="../media/image645.jpeg"/><Relationship Id="rId30" Type="http://schemas.openxmlformats.org/officeDocument/2006/relationships/image" Target="../media/image648.jpeg"/><Relationship Id="rId35" Type="http://schemas.openxmlformats.org/officeDocument/2006/relationships/image" Target="../media/image653.jpeg"/><Relationship Id="rId43" Type="http://schemas.openxmlformats.org/officeDocument/2006/relationships/image" Target="../media/image661.jpeg"/><Relationship Id="rId48" Type="http://schemas.openxmlformats.org/officeDocument/2006/relationships/image" Target="../media/image764.jpeg"/><Relationship Id="rId8" Type="http://schemas.openxmlformats.org/officeDocument/2006/relationships/image" Target="../media/image761.jpeg"/><Relationship Id="rId3" Type="http://schemas.openxmlformats.org/officeDocument/2006/relationships/image" Target="../media/image752.jpeg"/><Relationship Id="rId12" Type="http://schemas.openxmlformats.org/officeDocument/2006/relationships/image" Target="../media/image630.jpeg"/><Relationship Id="rId17" Type="http://schemas.openxmlformats.org/officeDocument/2006/relationships/image" Target="../media/image635.jpeg"/><Relationship Id="rId25" Type="http://schemas.openxmlformats.org/officeDocument/2006/relationships/image" Target="../media/image643.jpeg"/><Relationship Id="rId33" Type="http://schemas.openxmlformats.org/officeDocument/2006/relationships/image" Target="../media/image651.jpeg"/><Relationship Id="rId38" Type="http://schemas.openxmlformats.org/officeDocument/2006/relationships/image" Target="../media/image656.jpeg"/><Relationship Id="rId46" Type="http://schemas.openxmlformats.org/officeDocument/2006/relationships/image" Target="../media/image771.jpeg"/><Relationship Id="rId20" Type="http://schemas.openxmlformats.org/officeDocument/2006/relationships/image" Target="../media/image638.jpeg"/><Relationship Id="rId41" Type="http://schemas.openxmlformats.org/officeDocument/2006/relationships/image" Target="../media/image6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5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jpeg"/><Relationship Id="rId3" Type="http://schemas.openxmlformats.org/officeDocument/2006/relationships/image" Target="../media/image776.jpg"/><Relationship Id="rId7" Type="http://schemas.openxmlformats.org/officeDocument/2006/relationships/image" Target="../media/image780.jpeg"/><Relationship Id="rId2" Type="http://schemas.openxmlformats.org/officeDocument/2006/relationships/image" Target="../media/image7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9.jpeg"/><Relationship Id="rId5" Type="http://schemas.openxmlformats.org/officeDocument/2006/relationships/image" Target="../media/image778.jpeg"/><Relationship Id="rId10" Type="http://schemas.openxmlformats.org/officeDocument/2006/relationships/image" Target="../media/image783.jpeg"/><Relationship Id="rId4" Type="http://schemas.openxmlformats.org/officeDocument/2006/relationships/image" Target="../media/image777.jfif"/><Relationship Id="rId9" Type="http://schemas.openxmlformats.org/officeDocument/2006/relationships/image" Target="../media/image782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jpeg"/><Relationship Id="rId13" Type="http://schemas.openxmlformats.org/officeDocument/2006/relationships/image" Target="../media/image795.jpeg"/><Relationship Id="rId18" Type="http://schemas.openxmlformats.org/officeDocument/2006/relationships/image" Target="../media/image800.jpeg"/><Relationship Id="rId3" Type="http://schemas.openxmlformats.org/officeDocument/2006/relationships/image" Target="../media/image785.jpeg"/><Relationship Id="rId7" Type="http://schemas.openxmlformats.org/officeDocument/2006/relationships/image" Target="../media/image789.jpg"/><Relationship Id="rId12" Type="http://schemas.openxmlformats.org/officeDocument/2006/relationships/image" Target="../media/image794.jpeg"/><Relationship Id="rId17" Type="http://schemas.openxmlformats.org/officeDocument/2006/relationships/image" Target="../media/image799.jpeg"/><Relationship Id="rId2" Type="http://schemas.openxmlformats.org/officeDocument/2006/relationships/image" Target="../media/image784.jpeg"/><Relationship Id="rId16" Type="http://schemas.openxmlformats.org/officeDocument/2006/relationships/image" Target="../media/image7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8.jpeg"/><Relationship Id="rId11" Type="http://schemas.openxmlformats.org/officeDocument/2006/relationships/image" Target="../media/image793.jpeg"/><Relationship Id="rId5" Type="http://schemas.openxmlformats.org/officeDocument/2006/relationships/image" Target="../media/image787.jpeg"/><Relationship Id="rId15" Type="http://schemas.openxmlformats.org/officeDocument/2006/relationships/image" Target="../media/image797.jpeg"/><Relationship Id="rId10" Type="http://schemas.openxmlformats.org/officeDocument/2006/relationships/image" Target="../media/image792.jpeg"/><Relationship Id="rId4" Type="http://schemas.openxmlformats.org/officeDocument/2006/relationships/image" Target="../media/image786.jpeg"/><Relationship Id="rId9" Type="http://schemas.openxmlformats.org/officeDocument/2006/relationships/image" Target="../media/image791.jpeg"/><Relationship Id="rId14" Type="http://schemas.openxmlformats.org/officeDocument/2006/relationships/image" Target="../media/image796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7.jpeg"/><Relationship Id="rId13" Type="http://schemas.openxmlformats.org/officeDocument/2006/relationships/image" Target="../media/image812.jpeg"/><Relationship Id="rId18" Type="http://schemas.openxmlformats.org/officeDocument/2006/relationships/image" Target="../media/image817.jpeg"/><Relationship Id="rId3" Type="http://schemas.openxmlformats.org/officeDocument/2006/relationships/image" Target="../media/image802.jpeg"/><Relationship Id="rId21" Type="http://schemas.openxmlformats.org/officeDocument/2006/relationships/image" Target="../media/image820.jpg"/><Relationship Id="rId7" Type="http://schemas.openxmlformats.org/officeDocument/2006/relationships/image" Target="../media/image806.jpeg"/><Relationship Id="rId12" Type="http://schemas.openxmlformats.org/officeDocument/2006/relationships/image" Target="../media/image811.jpeg"/><Relationship Id="rId17" Type="http://schemas.openxmlformats.org/officeDocument/2006/relationships/image" Target="../media/image816.jpeg"/><Relationship Id="rId2" Type="http://schemas.openxmlformats.org/officeDocument/2006/relationships/image" Target="../media/image801.jpeg"/><Relationship Id="rId16" Type="http://schemas.openxmlformats.org/officeDocument/2006/relationships/image" Target="../media/image815.jpeg"/><Relationship Id="rId20" Type="http://schemas.openxmlformats.org/officeDocument/2006/relationships/image" Target="../media/image8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5.jpeg"/><Relationship Id="rId11" Type="http://schemas.openxmlformats.org/officeDocument/2006/relationships/image" Target="../media/image810.jpeg"/><Relationship Id="rId5" Type="http://schemas.openxmlformats.org/officeDocument/2006/relationships/image" Target="../media/image804.jpeg"/><Relationship Id="rId15" Type="http://schemas.openxmlformats.org/officeDocument/2006/relationships/image" Target="../media/image814.jpeg"/><Relationship Id="rId10" Type="http://schemas.openxmlformats.org/officeDocument/2006/relationships/image" Target="../media/image809.jpeg"/><Relationship Id="rId19" Type="http://schemas.openxmlformats.org/officeDocument/2006/relationships/image" Target="../media/image818.jpeg"/><Relationship Id="rId4" Type="http://schemas.openxmlformats.org/officeDocument/2006/relationships/image" Target="../media/image803.jpeg"/><Relationship Id="rId9" Type="http://schemas.openxmlformats.org/officeDocument/2006/relationships/image" Target="../media/image808.jpeg"/><Relationship Id="rId14" Type="http://schemas.openxmlformats.org/officeDocument/2006/relationships/image" Target="../media/image813.jpeg"/><Relationship Id="rId22" Type="http://schemas.openxmlformats.org/officeDocument/2006/relationships/image" Target="../media/image821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6.jpeg"/><Relationship Id="rId13" Type="http://schemas.openxmlformats.org/officeDocument/2006/relationships/image" Target="../media/image808.jpeg"/><Relationship Id="rId18" Type="http://schemas.openxmlformats.org/officeDocument/2006/relationships/image" Target="../media/image833.jpeg"/><Relationship Id="rId26" Type="http://schemas.openxmlformats.org/officeDocument/2006/relationships/image" Target="../media/image841.jpeg"/><Relationship Id="rId3" Type="http://schemas.openxmlformats.org/officeDocument/2006/relationships/image" Target="../media/image801.jpeg"/><Relationship Id="rId21" Type="http://schemas.openxmlformats.org/officeDocument/2006/relationships/image" Target="../media/image836.jpeg"/><Relationship Id="rId7" Type="http://schemas.openxmlformats.org/officeDocument/2006/relationships/image" Target="../media/image825.jpeg"/><Relationship Id="rId12" Type="http://schemas.openxmlformats.org/officeDocument/2006/relationships/image" Target="../media/image807.jpeg"/><Relationship Id="rId17" Type="http://schemas.openxmlformats.org/officeDocument/2006/relationships/image" Target="../media/image832.jpeg"/><Relationship Id="rId25" Type="http://schemas.openxmlformats.org/officeDocument/2006/relationships/image" Target="../media/image840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31.jpeg"/><Relationship Id="rId20" Type="http://schemas.openxmlformats.org/officeDocument/2006/relationships/image" Target="../media/image8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4.jpeg"/><Relationship Id="rId11" Type="http://schemas.openxmlformats.org/officeDocument/2006/relationships/image" Target="../media/image829.jpeg"/><Relationship Id="rId24" Type="http://schemas.openxmlformats.org/officeDocument/2006/relationships/image" Target="../media/image839.jpeg"/><Relationship Id="rId5" Type="http://schemas.openxmlformats.org/officeDocument/2006/relationships/image" Target="../media/image823.jpeg"/><Relationship Id="rId15" Type="http://schemas.openxmlformats.org/officeDocument/2006/relationships/image" Target="../media/image830.jpeg"/><Relationship Id="rId23" Type="http://schemas.openxmlformats.org/officeDocument/2006/relationships/image" Target="../media/image838.jpeg"/><Relationship Id="rId10" Type="http://schemas.openxmlformats.org/officeDocument/2006/relationships/image" Target="../media/image828.jpeg"/><Relationship Id="rId19" Type="http://schemas.openxmlformats.org/officeDocument/2006/relationships/image" Target="../media/image834.jpeg"/><Relationship Id="rId4" Type="http://schemas.openxmlformats.org/officeDocument/2006/relationships/image" Target="../media/image822.jpeg"/><Relationship Id="rId9" Type="http://schemas.openxmlformats.org/officeDocument/2006/relationships/image" Target="../media/image827.jpeg"/><Relationship Id="rId14" Type="http://schemas.openxmlformats.org/officeDocument/2006/relationships/image" Target="../media/image809.jpeg"/><Relationship Id="rId22" Type="http://schemas.openxmlformats.org/officeDocument/2006/relationships/image" Target="../media/image83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jpeg"/><Relationship Id="rId2" Type="http://schemas.openxmlformats.org/officeDocument/2006/relationships/image" Target="../media/image84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9.jpeg"/><Relationship Id="rId13" Type="http://schemas.openxmlformats.org/officeDocument/2006/relationships/image" Target="../media/image854.jpg"/><Relationship Id="rId18" Type="http://schemas.openxmlformats.org/officeDocument/2006/relationships/image" Target="../media/image859.jpeg"/><Relationship Id="rId3" Type="http://schemas.openxmlformats.org/officeDocument/2006/relationships/image" Target="../media/image844.jpeg"/><Relationship Id="rId21" Type="http://schemas.openxmlformats.org/officeDocument/2006/relationships/image" Target="../media/image862.jpeg"/><Relationship Id="rId7" Type="http://schemas.openxmlformats.org/officeDocument/2006/relationships/image" Target="../media/image848.jpeg"/><Relationship Id="rId12" Type="http://schemas.openxmlformats.org/officeDocument/2006/relationships/image" Target="../media/image853.jpeg"/><Relationship Id="rId17" Type="http://schemas.openxmlformats.org/officeDocument/2006/relationships/image" Target="../media/image858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57.jpeg"/><Relationship Id="rId20" Type="http://schemas.openxmlformats.org/officeDocument/2006/relationships/image" Target="../media/image8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7.jpeg"/><Relationship Id="rId11" Type="http://schemas.openxmlformats.org/officeDocument/2006/relationships/image" Target="../media/image852.jpeg"/><Relationship Id="rId5" Type="http://schemas.openxmlformats.org/officeDocument/2006/relationships/image" Target="../media/image846.jpeg"/><Relationship Id="rId15" Type="http://schemas.openxmlformats.org/officeDocument/2006/relationships/image" Target="../media/image856.jpeg"/><Relationship Id="rId23" Type="http://schemas.openxmlformats.org/officeDocument/2006/relationships/image" Target="../media/image864.jpeg"/><Relationship Id="rId10" Type="http://schemas.openxmlformats.org/officeDocument/2006/relationships/image" Target="../media/image851.jpeg"/><Relationship Id="rId19" Type="http://schemas.openxmlformats.org/officeDocument/2006/relationships/image" Target="../media/image860.jpeg"/><Relationship Id="rId4" Type="http://schemas.openxmlformats.org/officeDocument/2006/relationships/image" Target="../media/image845.jpeg"/><Relationship Id="rId9" Type="http://schemas.openxmlformats.org/officeDocument/2006/relationships/image" Target="../media/image850.jpeg"/><Relationship Id="rId14" Type="http://schemas.openxmlformats.org/officeDocument/2006/relationships/image" Target="../media/image855.jpeg"/><Relationship Id="rId22" Type="http://schemas.openxmlformats.org/officeDocument/2006/relationships/image" Target="../media/image8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12.jpeg"/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9.jpeg"/><Relationship Id="rId5" Type="http://schemas.openxmlformats.org/officeDocument/2006/relationships/image" Target="../media/image31.jpg"/><Relationship Id="rId15" Type="http://schemas.openxmlformats.org/officeDocument/2006/relationships/image" Target="../media/image36.jpg"/><Relationship Id="rId10" Type="http://schemas.openxmlformats.org/officeDocument/2006/relationships/image" Target="../media/image10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Relationship Id="rId14" Type="http://schemas.openxmlformats.org/officeDocument/2006/relationships/image" Target="../media/image13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9.jpeg"/><Relationship Id="rId13" Type="http://schemas.openxmlformats.org/officeDocument/2006/relationships/image" Target="../media/image868.jpg"/><Relationship Id="rId18" Type="http://schemas.openxmlformats.org/officeDocument/2006/relationships/image" Target="../media/image873.jpeg"/><Relationship Id="rId3" Type="http://schemas.openxmlformats.org/officeDocument/2006/relationships/image" Target="../media/image844.jpeg"/><Relationship Id="rId21" Type="http://schemas.openxmlformats.org/officeDocument/2006/relationships/image" Target="../media/image876.jpg"/><Relationship Id="rId7" Type="http://schemas.openxmlformats.org/officeDocument/2006/relationships/image" Target="../media/image848.jpeg"/><Relationship Id="rId12" Type="http://schemas.openxmlformats.org/officeDocument/2006/relationships/image" Target="../media/image867.jpeg"/><Relationship Id="rId17" Type="http://schemas.openxmlformats.org/officeDocument/2006/relationships/image" Target="../media/image872.jpeg"/><Relationship Id="rId25" Type="http://schemas.openxmlformats.org/officeDocument/2006/relationships/image" Target="../media/image880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71.jpeg"/><Relationship Id="rId20" Type="http://schemas.openxmlformats.org/officeDocument/2006/relationships/image" Target="../media/image8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7.jpeg"/><Relationship Id="rId11" Type="http://schemas.openxmlformats.org/officeDocument/2006/relationships/image" Target="../media/image866.jpg"/><Relationship Id="rId24" Type="http://schemas.openxmlformats.org/officeDocument/2006/relationships/image" Target="../media/image879.jpg"/><Relationship Id="rId5" Type="http://schemas.openxmlformats.org/officeDocument/2006/relationships/image" Target="../media/image846.jpeg"/><Relationship Id="rId15" Type="http://schemas.openxmlformats.org/officeDocument/2006/relationships/image" Target="../media/image870.jpeg"/><Relationship Id="rId23" Type="http://schemas.openxmlformats.org/officeDocument/2006/relationships/image" Target="../media/image878.jpg"/><Relationship Id="rId10" Type="http://schemas.openxmlformats.org/officeDocument/2006/relationships/image" Target="../media/image865.jpg"/><Relationship Id="rId19" Type="http://schemas.openxmlformats.org/officeDocument/2006/relationships/image" Target="../media/image874.jpeg"/><Relationship Id="rId4" Type="http://schemas.openxmlformats.org/officeDocument/2006/relationships/image" Target="../media/image845.jpeg"/><Relationship Id="rId9" Type="http://schemas.openxmlformats.org/officeDocument/2006/relationships/image" Target="../media/image850.jpeg"/><Relationship Id="rId14" Type="http://schemas.openxmlformats.org/officeDocument/2006/relationships/image" Target="../media/image869.jpeg"/><Relationship Id="rId22" Type="http://schemas.openxmlformats.org/officeDocument/2006/relationships/image" Target="../media/image877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5.jpeg"/><Relationship Id="rId13" Type="http://schemas.openxmlformats.org/officeDocument/2006/relationships/image" Target="../media/image890.jpeg"/><Relationship Id="rId18" Type="http://schemas.openxmlformats.org/officeDocument/2006/relationships/image" Target="../media/image895.jpeg"/><Relationship Id="rId3" Type="http://schemas.openxmlformats.org/officeDocument/2006/relationships/image" Target="../media/image849.jpeg"/><Relationship Id="rId21" Type="http://schemas.openxmlformats.org/officeDocument/2006/relationships/image" Target="../media/image898.jpeg"/><Relationship Id="rId7" Type="http://schemas.openxmlformats.org/officeDocument/2006/relationships/image" Target="../media/image884.jpeg"/><Relationship Id="rId12" Type="http://schemas.openxmlformats.org/officeDocument/2006/relationships/image" Target="../media/image889.jpeg"/><Relationship Id="rId17" Type="http://schemas.openxmlformats.org/officeDocument/2006/relationships/image" Target="../media/image894.jpeg"/><Relationship Id="rId2" Type="http://schemas.openxmlformats.org/officeDocument/2006/relationships/image" Target="../media/image851.jpeg"/><Relationship Id="rId16" Type="http://schemas.openxmlformats.org/officeDocument/2006/relationships/image" Target="../media/image893.jpeg"/><Relationship Id="rId20" Type="http://schemas.openxmlformats.org/officeDocument/2006/relationships/image" Target="../media/image8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3.jpeg"/><Relationship Id="rId11" Type="http://schemas.openxmlformats.org/officeDocument/2006/relationships/image" Target="../media/image888.jpeg"/><Relationship Id="rId5" Type="http://schemas.openxmlformats.org/officeDocument/2006/relationships/image" Target="../media/image882.jpeg"/><Relationship Id="rId15" Type="http://schemas.openxmlformats.org/officeDocument/2006/relationships/image" Target="../media/image892.jpeg"/><Relationship Id="rId10" Type="http://schemas.openxmlformats.org/officeDocument/2006/relationships/image" Target="../media/image887.jpeg"/><Relationship Id="rId19" Type="http://schemas.openxmlformats.org/officeDocument/2006/relationships/image" Target="../media/image896.jpeg"/><Relationship Id="rId4" Type="http://schemas.openxmlformats.org/officeDocument/2006/relationships/image" Target="../media/image881.jpeg"/><Relationship Id="rId9" Type="http://schemas.openxmlformats.org/officeDocument/2006/relationships/image" Target="../media/image886.jpeg"/><Relationship Id="rId14" Type="http://schemas.openxmlformats.org/officeDocument/2006/relationships/image" Target="../media/image89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2.jpg"/><Relationship Id="rId7" Type="http://schemas.openxmlformats.org/officeDocument/2006/relationships/image" Target="../media/image9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3.jpg"/><Relationship Id="rId5" Type="http://schemas.openxmlformats.org/officeDocument/2006/relationships/image" Target="../media/image39.jpg"/><Relationship Id="rId10" Type="http://schemas.openxmlformats.org/officeDocument/2006/relationships/image" Target="../media/image12.jpeg"/><Relationship Id="rId4" Type="http://schemas.openxmlformats.org/officeDocument/2006/relationships/image" Target="../media/image38.jpg"/><Relationship Id="rId9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7263" y="4423513"/>
            <a:ext cx="997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Fundamentals of Mathematics for Machine Learning</a:t>
            </a:r>
            <a:endParaRPr lang="zh-CN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439138" y="5069844"/>
            <a:ext cx="2741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Oxford ML Summer School </a:t>
            </a:r>
          </a:p>
          <a:p>
            <a:pPr algn="ctr"/>
            <a:r>
              <a:rPr lang="en-US" altLang="zh-CN" dirty="0"/>
              <a:t>8 May 2023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4" y="207939"/>
            <a:ext cx="11637109" cy="40002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55200" y="6135077"/>
            <a:ext cx="174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    Rasul Tutunov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076350" y="6404708"/>
            <a:ext cx="15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Juliusz Ziomek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99437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Important Operations on Vectors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862" y="660318"/>
            <a:ext cx="2016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Inner product: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61784" y="1668628"/>
            <a:ext cx="261385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both       and        must be </a:t>
            </a:r>
          </a:p>
          <a:p>
            <a:pPr algn="ctr"/>
            <a:r>
              <a:rPr lang="en-US" altLang="zh-CN" b="1" dirty="0"/>
              <a:t>the same dimensionality</a:t>
            </a:r>
            <a:endParaRPr lang="zh-CN" alt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2" y="1341989"/>
            <a:ext cx="7022898" cy="1299611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5400000" flipH="1">
            <a:off x="5940428" y="1046524"/>
            <a:ext cx="120441" cy="2310222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10762" y="2285303"/>
            <a:ext cx="279801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4C50F2"/>
                </a:solidFill>
              </a:rPr>
              <a:t>Result of this product</a:t>
            </a:r>
          </a:p>
          <a:p>
            <a:pPr algn="ctr"/>
            <a:r>
              <a:rPr lang="en-US" altLang="zh-CN" dirty="0">
                <a:solidFill>
                  <a:srgbClr val="4C50F2"/>
                </a:solidFill>
              </a:rPr>
              <a:t>is </a:t>
            </a:r>
            <a:r>
              <a:rPr lang="en-US" altLang="zh-CN" b="1" dirty="0">
                <a:solidFill>
                  <a:srgbClr val="4C50F2"/>
                </a:solidFill>
              </a:rPr>
              <a:t>NOT</a:t>
            </a:r>
            <a:r>
              <a:rPr lang="en-US" altLang="zh-CN" dirty="0">
                <a:solidFill>
                  <a:srgbClr val="4C50F2"/>
                </a:solidFill>
              </a:rPr>
              <a:t> a vector, but a </a:t>
            </a:r>
            <a:r>
              <a:rPr lang="en-US" altLang="zh-CN" u="sng" dirty="0">
                <a:solidFill>
                  <a:srgbClr val="4C50F2"/>
                </a:solidFill>
              </a:rPr>
              <a:t>scalar</a:t>
            </a:r>
            <a:r>
              <a:rPr lang="en-US" altLang="zh-CN" dirty="0">
                <a:solidFill>
                  <a:srgbClr val="4C50F2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862" y="3323271"/>
            <a:ext cx="231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Basic properties: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862" y="3954388"/>
            <a:ext cx="2726596" cy="369332"/>
            <a:chOff x="132862" y="3954388"/>
            <a:chExt cx="272659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32862" y="3954388"/>
              <a:ext cx="1598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Symmetry: </a:t>
              </a:r>
              <a:endParaRPr lang="zh-CN" alt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98" y="3954388"/>
              <a:ext cx="1127760" cy="3429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32862" y="4398081"/>
            <a:ext cx="3833655" cy="369332"/>
            <a:chOff x="132862" y="4398081"/>
            <a:chExt cx="3833655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132862" y="4398081"/>
              <a:ext cx="307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Multiplication on </a:t>
              </a:r>
              <a:r>
                <a:rPr lang="en-US" altLang="zh-CN" b="1" dirty="0"/>
                <a:t>0 </a:t>
              </a:r>
              <a:r>
                <a:rPr lang="en-US" altLang="zh-CN" dirty="0"/>
                <a:t>vector: </a:t>
              </a:r>
              <a:endParaRPr lang="zh-CN" alt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417" y="4398081"/>
              <a:ext cx="800100" cy="28956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31887" y="5947714"/>
            <a:ext cx="4765531" cy="695402"/>
            <a:chOff x="166290" y="4867532"/>
            <a:chExt cx="4765531" cy="695402"/>
          </a:xfrm>
        </p:grpSpPr>
        <p:sp>
          <p:nvSpPr>
            <p:cNvPr id="17" name="TextBox 16"/>
            <p:cNvSpPr txBox="1"/>
            <p:nvPr/>
          </p:nvSpPr>
          <p:spPr>
            <a:xfrm>
              <a:off x="166290" y="4867532"/>
              <a:ext cx="1459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Linearity: </a:t>
              </a:r>
              <a:endParaRPr lang="zh-CN" alt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681" y="4885095"/>
              <a:ext cx="3009900" cy="334205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3078404" y="5156777"/>
              <a:ext cx="204058" cy="1377"/>
            </a:xfrm>
            <a:prstGeom prst="line">
              <a:avLst/>
            </a:prstGeom>
            <a:ln w="19050">
              <a:solidFill>
                <a:srgbClr val="4C50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11810" y="5156777"/>
              <a:ext cx="204058" cy="1377"/>
            </a:xfrm>
            <a:prstGeom prst="line">
              <a:avLst/>
            </a:prstGeom>
            <a:ln w="19050">
              <a:solidFill>
                <a:srgbClr val="4C50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166417" y="5156777"/>
              <a:ext cx="1014814" cy="196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013839" y="5160434"/>
              <a:ext cx="255405" cy="193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205340" y="5255157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4C50F2"/>
                  </a:solidFill>
                </a:rPr>
                <a:t>scalars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32862" y="4767413"/>
            <a:ext cx="4008679" cy="640080"/>
            <a:chOff x="132862" y="4767413"/>
            <a:chExt cx="4008679" cy="640080"/>
          </a:xfrm>
        </p:grpSpPr>
        <p:sp>
          <p:nvSpPr>
            <p:cNvPr id="30" name="TextBox 29"/>
            <p:cNvSpPr txBox="1"/>
            <p:nvPr/>
          </p:nvSpPr>
          <p:spPr>
            <a:xfrm>
              <a:off x="132862" y="4868206"/>
              <a:ext cx="2774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Multiplication on itself: </a:t>
              </a:r>
              <a:endParaRPr lang="zh-CN" altLang="en-US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761" y="4767413"/>
              <a:ext cx="1287780" cy="640080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4446377" y="4929761"/>
            <a:ext cx="2363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4C50F2"/>
                </a:solidFill>
              </a:rPr>
              <a:t>Euclidian length of the vector</a:t>
            </a:r>
          </a:p>
        </p:txBody>
      </p:sp>
      <p:cxnSp>
        <p:nvCxnSpPr>
          <p:cNvPr id="43" name="Straight Arrow Connector 42"/>
          <p:cNvCxnSpPr>
            <a:endCxn id="34" idx="1"/>
          </p:cNvCxnSpPr>
          <p:nvPr/>
        </p:nvCxnSpPr>
        <p:spPr>
          <a:xfrm flipV="1">
            <a:off x="4141541" y="5083650"/>
            <a:ext cx="304836" cy="2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131887" y="5443350"/>
            <a:ext cx="4637322" cy="369332"/>
            <a:chOff x="130753" y="6055601"/>
            <a:chExt cx="4637322" cy="369332"/>
          </a:xfrm>
        </p:grpSpPr>
        <p:grpSp>
          <p:nvGrpSpPr>
            <p:cNvPr id="51" name="Group 50"/>
            <p:cNvGrpSpPr/>
            <p:nvPr/>
          </p:nvGrpSpPr>
          <p:grpSpPr>
            <a:xfrm>
              <a:off x="130753" y="6055601"/>
              <a:ext cx="3965701" cy="369332"/>
              <a:chOff x="228618" y="6053769"/>
              <a:chExt cx="3965701" cy="369332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228618" y="6053769"/>
                <a:ext cx="3965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Orthogonality of vectors       and     :  </a:t>
                </a:r>
                <a:endParaRPr lang="zh-CN" altLang="en-US" dirty="0"/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3566" y="6117618"/>
                <a:ext cx="245487" cy="231459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3506" y="6102895"/>
                <a:ext cx="266700" cy="289560"/>
              </a:xfrm>
              <a:prstGeom prst="rect">
                <a:avLst/>
              </a:prstGeom>
            </p:spPr>
          </p:pic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775" y="6061726"/>
              <a:ext cx="876300" cy="327660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131887" y="3260248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8" y="3906072"/>
            <a:ext cx="9026388" cy="103158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851155" y="4209293"/>
            <a:ext cx="30552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48239" y="4214267"/>
            <a:ext cx="30552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48639" y="4530790"/>
            <a:ext cx="488038" cy="213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51155" y="4530790"/>
            <a:ext cx="30552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548239" y="4535764"/>
            <a:ext cx="30552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6565569" y="4530790"/>
            <a:ext cx="812154" cy="266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71032" y="4868206"/>
            <a:ext cx="305522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568116" y="4873180"/>
            <a:ext cx="305522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7749600" y="4542861"/>
            <a:ext cx="812154" cy="26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41454" y="3170676"/>
            <a:ext cx="250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Application in ML: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1887" y="3887398"/>
            <a:ext cx="650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Maximal margin hyperplane for support vector machines has form: </a:t>
            </a:r>
            <a:endParaRPr lang="zh-CN" alt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56" y="3686722"/>
            <a:ext cx="2362200" cy="556260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6666124" y="4209293"/>
            <a:ext cx="48963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018585" y="4209293"/>
            <a:ext cx="33283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910942" y="4242982"/>
            <a:ext cx="333920" cy="5244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821756" y="4240150"/>
            <a:ext cx="353030" cy="52726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971646" y="4688514"/>
            <a:ext cx="127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parameters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97" y="4375865"/>
            <a:ext cx="2511342" cy="242474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57" y="1701995"/>
            <a:ext cx="266700" cy="25146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33" y="1709382"/>
            <a:ext cx="26670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0" grpId="1"/>
      <p:bldP spid="34" grpId="0"/>
      <p:bldP spid="34" grpId="1"/>
      <p:bldP spid="54" grpId="0"/>
      <p:bldP spid="54" grpId="1"/>
      <p:bldP spid="69" grpId="0"/>
      <p:bldP spid="70" grpId="0"/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Important Operations on Vectors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862" y="660318"/>
            <a:ext cx="358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Component wise-product: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61784" y="1668628"/>
            <a:ext cx="261385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both       and        must be </a:t>
            </a:r>
          </a:p>
          <a:p>
            <a:pPr algn="ctr"/>
            <a:r>
              <a:rPr lang="en-US" altLang="zh-CN" b="1" dirty="0"/>
              <a:t>the same dimensionality</a:t>
            </a:r>
            <a:endParaRPr lang="zh-CN" alt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57" y="1701995"/>
            <a:ext cx="266700" cy="251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33" y="1709382"/>
            <a:ext cx="266700" cy="289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6" y="1201777"/>
            <a:ext cx="6546196" cy="1790883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5400000" flipH="1">
            <a:off x="6054927" y="2440454"/>
            <a:ext cx="204161" cy="1309833"/>
          </a:xfrm>
          <a:prstGeom prst="leftBrace">
            <a:avLst>
              <a:gd name="adj1" fmla="val 114033"/>
              <a:gd name="adj2" fmla="val 53927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158153" y="3210953"/>
            <a:ext cx="21934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4C50F2"/>
                </a:solidFill>
              </a:rPr>
              <a:t>Result of this product</a:t>
            </a:r>
          </a:p>
          <a:p>
            <a:pPr algn="ctr"/>
            <a:r>
              <a:rPr lang="en-US" altLang="zh-CN" u="sng" dirty="0">
                <a:solidFill>
                  <a:srgbClr val="4C50F2"/>
                </a:solidFill>
              </a:rPr>
              <a:t>is a vector</a:t>
            </a:r>
            <a:r>
              <a:rPr lang="en-US" altLang="zh-CN" dirty="0">
                <a:solidFill>
                  <a:srgbClr val="4C50F2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862" y="4009423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7" y="4533650"/>
            <a:ext cx="8763000" cy="137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305630" y="4905929"/>
            <a:ext cx="30552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47758" y="4905929"/>
            <a:ext cx="30552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662254" y="4905929"/>
            <a:ext cx="59042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305630" y="5347498"/>
            <a:ext cx="30552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447758" y="5345723"/>
            <a:ext cx="428673" cy="177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290662" y="5416062"/>
            <a:ext cx="1290261" cy="177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05630" y="5797648"/>
            <a:ext cx="305522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447758" y="5795873"/>
            <a:ext cx="428673" cy="177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290662" y="5808323"/>
            <a:ext cx="1290261" cy="177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262" y="3735862"/>
            <a:ext cx="250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Application in ML: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2862" y="4375317"/>
            <a:ext cx="27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ADAM update equations:   </a:t>
            </a:r>
            <a:endParaRPr lang="zh-CN" alt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61" y="4645608"/>
            <a:ext cx="3783386" cy="2085943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5601677" y="5564554"/>
            <a:ext cx="901170" cy="54707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ounded Rectangle 35"/>
          <p:cNvSpPr/>
          <p:nvPr/>
        </p:nvSpPr>
        <p:spPr>
          <a:xfrm>
            <a:off x="4556369" y="6017846"/>
            <a:ext cx="1203569" cy="7137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424246" y="6017208"/>
            <a:ext cx="633046" cy="2763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759938" y="6405539"/>
            <a:ext cx="12973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277490" y="6160739"/>
            <a:ext cx="3976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Component-wise product and division. </a:t>
            </a:r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75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3" grpId="1"/>
      <p:bldP spid="31" grpId="0"/>
      <p:bldP spid="32" grpId="0"/>
      <p:bldP spid="34" grpId="0" animBg="1"/>
      <p:bldP spid="36" grpId="0" animBg="1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Important Operations on Vectors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862" y="660318"/>
            <a:ext cx="265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 err="1">
                <a:solidFill>
                  <a:srgbClr val="002060"/>
                </a:solidFill>
              </a:rPr>
              <a:t>Kronecker</a:t>
            </a:r>
            <a:r>
              <a:rPr lang="en-US" altLang="zh-CN" sz="2400" b="1" u="sng" dirty="0">
                <a:solidFill>
                  <a:srgbClr val="002060"/>
                </a:solidFill>
              </a:rPr>
              <a:t>-product: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91888" y="1668628"/>
            <a:ext cx="3917158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Vectors       and        can have different dimensionality</a:t>
            </a:r>
          </a:p>
          <a:p>
            <a:endParaRPr lang="en-US" altLang="zh-CN" b="1" dirty="0"/>
          </a:p>
          <a:p>
            <a:r>
              <a:rPr lang="en-US" altLang="zh-CN" b="1" dirty="0"/>
              <a:t>Not symmetric:</a:t>
            </a:r>
            <a:endParaRPr lang="zh-CN" alt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474" y="1721283"/>
            <a:ext cx="266700" cy="251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118" y="1702233"/>
            <a:ext cx="266700" cy="289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6" y="1081115"/>
            <a:ext cx="5877169" cy="4308921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 rot="5400000" flipH="1">
            <a:off x="5394121" y="4958689"/>
            <a:ext cx="137677" cy="1000370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394873" y="5527713"/>
            <a:ext cx="23256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4C50F2"/>
                </a:solidFill>
              </a:rPr>
              <a:t>Result of this product</a:t>
            </a:r>
          </a:p>
          <a:p>
            <a:pPr algn="ctr"/>
            <a:r>
              <a:rPr lang="en-US" altLang="zh-CN" u="sng" dirty="0">
                <a:solidFill>
                  <a:srgbClr val="4C50F2"/>
                </a:solidFill>
              </a:rPr>
              <a:t>is a vector</a:t>
            </a:r>
            <a:r>
              <a:rPr lang="en-US" altLang="zh-CN" dirty="0">
                <a:solidFill>
                  <a:srgbClr val="4C50F2"/>
                </a:solidFill>
              </a:rPr>
              <a:t> in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4" y="3965526"/>
            <a:ext cx="792480" cy="396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59" y="3992196"/>
            <a:ext cx="868680" cy="342900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738903" y="3614614"/>
            <a:ext cx="132862" cy="61741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2215668" y="3617740"/>
            <a:ext cx="132862" cy="61741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79" y="5796176"/>
            <a:ext cx="754380" cy="3505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36001" y="314637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628" y="2480991"/>
            <a:ext cx="2115136" cy="362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37" y="3554631"/>
            <a:ext cx="3590578" cy="315103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245692" y="4077499"/>
            <a:ext cx="241816" cy="21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071614" y="5003622"/>
            <a:ext cx="241816" cy="21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844513" y="5312330"/>
            <a:ext cx="241816" cy="21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003818" y="5679432"/>
            <a:ext cx="241816" cy="21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842652" y="3927594"/>
            <a:ext cx="241816" cy="21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767296" y="4253727"/>
            <a:ext cx="384889" cy="21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398963" y="5003622"/>
            <a:ext cx="268668" cy="101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221173" y="5360385"/>
            <a:ext cx="603585" cy="663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9365838" y="5690308"/>
            <a:ext cx="301793" cy="3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9767296" y="4572209"/>
            <a:ext cx="301793" cy="3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269138" y="4408656"/>
            <a:ext cx="241816" cy="213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050711" y="5975109"/>
            <a:ext cx="241816" cy="213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811659" y="6333368"/>
            <a:ext cx="241816" cy="213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979357" y="6629045"/>
            <a:ext cx="241816" cy="213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9420294" y="5968020"/>
            <a:ext cx="268668" cy="101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214941" y="6357488"/>
            <a:ext cx="603585" cy="663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9388526" y="6629045"/>
            <a:ext cx="301793" cy="3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17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 animBg="1"/>
      <p:bldP spid="15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Vector Norms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23973" y="3992103"/>
            <a:ext cx="5166031" cy="412202"/>
            <a:chOff x="101600" y="2915252"/>
            <a:chExt cx="5166031" cy="412202"/>
          </a:xfrm>
        </p:grpSpPr>
        <p:sp>
          <p:nvSpPr>
            <p:cNvPr id="36" name="TextBox 35"/>
            <p:cNvSpPr txBox="1"/>
            <p:nvPr/>
          </p:nvSpPr>
          <p:spPr>
            <a:xfrm>
              <a:off x="101600" y="2958122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Non-negativity:   </a:t>
              </a:r>
              <a:endParaRPr lang="zh-CN" altLang="en-US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881" y="2915252"/>
              <a:ext cx="1336333" cy="41220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518666" y="2958122"/>
              <a:ext cx="1482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 any vector</a:t>
              </a:r>
              <a:endParaRPr lang="zh-CN" altLang="en-US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931" y="2998008"/>
              <a:ext cx="266700" cy="28956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154565" y="3117572"/>
            <a:ext cx="10004177" cy="437997"/>
            <a:chOff x="125045" y="2413948"/>
            <a:chExt cx="10004177" cy="437997"/>
          </a:xfrm>
        </p:grpSpPr>
        <p:sp>
          <p:nvSpPr>
            <p:cNvPr id="35" name="TextBox 34"/>
            <p:cNvSpPr txBox="1"/>
            <p:nvPr/>
          </p:nvSpPr>
          <p:spPr>
            <a:xfrm>
              <a:off x="125045" y="2448281"/>
              <a:ext cx="4169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subadditivity or triangular inequality:   </a:t>
              </a:r>
              <a:endParaRPr lang="zh-CN" altLang="en-US" dirty="0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344" y="2413948"/>
              <a:ext cx="3702441" cy="437997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7713785" y="2448281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 any vectors      and  </a:t>
              </a:r>
              <a:endParaRPr lang="zh-CN" altLang="en-US" dirty="0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2522" y="2493272"/>
              <a:ext cx="266700" cy="25146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392" y="2488166"/>
              <a:ext cx="266700" cy="28956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23973" y="2279133"/>
            <a:ext cx="8239588" cy="401905"/>
            <a:chOff x="125045" y="1935731"/>
            <a:chExt cx="8239588" cy="401905"/>
          </a:xfrm>
        </p:grpSpPr>
        <p:sp>
          <p:nvSpPr>
            <p:cNvPr id="33" name="TextBox 32"/>
            <p:cNvSpPr txBox="1"/>
            <p:nvPr/>
          </p:nvSpPr>
          <p:spPr>
            <a:xfrm>
              <a:off x="125045" y="1938440"/>
              <a:ext cx="2856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absolute homogeneity :  </a:t>
              </a:r>
              <a:endParaRPr lang="zh-CN" altLang="en-US" dirty="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785" y="1935731"/>
              <a:ext cx="2328496" cy="401905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5267631" y="1935731"/>
              <a:ext cx="3097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 any vectors       and scalar  </a:t>
              </a:r>
              <a:endParaRPr lang="zh-CN" altLang="en-US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237" y="1991903"/>
              <a:ext cx="266700" cy="28956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1388" y="1983911"/>
              <a:ext cx="257615" cy="305543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123973" y="1413087"/>
            <a:ext cx="4502735" cy="432221"/>
            <a:chOff x="123973" y="1413087"/>
            <a:chExt cx="4502735" cy="432221"/>
          </a:xfrm>
        </p:grpSpPr>
        <p:sp>
          <p:nvSpPr>
            <p:cNvPr id="31" name="TextBox 30"/>
            <p:cNvSpPr txBox="1"/>
            <p:nvPr/>
          </p:nvSpPr>
          <p:spPr>
            <a:xfrm>
              <a:off x="123973" y="1430019"/>
              <a:ext cx="1839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definiteness:  </a:t>
              </a:r>
              <a:endParaRPr lang="zh-CN" altLang="en-US" dirty="0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496" y="1413087"/>
              <a:ext cx="2806212" cy="4322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101600" y="813630"/>
            <a:ext cx="7369903" cy="369332"/>
            <a:chOff x="101600" y="813630"/>
            <a:chExt cx="7369903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101600" y="813630"/>
              <a:ext cx="7369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u="sng" dirty="0"/>
                <a:t>Norm of vector</a:t>
              </a:r>
              <a:r>
                <a:rPr lang="en-US" altLang="zh-CN" dirty="0"/>
                <a:t>         is </a:t>
              </a:r>
              <a:r>
                <a:rPr lang="en-US" altLang="zh-CN" u="sng" dirty="0"/>
                <a:t>any univariate</a:t>
              </a:r>
              <a:r>
                <a:rPr lang="en-US" altLang="zh-CN" dirty="0"/>
                <a:t> function            , satisfying norm axioms: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494" y="858637"/>
              <a:ext cx="266700" cy="289560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154565" y="4644338"/>
            <a:ext cx="250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Application in ML: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40" y="5249108"/>
            <a:ext cx="4206240" cy="70866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39481" y="5418772"/>
            <a:ext cx="170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 ML model:</a:t>
            </a:r>
            <a:endParaRPr lang="zh-CN" altLang="en-US" dirty="0"/>
          </a:p>
        </p:txBody>
      </p:sp>
      <p:sp>
        <p:nvSpPr>
          <p:cNvPr id="62" name="Oval 61"/>
          <p:cNvSpPr/>
          <p:nvPr/>
        </p:nvSpPr>
        <p:spPr>
          <a:xfrm>
            <a:off x="5525476" y="5123950"/>
            <a:ext cx="1000369" cy="8338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Straight Arrow Connector 63"/>
          <p:cNvCxnSpPr>
            <a:stCxn id="62" idx="6"/>
          </p:cNvCxnSpPr>
          <p:nvPr/>
        </p:nvCxnSpPr>
        <p:spPr>
          <a:xfrm>
            <a:off x="6525845" y="5540859"/>
            <a:ext cx="875324" cy="19729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525845" y="5738151"/>
            <a:ext cx="20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0070C0"/>
                </a:solidFill>
              </a:rPr>
              <a:t>Regularisation</a:t>
            </a:r>
            <a:r>
              <a:rPr lang="en-US" altLang="zh-CN" b="1" dirty="0">
                <a:solidFill>
                  <a:srgbClr val="0070C0"/>
                </a:solidFill>
              </a:rPr>
              <a:t> term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22" y="777611"/>
            <a:ext cx="588475" cy="37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4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62" grpId="0" animBg="1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Some Vector Norms and some Not Vector Norms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60" y="875127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Euclidian (or           -norm):  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15" y="875127"/>
            <a:ext cx="458920" cy="432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0" y="1244459"/>
            <a:ext cx="4269545" cy="6195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98297" y="1084360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21" y="1312543"/>
            <a:ext cx="6579968" cy="3739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351" y="228237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          -norm:  </a:t>
            </a:r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5" y="2233366"/>
            <a:ext cx="472440" cy="495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0" y="2816697"/>
            <a:ext cx="3470224" cy="42008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873841" y="2556851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21" y="2816697"/>
            <a:ext cx="6769394" cy="34259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4351" y="3610073"/>
            <a:ext cx="3738780" cy="483889"/>
            <a:chOff x="64351" y="3610073"/>
            <a:chExt cx="3738780" cy="483889"/>
          </a:xfrm>
        </p:grpSpPr>
        <p:sp>
          <p:nvSpPr>
            <p:cNvPr id="15" name="TextBox 14"/>
            <p:cNvSpPr txBox="1"/>
            <p:nvPr/>
          </p:nvSpPr>
          <p:spPr>
            <a:xfrm>
              <a:off x="64351" y="3667352"/>
              <a:ext cx="373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Infinity norm (or               -norm):  </a:t>
              </a:r>
              <a:endParaRPr lang="zh-CN" altLang="en-US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175" y="3610073"/>
              <a:ext cx="661315" cy="483889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0" y="4256016"/>
            <a:ext cx="4562328" cy="386539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234360" y="3979399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2398" y="5115080"/>
            <a:ext cx="3607911" cy="472948"/>
            <a:chOff x="72398" y="5115080"/>
            <a:chExt cx="3607911" cy="472948"/>
          </a:xfrm>
        </p:grpSpPr>
        <p:sp>
          <p:nvSpPr>
            <p:cNvPr id="22" name="TextBox 21"/>
            <p:cNvSpPr txBox="1"/>
            <p:nvPr/>
          </p:nvSpPr>
          <p:spPr>
            <a:xfrm>
              <a:off x="72398" y="5166888"/>
              <a:ext cx="3607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Sparsity norm (or            -norm):  </a:t>
              </a:r>
              <a:endParaRPr lang="zh-CN" alt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111" y="5115080"/>
              <a:ext cx="533442" cy="472948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0" y="5713907"/>
            <a:ext cx="6067081" cy="437705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6676298" y="5462873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39" y="5683217"/>
            <a:ext cx="3764626" cy="3674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8462" y="6414415"/>
            <a:ext cx="646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One of them, actually is not a norm… Which one and why? 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3877" y="5115080"/>
            <a:ext cx="3204308" cy="472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21" y="4093962"/>
            <a:ext cx="6204168" cy="78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  <p:bldP spid="19" grpId="0" animBg="1"/>
      <p:bldP spid="27" grpId="0" animBg="1"/>
      <p:bldP spid="30" grpId="0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Vector Norms (Equivalence)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4227" y="674432"/>
            <a:ext cx="6198043" cy="369332"/>
            <a:chOff x="154565" y="3151905"/>
            <a:chExt cx="6198043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54565" y="3151905"/>
              <a:ext cx="6198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 the same vector         different norms gives different values….</a:t>
              </a:r>
              <a:endParaRPr lang="zh-CN" alt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6896" y="3191791"/>
              <a:ext cx="266700" cy="28956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4226" y="1216781"/>
            <a:ext cx="9149749" cy="379763"/>
            <a:chOff x="84226" y="1380900"/>
            <a:chExt cx="9149749" cy="379763"/>
          </a:xfrm>
        </p:grpSpPr>
        <p:sp>
          <p:nvSpPr>
            <p:cNvPr id="14" name="TextBox 13"/>
            <p:cNvSpPr txBox="1"/>
            <p:nvPr/>
          </p:nvSpPr>
          <p:spPr>
            <a:xfrm>
              <a:off x="84226" y="1386116"/>
              <a:ext cx="914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However, for any two norm   s            and                there are constants                             such that: </a:t>
              </a:r>
              <a:endParaRPr lang="zh-CN" alt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169" y="1380900"/>
              <a:ext cx="670169" cy="37976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003" y="1394015"/>
              <a:ext cx="726489" cy="35353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25" y="1412642"/>
              <a:ext cx="1314059" cy="316278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1922585" y="1680312"/>
            <a:ext cx="6838461" cy="80498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901281" y="1813285"/>
            <a:ext cx="2923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</a:rPr>
              <a:t>Equivalence of norms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41939" y="2590175"/>
            <a:ext cx="185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>
                <a:solidFill>
                  <a:srgbClr val="00B050"/>
                </a:solidFill>
              </a:rPr>
              <a:t>Exercise:</a:t>
            </a:r>
            <a:endParaRPr lang="zh-CN" altLang="en-US" sz="3600" b="1" u="sng" dirty="0">
              <a:solidFill>
                <a:srgbClr val="00B05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77" y="3427917"/>
            <a:ext cx="5424595" cy="29328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8492" y="3609109"/>
            <a:ext cx="425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Prove the following statements:</a:t>
            </a:r>
            <a:endParaRPr lang="zh-CN" altLang="en-US" sz="2400" b="1" dirty="0">
              <a:solidFill>
                <a:srgbClr val="00B05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48492" y="4262554"/>
            <a:ext cx="5726889" cy="646331"/>
            <a:chOff x="148492" y="4825255"/>
            <a:chExt cx="5726889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148492" y="4825255"/>
              <a:ext cx="5726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If           is a valid norm, then                  is a valid distance </a:t>
              </a:r>
            </a:p>
            <a:p>
              <a:r>
                <a:rPr lang="en-US" altLang="zh-CN" dirty="0"/>
                <a:t>     function between points       and  </a:t>
              </a:r>
              <a:endParaRPr lang="zh-CN" altLang="en-US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61" y="4865385"/>
              <a:ext cx="400347" cy="27347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309" y="4865385"/>
              <a:ext cx="838593" cy="28907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669" y="5177833"/>
              <a:ext cx="226275" cy="21334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492" y="5177833"/>
              <a:ext cx="239571" cy="260106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148492" y="5094820"/>
            <a:ext cx="5605830" cy="369332"/>
            <a:chOff x="148492" y="5923243"/>
            <a:chExt cx="5605830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48492" y="5923243"/>
              <a:ext cx="560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For any vectors      and      any scalar product  function:</a:t>
              </a:r>
              <a:endParaRPr lang="zh-CN" alt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358" y="6001236"/>
              <a:ext cx="226275" cy="21334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633" y="5991982"/>
              <a:ext cx="239571" cy="260106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34" y="5482233"/>
            <a:ext cx="3974416" cy="44411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67255" y="1725718"/>
            <a:ext cx="6611828" cy="703034"/>
            <a:chOff x="2067255" y="1725718"/>
            <a:chExt cx="6611828" cy="703034"/>
          </a:xfrm>
        </p:grpSpPr>
        <p:grpSp>
          <p:nvGrpSpPr>
            <p:cNvPr id="22" name="Group 21"/>
            <p:cNvGrpSpPr/>
            <p:nvPr/>
          </p:nvGrpSpPr>
          <p:grpSpPr>
            <a:xfrm>
              <a:off x="6944309" y="1905618"/>
              <a:ext cx="1734774" cy="369332"/>
              <a:chOff x="7549219" y="2054107"/>
              <a:chExt cx="1734774" cy="36933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7549219" y="2054107"/>
                <a:ext cx="1562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u="sng" dirty="0"/>
                  <a:t>for any vector </a:t>
                </a:r>
                <a:endParaRPr lang="zh-CN" altLang="en-US" b="1" u="sng" dirty="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7293" y="2093993"/>
                <a:ext cx="266700" cy="289560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255" y="1725718"/>
              <a:ext cx="4552319" cy="703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8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Linear Independence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227" y="822923"/>
            <a:ext cx="736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Collection of vectors                                              is called </a:t>
            </a:r>
            <a:r>
              <a:rPr lang="en-US" altLang="zh-CN" b="1" i="1" u="sng" dirty="0">
                <a:solidFill>
                  <a:srgbClr val="002060"/>
                </a:solidFill>
              </a:rPr>
              <a:t>linear independent</a:t>
            </a:r>
            <a:r>
              <a:rPr lang="en-US" altLang="zh-CN" b="1" i="1" dirty="0"/>
              <a:t> </a:t>
            </a:r>
            <a:r>
              <a:rPr lang="en-US" altLang="zh-CN" dirty="0"/>
              <a:t>if: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5" y="796624"/>
            <a:ext cx="2332013" cy="42192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440539" y="1428208"/>
            <a:ext cx="4383400" cy="369332"/>
            <a:chOff x="5440539" y="1498544"/>
            <a:chExt cx="4383400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5440539" y="1498544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implies</a:t>
              </a:r>
              <a:endParaRPr lang="zh-CN" altLang="en-US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303" y="1526216"/>
              <a:ext cx="3448636" cy="31398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4227" y="2160690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4" y="2579664"/>
            <a:ext cx="5492652" cy="15292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75303" y="2278477"/>
            <a:ext cx="255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are linearly independent</a:t>
            </a:r>
            <a:endParaRPr lang="zh-CN" altLang="en-US" b="1" dirty="0"/>
          </a:p>
        </p:txBody>
      </p:sp>
      <p:sp>
        <p:nvSpPr>
          <p:cNvPr id="16" name="Right Arrow 15"/>
          <p:cNvSpPr/>
          <p:nvPr/>
        </p:nvSpPr>
        <p:spPr>
          <a:xfrm>
            <a:off x="6045568" y="2439232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375303" y="2626276"/>
            <a:ext cx="4901342" cy="646331"/>
            <a:chOff x="6375303" y="2868546"/>
            <a:chExt cx="4901342" cy="646331"/>
          </a:xfrm>
        </p:grpSpPr>
        <p:sp>
          <p:nvSpPr>
            <p:cNvPr id="17" name="TextBox 16"/>
            <p:cNvSpPr txBox="1"/>
            <p:nvPr/>
          </p:nvSpPr>
          <p:spPr>
            <a:xfrm>
              <a:off x="6375303" y="2868546"/>
              <a:ext cx="49013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any vector in             can be written as their linear </a:t>
              </a:r>
            </a:p>
            <a:p>
              <a:r>
                <a:rPr lang="en-US" altLang="zh-CN" b="1" dirty="0"/>
                <a:t>combination:</a:t>
              </a:r>
              <a:endParaRPr lang="zh-CN" altLang="en-US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480" y="2868546"/>
              <a:ext cx="570142" cy="362416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17" y="3344266"/>
            <a:ext cx="4138817" cy="1455687"/>
          </a:xfrm>
          <a:prstGeom prst="rect">
            <a:avLst/>
          </a:prstGeom>
        </p:spPr>
      </p:pic>
      <p:sp>
        <p:nvSpPr>
          <p:cNvPr id="21" name="Right Brace 20"/>
          <p:cNvSpPr/>
          <p:nvPr/>
        </p:nvSpPr>
        <p:spPr>
          <a:xfrm rot="5400000">
            <a:off x="2833848" y="1617384"/>
            <a:ext cx="245009" cy="5575909"/>
          </a:xfrm>
          <a:prstGeom prst="rightBrace">
            <a:avLst/>
          </a:prstGeom>
          <a:ln w="19050">
            <a:solidFill>
              <a:srgbClr val="4C5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775819" y="4487342"/>
            <a:ext cx="2300521" cy="428934"/>
            <a:chOff x="2311740" y="4462058"/>
            <a:chExt cx="2300521" cy="428934"/>
          </a:xfrm>
        </p:grpSpPr>
        <p:sp>
          <p:nvSpPr>
            <p:cNvPr id="22" name="TextBox 21"/>
            <p:cNvSpPr txBox="1"/>
            <p:nvPr/>
          </p:nvSpPr>
          <p:spPr>
            <a:xfrm>
              <a:off x="2311740" y="4521660"/>
              <a:ext cx="1869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Standard Basis in </a:t>
              </a:r>
              <a:endParaRPr lang="zh-CN" altLang="en-US" b="1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119" y="4462058"/>
              <a:ext cx="570142" cy="36241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6" y="1447289"/>
            <a:ext cx="4579620" cy="3657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8" y="4935377"/>
            <a:ext cx="5661660" cy="899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13850" y="5834537"/>
            <a:ext cx="300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are NOT linearly independent</a:t>
            </a:r>
            <a:endParaRPr lang="zh-CN" altLang="en-US" b="1" dirty="0"/>
          </a:p>
        </p:txBody>
      </p:sp>
      <p:sp>
        <p:nvSpPr>
          <p:cNvPr id="28" name="Right Arrow 27"/>
          <p:cNvSpPr/>
          <p:nvPr/>
        </p:nvSpPr>
        <p:spPr>
          <a:xfrm>
            <a:off x="8750661" y="5567353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4" y="5930249"/>
            <a:ext cx="847344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 animBg="1"/>
      <p:bldP spid="21" grpId="0" animBg="1"/>
      <p:bldP spid="27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095087" y="122082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Now, we are moving to the next topic….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12" y="2887301"/>
            <a:ext cx="6581775" cy="316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6829" y="6222201"/>
            <a:ext cx="1915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Department of Economics, </a:t>
            </a:r>
          </a:p>
          <a:p>
            <a:r>
              <a:rPr lang="en-US" altLang="zh-CN" sz="1200" b="1" dirty="0"/>
              <a:t>Western Social Science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24799" y="6015304"/>
            <a:ext cx="422030" cy="28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297723" y="2093529"/>
            <a:ext cx="8299006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matrices…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Matrices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227" y="674432"/>
            <a:ext cx="611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Matrix of size </a:t>
            </a:r>
            <a:r>
              <a:rPr lang="en-US" altLang="zh-CN" i="1" dirty="0"/>
              <a:t>m </a:t>
            </a:r>
            <a:r>
              <a:rPr lang="en-US" altLang="zh-CN" dirty="0"/>
              <a:t>by </a:t>
            </a:r>
            <a:r>
              <a:rPr lang="en-US" altLang="zh-CN" i="1" dirty="0"/>
              <a:t>n</a:t>
            </a:r>
            <a:r>
              <a:rPr lang="en-US" altLang="zh-CN" dirty="0"/>
              <a:t> of real numbers has the following form: 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29" y="987537"/>
            <a:ext cx="5534659" cy="37587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8769" y="1586520"/>
            <a:ext cx="4493846" cy="5158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3438769" y="2154011"/>
            <a:ext cx="4493846" cy="5158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3438769" y="2721502"/>
            <a:ext cx="4493846" cy="5158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3438769" y="4116548"/>
            <a:ext cx="4493846" cy="5158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2899505" y="1484920"/>
            <a:ext cx="359508" cy="53926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2906627" y="2086705"/>
            <a:ext cx="359508" cy="53926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0540" y="2637688"/>
            <a:ext cx="359508" cy="53926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2836301" y="4071808"/>
            <a:ext cx="422712" cy="53926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/>
          <p:cNvSpPr/>
          <p:nvPr/>
        </p:nvSpPr>
        <p:spPr>
          <a:xfrm>
            <a:off x="3645874" y="1047258"/>
            <a:ext cx="359508" cy="539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/>
          <p:cNvSpPr/>
          <p:nvPr/>
        </p:nvSpPr>
        <p:spPr>
          <a:xfrm>
            <a:off x="4851054" y="1047258"/>
            <a:ext cx="359508" cy="539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"/>
          <p:cNvSpPr/>
          <p:nvPr/>
        </p:nvSpPr>
        <p:spPr>
          <a:xfrm>
            <a:off x="7254285" y="1061887"/>
            <a:ext cx="359508" cy="539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/>
          <p:cNvSpPr/>
          <p:nvPr/>
        </p:nvSpPr>
        <p:spPr>
          <a:xfrm>
            <a:off x="3427734" y="1596087"/>
            <a:ext cx="742461" cy="30362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/>
          <p:cNvSpPr/>
          <p:nvPr/>
        </p:nvSpPr>
        <p:spPr>
          <a:xfrm>
            <a:off x="4721172" y="1592185"/>
            <a:ext cx="827750" cy="30362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7085320" y="1596095"/>
            <a:ext cx="858329" cy="30362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4121" y="4999135"/>
            <a:ext cx="5357768" cy="378513"/>
            <a:chOff x="164121" y="4999135"/>
            <a:chExt cx="5357768" cy="378513"/>
          </a:xfrm>
        </p:grpSpPr>
        <p:sp>
          <p:nvSpPr>
            <p:cNvPr id="22" name="TextBox 21"/>
            <p:cNvSpPr txBox="1"/>
            <p:nvPr/>
          </p:nvSpPr>
          <p:spPr>
            <a:xfrm>
              <a:off x="164121" y="5008316"/>
              <a:ext cx="5173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Typical notation for matrices are capital </a:t>
              </a:r>
              <a:r>
                <a:rPr lang="en-US" altLang="zh-CN" u="sng" dirty="0"/>
                <a:t>bold letters: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289" y="4999135"/>
              <a:ext cx="368600" cy="346124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01495" y="5707120"/>
            <a:ext cx="7053406" cy="369332"/>
            <a:chOff x="201495" y="5707120"/>
            <a:chExt cx="7053406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201495" y="5707120"/>
              <a:ext cx="705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Notation                                 implies that matrix has </a:t>
              </a:r>
              <a:r>
                <a:rPr lang="en-US" altLang="zh-CN" i="1" dirty="0"/>
                <a:t>m</a:t>
              </a:r>
              <a:r>
                <a:rPr lang="en-US" altLang="zh-CN" dirty="0"/>
                <a:t> rows and </a:t>
              </a:r>
              <a:r>
                <a:rPr lang="en-US" altLang="zh-CN" i="1" dirty="0"/>
                <a:t>n</a:t>
              </a:r>
              <a:r>
                <a:rPr lang="en-US" altLang="zh-CN" dirty="0"/>
                <a:t> columns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147" y="5729711"/>
              <a:ext cx="1502708" cy="288982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64121" y="4546651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" y="5033476"/>
            <a:ext cx="7654555" cy="134728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14" y="5077285"/>
            <a:ext cx="4077567" cy="121091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229793" y="6251288"/>
            <a:ext cx="373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If </a:t>
            </a:r>
            <a:r>
              <a:rPr lang="en-US" altLang="zh-CN" i="1" dirty="0">
                <a:solidFill>
                  <a:srgbClr val="002060"/>
                </a:solidFill>
              </a:rPr>
              <a:t>m </a:t>
            </a:r>
            <a:r>
              <a:rPr lang="en-US" altLang="zh-CN" dirty="0">
                <a:solidFill>
                  <a:srgbClr val="002060"/>
                </a:solidFill>
              </a:rPr>
              <a:t>= </a:t>
            </a:r>
            <a:r>
              <a:rPr lang="en-US" altLang="zh-CN" i="1" dirty="0">
                <a:solidFill>
                  <a:srgbClr val="002060"/>
                </a:solidFill>
              </a:rPr>
              <a:t>n</a:t>
            </a:r>
            <a:r>
              <a:rPr lang="en-US" altLang="zh-CN" dirty="0">
                <a:solidFill>
                  <a:srgbClr val="002060"/>
                </a:solidFill>
              </a:rPr>
              <a:t> matric is called square matrix 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7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8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Matrix Operations (Transpose)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227" y="674432"/>
            <a:ext cx="555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Transpose operation on matrix swaps rows with columns: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1271433"/>
            <a:ext cx="5317504" cy="172185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053383" y="1662476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06" y="1271433"/>
            <a:ext cx="5330421" cy="17432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8862" y="1352062"/>
            <a:ext cx="531446" cy="160997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7713785" y="1310509"/>
            <a:ext cx="2868245" cy="391044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12"/>
          <p:cNvSpPr/>
          <p:nvPr/>
        </p:nvSpPr>
        <p:spPr>
          <a:xfrm>
            <a:off x="1649046" y="1075673"/>
            <a:ext cx="6908800" cy="276389"/>
          </a:xfrm>
          <a:custGeom>
            <a:avLst/>
            <a:gdLst>
              <a:gd name="connsiteX0" fmla="*/ 0 w 6908800"/>
              <a:gd name="connsiteY0" fmla="*/ 276389 h 276389"/>
              <a:gd name="connsiteX1" fmla="*/ 1039446 w 6908800"/>
              <a:gd name="connsiteY1" fmla="*/ 120081 h 276389"/>
              <a:gd name="connsiteX2" fmla="*/ 2563446 w 6908800"/>
              <a:gd name="connsiteY2" fmla="*/ 10665 h 276389"/>
              <a:gd name="connsiteX3" fmla="*/ 5595816 w 6908800"/>
              <a:gd name="connsiteY3" fmla="*/ 26296 h 276389"/>
              <a:gd name="connsiteX4" fmla="*/ 6908800 w 6908800"/>
              <a:gd name="connsiteY4" fmla="*/ 206050 h 276389"/>
              <a:gd name="connsiteX5" fmla="*/ 6908800 w 6908800"/>
              <a:gd name="connsiteY5" fmla="*/ 206050 h 27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8800" h="276389">
                <a:moveTo>
                  <a:pt x="0" y="276389"/>
                </a:moveTo>
                <a:cubicBezTo>
                  <a:pt x="306102" y="220378"/>
                  <a:pt x="612205" y="164368"/>
                  <a:pt x="1039446" y="120081"/>
                </a:cubicBezTo>
                <a:cubicBezTo>
                  <a:pt x="1466687" y="75794"/>
                  <a:pt x="1804051" y="26296"/>
                  <a:pt x="2563446" y="10665"/>
                </a:cubicBezTo>
                <a:cubicBezTo>
                  <a:pt x="3322841" y="-4966"/>
                  <a:pt x="4871590" y="-6268"/>
                  <a:pt x="5595816" y="26296"/>
                </a:cubicBezTo>
                <a:cubicBezTo>
                  <a:pt x="6320042" y="58860"/>
                  <a:pt x="6908800" y="206050"/>
                  <a:pt x="6908800" y="206050"/>
                </a:cubicBezTo>
                <a:lnTo>
                  <a:pt x="6908800" y="206050"/>
                </a:lnTo>
              </a:path>
            </a:pathLst>
          </a:custGeom>
          <a:noFill/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2004279" y="1352062"/>
            <a:ext cx="567960" cy="160997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7713784" y="1662476"/>
            <a:ext cx="2868245" cy="391044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18"/>
          <p:cNvSpPr/>
          <p:nvPr/>
        </p:nvSpPr>
        <p:spPr>
          <a:xfrm>
            <a:off x="2391508" y="950001"/>
            <a:ext cx="5994400" cy="714676"/>
          </a:xfrm>
          <a:custGeom>
            <a:avLst/>
            <a:gdLst>
              <a:gd name="connsiteX0" fmla="*/ 0 w 5994400"/>
              <a:gd name="connsiteY0" fmla="*/ 394245 h 714676"/>
              <a:gd name="connsiteX1" fmla="*/ 1148861 w 5994400"/>
              <a:gd name="connsiteY1" fmla="*/ 89445 h 714676"/>
              <a:gd name="connsiteX2" fmla="*/ 3165230 w 5994400"/>
              <a:gd name="connsiteY2" fmla="*/ 26922 h 714676"/>
              <a:gd name="connsiteX3" fmla="*/ 4783015 w 5994400"/>
              <a:gd name="connsiteY3" fmla="*/ 19107 h 714676"/>
              <a:gd name="connsiteX4" fmla="*/ 5736492 w 5994400"/>
              <a:gd name="connsiteY4" fmla="*/ 277014 h 714676"/>
              <a:gd name="connsiteX5" fmla="*/ 5994400 w 5994400"/>
              <a:gd name="connsiteY5" fmla="*/ 714676 h 714676"/>
              <a:gd name="connsiteX6" fmla="*/ 5994400 w 5994400"/>
              <a:gd name="connsiteY6" fmla="*/ 714676 h 71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400" h="714676">
                <a:moveTo>
                  <a:pt x="0" y="394245"/>
                </a:moveTo>
                <a:cubicBezTo>
                  <a:pt x="310661" y="272455"/>
                  <a:pt x="621323" y="150665"/>
                  <a:pt x="1148861" y="89445"/>
                </a:cubicBezTo>
                <a:cubicBezTo>
                  <a:pt x="1676399" y="28224"/>
                  <a:pt x="2559538" y="38645"/>
                  <a:pt x="3165230" y="26922"/>
                </a:cubicBezTo>
                <a:cubicBezTo>
                  <a:pt x="3770922" y="15199"/>
                  <a:pt x="4354471" y="-22575"/>
                  <a:pt x="4783015" y="19107"/>
                </a:cubicBezTo>
                <a:cubicBezTo>
                  <a:pt x="5211559" y="60789"/>
                  <a:pt x="5534595" y="161086"/>
                  <a:pt x="5736492" y="277014"/>
                </a:cubicBezTo>
                <a:cubicBezTo>
                  <a:pt x="5938389" y="392942"/>
                  <a:pt x="5994400" y="714676"/>
                  <a:pt x="5994400" y="714676"/>
                </a:cubicBezTo>
                <a:lnTo>
                  <a:pt x="5994400" y="714676"/>
                </a:lnTo>
              </a:path>
            </a:pathLst>
          </a:custGeom>
          <a:noFill/>
          <a:ln>
            <a:solidFill>
              <a:srgbClr val="92D05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/>
          <p:cNvSpPr/>
          <p:nvPr/>
        </p:nvSpPr>
        <p:spPr>
          <a:xfrm>
            <a:off x="3532554" y="1352062"/>
            <a:ext cx="608687" cy="160997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7713784" y="2602248"/>
            <a:ext cx="2868245" cy="37082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22"/>
          <p:cNvSpPr/>
          <p:nvPr/>
        </p:nvSpPr>
        <p:spPr>
          <a:xfrm>
            <a:off x="3780741" y="2954215"/>
            <a:ext cx="5386705" cy="278098"/>
          </a:xfrm>
          <a:custGeom>
            <a:avLst/>
            <a:gdLst>
              <a:gd name="connsiteX0" fmla="*/ 25351 w 5386705"/>
              <a:gd name="connsiteY0" fmla="*/ 0 h 278098"/>
              <a:gd name="connsiteX1" fmla="*/ 142582 w 5386705"/>
              <a:gd name="connsiteY1" fmla="*/ 140677 h 278098"/>
              <a:gd name="connsiteX2" fmla="*/ 1119505 w 5386705"/>
              <a:gd name="connsiteY2" fmla="*/ 265723 h 278098"/>
              <a:gd name="connsiteX3" fmla="*/ 2409044 w 5386705"/>
              <a:gd name="connsiteY3" fmla="*/ 273539 h 278098"/>
              <a:gd name="connsiteX4" fmla="*/ 3542274 w 5386705"/>
              <a:gd name="connsiteY4" fmla="*/ 265723 h 278098"/>
              <a:gd name="connsiteX5" fmla="*/ 4691136 w 5386705"/>
              <a:gd name="connsiteY5" fmla="*/ 242277 h 278098"/>
              <a:gd name="connsiteX6" fmla="*/ 5230397 w 5386705"/>
              <a:gd name="connsiteY6" fmla="*/ 101600 h 278098"/>
              <a:gd name="connsiteX7" fmla="*/ 5386705 w 5386705"/>
              <a:gd name="connsiteY7" fmla="*/ 15631 h 278098"/>
              <a:gd name="connsiteX8" fmla="*/ 5386705 w 5386705"/>
              <a:gd name="connsiteY8" fmla="*/ 15631 h 27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86705" h="278098">
                <a:moveTo>
                  <a:pt x="25351" y="0"/>
                </a:moveTo>
                <a:cubicBezTo>
                  <a:pt x="-7213" y="48195"/>
                  <a:pt x="-39777" y="96390"/>
                  <a:pt x="142582" y="140677"/>
                </a:cubicBezTo>
                <a:cubicBezTo>
                  <a:pt x="324941" y="184964"/>
                  <a:pt x="741761" y="243579"/>
                  <a:pt x="1119505" y="265723"/>
                </a:cubicBezTo>
                <a:cubicBezTo>
                  <a:pt x="1497249" y="287867"/>
                  <a:pt x="2409044" y="273539"/>
                  <a:pt x="2409044" y="273539"/>
                </a:cubicBezTo>
                <a:lnTo>
                  <a:pt x="3542274" y="265723"/>
                </a:lnTo>
                <a:cubicBezTo>
                  <a:pt x="3922623" y="260513"/>
                  <a:pt x="4409782" y="269631"/>
                  <a:pt x="4691136" y="242277"/>
                </a:cubicBezTo>
                <a:cubicBezTo>
                  <a:pt x="4972490" y="214923"/>
                  <a:pt x="5114469" y="139374"/>
                  <a:pt x="5230397" y="101600"/>
                </a:cubicBezTo>
                <a:cubicBezTo>
                  <a:pt x="5346325" y="63826"/>
                  <a:pt x="5386705" y="15631"/>
                  <a:pt x="5386705" y="15631"/>
                </a:cubicBezTo>
                <a:lnTo>
                  <a:pt x="5386705" y="15631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16049" y="3382162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2" y="3783587"/>
            <a:ext cx="5260730" cy="1317215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053383" y="4102026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08" y="3790365"/>
            <a:ext cx="4084320" cy="14020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24" y="5332356"/>
            <a:ext cx="8503920" cy="1066800"/>
          </a:xfrm>
          <a:prstGeom prst="rect">
            <a:avLst/>
          </a:prstGeom>
        </p:spPr>
      </p:pic>
      <p:sp>
        <p:nvSpPr>
          <p:cNvPr id="29" name="Left Brace 28"/>
          <p:cNvSpPr/>
          <p:nvPr/>
        </p:nvSpPr>
        <p:spPr>
          <a:xfrm rot="16200000">
            <a:off x="7782122" y="5384414"/>
            <a:ext cx="112675" cy="2142157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471682" y="6497233"/>
            <a:ext cx="487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Square matrix remains square after transposition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7685" y="3453889"/>
            <a:ext cx="4252677" cy="369332"/>
            <a:chOff x="1928658" y="3453889"/>
            <a:chExt cx="4252677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928658" y="3453889"/>
              <a:ext cx="3359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Matrix         is called </a:t>
              </a:r>
              <a:r>
                <a:rPr lang="en-US" altLang="zh-CN" b="1" i="1" u="sng" dirty="0">
                  <a:solidFill>
                    <a:srgbClr val="002060"/>
                  </a:solidFill>
                </a:rPr>
                <a:t>symmetric</a:t>
              </a:r>
              <a:r>
                <a:rPr lang="en-US" altLang="zh-CN" dirty="0"/>
                <a:t> if:</a:t>
              </a:r>
              <a:endParaRPr lang="zh-CN" altLang="en-US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175" y="3509975"/>
              <a:ext cx="287815" cy="27026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833" y="3484817"/>
              <a:ext cx="990502" cy="288018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8" y="3906539"/>
            <a:ext cx="9422584" cy="120780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140125" y="4257528"/>
            <a:ext cx="13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symmetric: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7" y="5227378"/>
            <a:ext cx="9497279" cy="111920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140124" y="54964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 NOT symmetric: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11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4" grpId="0"/>
      <p:bldP spid="24" grpId="1"/>
      <p:bldP spid="26" grpId="0" animBg="1"/>
      <p:bldP spid="26" grpId="1" animBg="1"/>
      <p:bldP spid="29" grpId="0" animBg="1"/>
      <p:bldP spid="29" grpId="1" animBg="1"/>
      <p:bldP spid="30" grpId="0"/>
      <p:bldP spid="30" grpId="1"/>
      <p:bldP spid="37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Plan of the Talk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077" y="1084630"/>
            <a:ext cx="2538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Linear algebra</a:t>
            </a:r>
            <a:endParaRPr lang="zh-CN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47077" y="3241960"/>
            <a:ext cx="324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Probability Theory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47077" y="2163295"/>
            <a:ext cx="2731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Vector Calculus</a:t>
            </a:r>
            <a:endParaRPr lang="zh-CN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47077" y="4320625"/>
            <a:ext cx="3565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Loss functions in ML</a:t>
            </a:r>
            <a:endParaRPr lang="zh-CN" alt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29" y="824439"/>
            <a:ext cx="3660609" cy="58186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20442" y="6467709"/>
            <a:ext cx="1817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Courtesy of Robin </a:t>
            </a:r>
            <a:r>
              <a:rPr lang="en-US" altLang="zh-CN" sz="1200" b="1" dirty="0" err="1"/>
              <a:t>Halwas</a:t>
            </a:r>
            <a:endParaRPr lang="en-US" altLang="zh-CN" sz="1200" b="1" dirty="0"/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 flipV="1">
            <a:off x="9898412" y="6411933"/>
            <a:ext cx="422030" cy="19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3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Matrix Operations (Linear Operations)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227" y="674432"/>
            <a:ext cx="465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Linear operation for matrices are element-wise: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" y="1180137"/>
            <a:ext cx="5420732" cy="111949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662611" y="1359864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76703" y="2290844"/>
            <a:ext cx="8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any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23" y="2616229"/>
            <a:ext cx="971096" cy="2719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387" y="1225678"/>
            <a:ext cx="5995279" cy="117554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224912" y="2716198"/>
            <a:ext cx="2887971" cy="646331"/>
            <a:chOff x="7724728" y="2809673"/>
            <a:chExt cx="2887971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7724728" y="2809673"/>
              <a:ext cx="2887971" cy="6463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both                           must be </a:t>
              </a:r>
            </a:p>
            <a:p>
              <a:pPr algn="ctr"/>
              <a:r>
                <a:rPr lang="en-US" altLang="zh-CN" b="1" dirty="0"/>
                <a:t>the same dimensionality</a:t>
              </a:r>
              <a:endParaRPr lang="zh-CN" altLang="en-US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6414" y="2876768"/>
              <a:ext cx="1325586" cy="241016"/>
            </a:xfrm>
            <a:prstGeom prst="rect">
              <a:avLst/>
            </a:prstGeom>
          </p:spPr>
        </p:pic>
      </p:grpSp>
      <p:sp>
        <p:nvSpPr>
          <p:cNvPr id="12" name="Oval 11"/>
          <p:cNvSpPr/>
          <p:nvPr/>
        </p:nvSpPr>
        <p:spPr>
          <a:xfrm>
            <a:off x="633047" y="1180137"/>
            <a:ext cx="367322" cy="2579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3536461" y="1172337"/>
            <a:ext cx="367322" cy="2579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7510585" y="1225678"/>
            <a:ext cx="1094153" cy="2748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/>
          <p:cNvSpPr/>
          <p:nvPr/>
        </p:nvSpPr>
        <p:spPr>
          <a:xfrm>
            <a:off x="1176209" y="1176237"/>
            <a:ext cx="367322" cy="25790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/>
          <p:cNvSpPr/>
          <p:nvPr/>
        </p:nvSpPr>
        <p:spPr>
          <a:xfrm>
            <a:off x="4079623" y="1168437"/>
            <a:ext cx="367322" cy="25790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ounded Rectangle 17"/>
          <p:cNvSpPr/>
          <p:nvPr/>
        </p:nvSpPr>
        <p:spPr>
          <a:xfrm>
            <a:off x="8944696" y="1221778"/>
            <a:ext cx="1094153" cy="274876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Oval 18"/>
          <p:cNvSpPr/>
          <p:nvPr/>
        </p:nvSpPr>
        <p:spPr>
          <a:xfrm>
            <a:off x="5004925" y="2012982"/>
            <a:ext cx="418667" cy="294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/>
          <p:cNvSpPr/>
          <p:nvPr/>
        </p:nvSpPr>
        <p:spPr>
          <a:xfrm>
            <a:off x="2142504" y="2012982"/>
            <a:ext cx="418667" cy="29445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ounded Rectangle 20"/>
          <p:cNvSpPr/>
          <p:nvPr/>
        </p:nvSpPr>
        <p:spPr>
          <a:xfrm>
            <a:off x="10753969" y="2117970"/>
            <a:ext cx="1289539" cy="28325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4227" y="3362529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" y="3889604"/>
            <a:ext cx="5578384" cy="1139669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5400000">
            <a:off x="5961026" y="4559445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" y="5577456"/>
            <a:ext cx="11988611" cy="1109079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47083" y="5934970"/>
            <a:ext cx="210826" cy="394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Oval 27"/>
          <p:cNvSpPr/>
          <p:nvPr/>
        </p:nvSpPr>
        <p:spPr>
          <a:xfrm>
            <a:off x="2142504" y="5570466"/>
            <a:ext cx="210826" cy="394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8"/>
          <p:cNvSpPr/>
          <p:nvPr/>
        </p:nvSpPr>
        <p:spPr>
          <a:xfrm>
            <a:off x="782462" y="5934970"/>
            <a:ext cx="460184" cy="39405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Oval 29"/>
          <p:cNvSpPr/>
          <p:nvPr/>
        </p:nvSpPr>
        <p:spPr>
          <a:xfrm>
            <a:off x="2959047" y="5570466"/>
            <a:ext cx="460184" cy="39405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ounded Rectangle 30"/>
          <p:cNvSpPr/>
          <p:nvPr/>
        </p:nvSpPr>
        <p:spPr>
          <a:xfrm>
            <a:off x="922216" y="3970215"/>
            <a:ext cx="246178" cy="27353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ounded Rectangle 32"/>
          <p:cNvSpPr/>
          <p:nvPr/>
        </p:nvSpPr>
        <p:spPr>
          <a:xfrm>
            <a:off x="3641975" y="3970215"/>
            <a:ext cx="320426" cy="273539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ounded Rectangle 33"/>
          <p:cNvSpPr/>
          <p:nvPr/>
        </p:nvSpPr>
        <p:spPr>
          <a:xfrm>
            <a:off x="3583357" y="5630721"/>
            <a:ext cx="320426" cy="273539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/>
          <p:cNvSpPr/>
          <p:nvPr/>
        </p:nvSpPr>
        <p:spPr>
          <a:xfrm>
            <a:off x="4420679" y="5574376"/>
            <a:ext cx="210826" cy="394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35"/>
          <p:cNvSpPr/>
          <p:nvPr/>
        </p:nvSpPr>
        <p:spPr>
          <a:xfrm>
            <a:off x="5237222" y="5574376"/>
            <a:ext cx="460184" cy="39405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ounded Rectangle 36"/>
          <p:cNvSpPr/>
          <p:nvPr/>
        </p:nvSpPr>
        <p:spPr>
          <a:xfrm>
            <a:off x="1527910" y="3966307"/>
            <a:ext cx="246178" cy="27353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ounded Rectangle 37"/>
          <p:cNvSpPr/>
          <p:nvPr/>
        </p:nvSpPr>
        <p:spPr>
          <a:xfrm>
            <a:off x="4200778" y="3966307"/>
            <a:ext cx="493859" cy="273539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ounded Rectangle 38"/>
          <p:cNvSpPr/>
          <p:nvPr/>
        </p:nvSpPr>
        <p:spPr>
          <a:xfrm>
            <a:off x="5851493" y="5638402"/>
            <a:ext cx="493859" cy="273539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ounded Rectangle 39"/>
          <p:cNvSpPr/>
          <p:nvPr/>
        </p:nvSpPr>
        <p:spPr>
          <a:xfrm>
            <a:off x="4758747" y="5633901"/>
            <a:ext cx="246178" cy="27353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ounded Rectangle 40"/>
          <p:cNvSpPr/>
          <p:nvPr/>
        </p:nvSpPr>
        <p:spPr>
          <a:xfrm>
            <a:off x="9612923" y="5638402"/>
            <a:ext cx="425926" cy="273539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Rounded Rectangle 41"/>
          <p:cNvSpPr/>
          <p:nvPr/>
        </p:nvSpPr>
        <p:spPr>
          <a:xfrm>
            <a:off x="10456985" y="5638402"/>
            <a:ext cx="584193" cy="273539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ounded Rectangle 42"/>
          <p:cNvSpPr/>
          <p:nvPr/>
        </p:nvSpPr>
        <p:spPr>
          <a:xfrm>
            <a:off x="2473632" y="5630721"/>
            <a:ext cx="246178" cy="27353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Oval 44"/>
          <p:cNvSpPr/>
          <p:nvPr/>
        </p:nvSpPr>
        <p:spPr>
          <a:xfrm>
            <a:off x="6898169" y="6269040"/>
            <a:ext cx="210826" cy="394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Oval 45"/>
          <p:cNvSpPr/>
          <p:nvPr/>
        </p:nvSpPr>
        <p:spPr>
          <a:xfrm>
            <a:off x="7723149" y="6269040"/>
            <a:ext cx="460184" cy="39405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ounded Rectangle 48"/>
          <p:cNvSpPr/>
          <p:nvPr/>
        </p:nvSpPr>
        <p:spPr>
          <a:xfrm>
            <a:off x="2013524" y="4653058"/>
            <a:ext cx="246178" cy="27353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ounded Rectangle 49"/>
          <p:cNvSpPr/>
          <p:nvPr/>
        </p:nvSpPr>
        <p:spPr>
          <a:xfrm>
            <a:off x="5062994" y="4643071"/>
            <a:ext cx="305988" cy="273539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ounded Rectangle 50"/>
          <p:cNvSpPr/>
          <p:nvPr/>
        </p:nvSpPr>
        <p:spPr>
          <a:xfrm>
            <a:off x="7255998" y="6312441"/>
            <a:ext cx="246178" cy="27353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ounded Rectangle 51"/>
          <p:cNvSpPr/>
          <p:nvPr/>
        </p:nvSpPr>
        <p:spPr>
          <a:xfrm>
            <a:off x="8298750" y="6304531"/>
            <a:ext cx="305988" cy="273539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Rounded Rectangle 52"/>
          <p:cNvSpPr/>
          <p:nvPr/>
        </p:nvSpPr>
        <p:spPr>
          <a:xfrm>
            <a:off x="11320690" y="6329020"/>
            <a:ext cx="584193" cy="273539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64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/>
      <p:bldP spid="25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Matrix Operations (Multiplication)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97" y="635357"/>
            <a:ext cx="4930196" cy="369332"/>
            <a:chOff x="84227" y="674432"/>
            <a:chExt cx="4930196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4227" y="674432"/>
              <a:ext cx="4930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 two matrices                           and                         :</a:t>
              </a:r>
              <a:endParaRPr lang="zh-CN" alt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754" y="703876"/>
              <a:ext cx="1232878" cy="273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976" y="741152"/>
              <a:ext cx="1130885" cy="23669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8" y="1086337"/>
            <a:ext cx="2981276" cy="1993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36" y="1362695"/>
            <a:ext cx="4172678" cy="1440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28256" y="189851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and</a:t>
            </a:r>
            <a:endParaRPr lang="zh-CN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395361" y="1760016"/>
            <a:ext cx="3585624" cy="646331"/>
            <a:chOff x="8512591" y="1621517"/>
            <a:chExt cx="3585624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8512591" y="1621517"/>
              <a:ext cx="3585624" cy="6463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Number of columns in       must be equal to number  of rows in        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6080" y="1662025"/>
              <a:ext cx="260170" cy="24430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3859" y="1926972"/>
              <a:ext cx="281940" cy="31242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 rot="5400000">
            <a:off x="5929199" y="2610251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8" y="3880069"/>
            <a:ext cx="4688082" cy="21399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38" y="6398944"/>
            <a:ext cx="1066800" cy="312420"/>
          </a:xfrm>
          <a:prstGeom prst="rect">
            <a:avLst/>
          </a:prstGeom>
        </p:spPr>
      </p:pic>
      <p:sp>
        <p:nvSpPr>
          <p:cNvPr id="19" name="Left Brace 18"/>
          <p:cNvSpPr/>
          <p:nvPr/>
        </p:nvSpPr>
        <p:spPr>
          <a:xfrm rot="16200000">
            <a:off x="2982336" y="4441636"/>
            <a:ext cx="261700" cy="3418452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10872" y="4765374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where</a:t>
            </a:r>
            <a:endParaRPr lang="zh-CN" alt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548" y="4165180"/>
            <a:ext cx="5494020" cy="15697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611816" y="4735118"/>
            <a:ext cx="2289907" cy="429844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/>
          <p:cNvSpPr/>
          <p:nvPr/>
        </p:nvSpPr>
        <p:spPr>
          <a:xfrm>
            <a:off x="820615" y="2020189"/>
            <a:ext cx="2204345" cy="429844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 rot="5400000">
            <a:off x="5968537" y="1855594"/>
            <a:ext cx="1440977" cy="455178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8488325" y="4622805"/>
            <a:ext cx="1703753" cy="67009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5853918" y="4793619"/>
            <a:ext cx="371134" cy="35370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ounded Rectangle 27"/>
          <p:cNvSpPr/>
          <p:nvPr/>
        </p:nvSpPr>
        <p:spPr>
          <a:xfrm>
            <a:off x="3244921" y="5019371"/>
            <a:ext cx="371134" cy="35370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28"/>
          <p:cNvSpPr/>
          <p:nvPr/>
        </p:nvSpPr>
        <p:spPr>
          <a:xfrm>
            <a:off x="3602892" y="4567482"/>
            <a:ext cx="2333798" cy="575041"/>
          </a:xfrm>
          <a:custGeom>
            <a:avLst/>
            <a:gdLst>
              <a:gd name="connsiteX0" fmla="*/ 0 w 2333798"/>
              <a:gd name="connsiteY0" fmla="*/ 575041 h 575041"/>
              <a:gd name="connsiteX1" fmla="*/ 1086339 w 2333798"/>
              <a:gd name="connsiteY1" fmla="*/ 35780 h 575041"/>
              <a:gd name="connsiteX2" fmla="*/ 2039816 w 2333798"/>
              <a:gd name="connsiteY2" fmla="*/ 67041 h 575041"/>
              <a:gd name="connsiteX3" fmla="*/ 2305539 w 2333798"/>
              <a:gd name="connsiteY3" fmla="*/ 199903 h 575041"/>
              <a:gd name="connsiteX4" fmla="*/ 2313354 w 2333798"/>
              <a:gd name="connsiteY4" fmla="*/ 199903 h 57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3798" h="575041">
                <a:moveTo>
                  <a:pt x="0" y="575041"/>
                </a:moveTo>
                <a:cubicBezTo>
                  <a:pt x="373185" y="347744"/>
                  <a:pt x="746370" y="120447"/>
                  <a:pt x="1086339" y="35780"/>
                </a:cubicBezTo>
                <a:cubicBezTo>
                  <a:pt x="1426308" y="-48887"/>
                  <a:pt x="1836616" y="39687"/>
                  <a:pt x="2039816" y="67041"/>
                </a:cubicBezTo>
                <a:cubicBezTo>
                  <a:pt x="2243016" y="94395"/>
                  <a:pt x="2259949" y="177759"/>
                  <a:pt x="2305539" y="199903"/>
                </a:cubicBezTo>
                <a:cubicBezTo>
                  <a:pt x="2351129" y="222047"/>
                  <a:pt x="2332241" y="210975"/>
                  <a:pt x="2313354" y="199903"/>
                </a:cubicBez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Rounded Rectangle 29"/>
          <p:cNvSpPr/>
          <p:nvPr/>
        </p:nvSpPr>
        <p:spPr>
          <a:xfrm>
            <a:off x="10042769" y="4517278"/>
            <a:ext cx="1336428" cy="922229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Left Brace 30"/>
          <p:cNvSpPr/>
          <p:nvPr/>
        </p:nvSpPr>
        <p:spPr>
          <a:xfrm rot="16200000">
            <a:off x="8122924" y="4579242"/>
            <a:ext cx="205537" cy="3087078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84095" y="6225550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inner product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3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Matrix Operations (Multiplication)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674" y="556806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9009"/>
            <a:ext cx="12129477" cy="950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266"/>
            <a:ext cx="5151120" cy="100584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777207" y="1278020"/>
            <a:ext cx="3827901" cy="646331"/>
            <a:chOff x="5542745" y="1278020"/>
            <a:chExt cx="3827901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5542745" y="1278020"/>
              <a:ext cx="3827901" cy="6463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Notice, number of columns in        is  2 </a:t>
              </a:r>
            </a:p>
            <a:p>
              <a:r>
                <a:rPr lang="en-US" altLang="zh-CN" b="1" dirty="0"/>
                <a:t>and number  of rows in        is  2          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619" y="1327510"/>
              <a:ext cx="260170" cy="24430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319" y="1587446"/>
              <a:ext cx="281940" cy="31242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46819" y="1153374"/>
            <a:ext cx="810043" cy="28477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3008005" y="1406584"/>
            <a:ext cx="572357" cy="41421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9826706" y="2239009"/>
            <a:ext cx="372371" cy="30304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ounded Rectangle 15"/>
          <p:cNvSpPr/>
          <p:nvPr/>
        </p:nvSpPr>
        <p:spPr>
          <a:xfrm>
            <a:off x="914400" y="2239008"/>
            <a:ext cx="1672492" cy="303045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/>
          <p:cNvSpPr/>
          <p:nvPr/>
        </p:nvSpPr>
        <p:spPr>
          <a:xfrm rot="5400000">
            <a:off x="3503150" y="1406581"/>
            <a:ext cx="572357" cy="41421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ounded Rectangle 17"/>
          <p:cNvSpPr/>
          <p:nvPr/>
        </p:nvSpPr>
        <p:spPr>
          <a:xfrm>
            <a:off x="3087076" y="2238030"/>
            <a:ext cx="1375509" cy="303045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ounded Rectangle 18"/>
          <p:cNvSpPr/>
          <p:nvPr/>
        </p:nvSpPr>
        <p:spPr>
          <a:xfrm>
            <a:off x="10475383" y="2238029"/>
            <a:ext cx="372371" cy="30304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/>
          <p:cNvSpPr/>
          <p:nvPr/>
        </p:nvSpPr>
        <p:spPr>
          <a:xfrm>
            <a:off x="846819" y="1733707"/>
            <a:ext cx="872566" cy="28477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 rot="5400000">
            <a:off x="4457759" y="1406581"/>
            <a:ext cx="572357" cy="41421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7128442" y="2843721"/>
            <a:ext cx="1898327" cy="303045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11651596" y="2862533"/>
            <a:ext cx="372371" cy="30304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386645" y="3861125"/>
            <a:ext cx="151618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Matrix vector</a:t>
            </a:r>
          </a:p>
          <a:p>
            <a:pPr algn="ctr"/>
            <a:r>
              <a:rPr lang="en-US" altLang="zh-CN" b="1" dirty="0"/>
              <a:t>multiplication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7674" y="4780157"/>
            <a:ext cx="185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dirty="0">
                <a:solidFill>
                  <a:srgbClr val="00B050"/>
                </a:solidFill>
              </a:rPr>
              <a:t>Exercise:</a:t>
            </a:r>
            <a:endParaRPr lang="zh-CN" altLang="en-US" sz="3600" b="1" u="sng" dirty="0">
              <a:solidFill>
                <a:srgbClr val="00B050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81" y="5051524"/>
            <a:ext cx="3212124" cy="173667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48492" y="5383987"/>
            <a:ext cx="6549293" cy="369332"/>
            <a:chOff x="148492" y="5383987"/>
            <a:chExt cx="6549293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48492" y="5383987"/>
              <a:ext cx="5580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Give example of two square matrices               such that </a:t>
              </a:r>
              <a:endParaRPr lang="zh-CN" altLang="en-US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830" y="5434302"/>
              <a:ext cx="634216" cy="27092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694" y="5425894"/>
              <a:ext cx="1266091" cy="281354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123304" y="5715063"/>
            <a:ext cx="7005139" cy="946887"/>
            <a:chOff x="123304" y="5715063"/>
            <a:chExt cx="7005139" cy="946887"/>
          </a:xfrm>
        </p:grpSpPr>
        <p:sp>
          <p:nvSpPr>
            <p:cNvPr id="42" name="TextBox 41"/>
            <p:cNvSpPr txBox="1"/>
            <p:nvPr/>
          </p:nvSpPr>
          <p:spPr>
            <a:xfrm>
              <a:off x="123304" y="5980496"/>
              <a:ext cx="3248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Show that for any square matrix:</a:t>
              </a:r>
              <a:endParaRPr lang="zh-CN" alt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891" y="6028080"/>
              <a:ext cx="1149155" cy="27416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4409046" y="5980496"/>
              <a:ext cx="77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where</a:t>
              </a:r>
              <a:endParaRPr lang="zh-CN" alt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629" y="5715063"/>
              <a:ext cx="1936814" cy="946887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7648835" y="5833894"/>
            <a:ext cx="92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identity</a:t>
            </a:r>
          </a:p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matrix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7349608" y="5695189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" y="3535377"/>
            <a:ext cx="10087018" cy="125939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739135" y="3574607"/>
            <a:ext cx="1586280" cy="292482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ectangle 49"/>
          <p:cNvSpPr/>
          <p:nvPr/>
        </p:nvSpPr>
        <p:spPr>
          <a:xfrm rot="5400000">
            <a:off x="3331138" y="3859283"/>
            <a:ext cx="938050" cy="56621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ounded Rectangle 50"/>
          <p:cNvSpPr/>
          <p:nvPr/>
        </p:nvSpPr>
        <p:spPr>
          <a:xfrm>
            <a:off x="5425692" y="3561147"/>
            <a:ext cx="3064039" cy="305941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ounded Rectangle 51"/>
          <p:cNvSpPr/>
          <p:nvPr/>
        </p:nvSpPr>
        <p:spPr>
          <a:xfrm>
            <a:off x="9348008" y="3561147"/>
            <a:ext cx="639448" cy="274409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Rectangle 52"/>
          <p:cNvSpPr/>
          <p:nvPr/>
        </p:nvSpPr>
        <p:spPr>
          <a:xfrm>
            <a:off x="739203" y="3877545"/>
            <a:ext cx="1586212" cy="28477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Rounded Rectangle 53"/>
          <p:cNvSpPr/>
          <p:nvPr/>
        </p:nvSpPr>
        <p:spPr>
          <a:xfrm>
            <a:off x="5425691" y="3835557"/>
            <a:ext cx="3205929" cy="318810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ounded Rectangle 54"/>
          <p:cNvSpPr/>
          <p:nvPr/>
        </p:nvSpPr>
        <p:spPr>
          <a:xfrm>
            <a:off x="9302327" y="3861779"/>
            <a:ext cx="708778" cy="292588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Rectangle 55"/>
          <p:cNvSpPr/>
          <p:nvPr/>
        </p:nvSpPr>
        <p:spPr>
          <a:xfrm>
            <a:off x="711516" y="4461093"/>
            <a:ext cx="1637548" cy="30691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Rounded Rectangle 56"/>
          <p:cNvSpPr/>
          <p:nvPr/>
        </p:nvSpPr>
        <p:spPr>
          <a:xfrm>
            <a:off x="5477826" y="4467408"/>
            <a:ext cx="3126448" cy="303045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ounded Rectangle 57"/>
          <p:cNvSpPr/>
          <p:nvPr/>
        </p:nvSpPr>
        <p:spPr>
          <a:xfrm>
            <a:off x="9376445" y="4461092"/>
            <a:ext cx="578044" cy="282732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3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36" grpId="0"/>
      <p:bldP spid="47" grpId="0"/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Matrix Operations (Multiplication)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674" y="556806"/>
            <a:ext cx="215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ML application: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673" y="2142947"/>
            <a:ext cx="2439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Layers in neural NN are</a:t>
            </a:r>
          </a:p>
          <a:p>
            <a:r>
              <a:rPr lang="en-US" altLang="zh-CN" dirty="0"/>
              <a:t> connected via weights: </a:t>
            </a:r>
            <a:endParaRPr lang="zh-CN" altLang="en-US" dirty="0"/>
          </a:p>
        </p:txBody>
      </p:sp>
      <p:sp>
        <p:nvSpPr>
          <p:cNvPr id="8" name="Oval 7"/>
          <p:cNvSpPr/>
          <p:nvPr/>
        </p:nvSpPr>
        <p:spPr>
          <a:xfrm>
            <a:off x="492369" y="1508369"/>
            <a:ext cx="171939" cy="156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/>
          <p:cNvSpPr/>
          <p:nvPr/>
        </p:nvSpPr>
        <p:spPr>
          <a:xfrm>
            <a:off x="492368" y="1894401"/>
            <a:ext cx="171939" cy="156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/>
          <p:cNvSpPr/>
          <p:nvPr/>
        </p:nvSpPr>
        <p:spPr>
          <a:xfrm>
            <a:off x="492367" y="2280433"/>
            <a:ext cx="171939" cy="156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92367" y="3107812"/>
            <a:ext cx="171939" cy="156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5400000">
            <a:off x="380413" y="2523100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. . .</a:t>
            </a:r>
            <a:endParaRPr lang="zh-CN" altLang="en-US" sz="2400" b="1" dirty="0"/>
          </a:p>
        </p:txBody>
      </p:sp>
      <p:sp>
        <p:nvSpPr>
          <p:cNvPr id="13" name="Oval 12"/>
          <p:cNvSpPr/>
          <p:nvPr/>
        </p:nvSpPr>
        <p:spPr>
          <a:xfrm>
            <a:off x="1682786" y="1282074"/>
            <a:ext cx="171939" cy="156308"/>
          </a:xfrm>
          <a:prstGeom prst="ellips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1682785" y="1668106"/>
            <a:ext cx="171939" cy="156308"/>
          </a:xfrm>
          <a:prstGeom prst="ellips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1682784" y="2054138"/>
            <a:ext cx="171939" cy="156308"/>
          </a:xfrm>
          <a:prstGeom prst="ellips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/>
          <p:cNvSpPr/>
          <p:nvPr/>
        </p:nvSpPr>
        <p:spPr>
          <a:xfrm>
            <a:off x="1682784" y="2881517"/>
            <a:ext cx="171939" cy="156308"/>
          </a:xfrm>
          <a:prstGeom prst="ellips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 rot="5400000">
            <a:off x="1539197" y="2343678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. . .</a:t>
            </a:r>
            <a:endParaRPr lang="zh-CN" altLang="en-US" sz="2400" b="1" dirty="0"/>
          </a:p>
        </p:txBody>
      </p:sp>
      <p:sp>
        <p:nvSpPr>
          <p:cNvPr id="18" name="Oval 17"/>
          <p:cNvSpPr/>
          <p:nvPr/>
        </p:nvSpPr>
        <p:spPr>
          <a:xfrm>
            <a:off x="1682784" y="3279412"/>
            <a:ext cx="171939" cy="156308"/>
          </a:xfrm>
          <a:prstGeom prst="ellips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Straight Arrow Connector 19"/>
          <p:cNvCxnSpPr>
            <a:stCxn id="8" idx="6"/>
            <a:endCxn id="13" idx="2"/>
          </p:cNvCxnSpPr>
          <p:nvPr/>
        </p:nvCxnSpPr>
        <p:spPr>
          <a:xfrm flipV="1">
            <a:off x="664308" y="1360228"/>
            <a:ext cx="1018478" cy="22629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6"/>
            <a:endCxn id="14" idx="2"/>
          </p:cNvCxnSpPr>
          <p:nvPr/>
        </p:nvCxnSpPr>
        <p:spPr>
          <a:xfrm>
            <a:off x="664308" y="1586523"/>
            <a:ext cx="1018477" cy="15973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6"/>
            <a:endCxn id="15" idx="2"/>
          </p:cNvCxnSpPr>
          <p:nvPr/>
        </p:nvCxnSpPr>
        <p:spPr>
          <a:xfrm>
            <a:off x="664308" y="1586523"/>
            <a:ext cx="1018476" cy="54576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6"/>
            <a:endCxn id="16" idx="2"/>
          </p:cNvCxnSpPr>
          <p:nvPr/>
        </p:nvCxnSpPr>
        <p:spPr>
          <a:xfrm>
            <a:off x="664308" y="1586523"/>
            <a:ext cx="1018476" cy="137314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18" idx="2"/>
          </p:cNvCxnSpPr>
          <p:nvPr/>
        </p:nvCxnSpPr>
        <p:spPr>
          <a:xfrm>
            <a:off x="664308" y="1586523"/>
            <a:ext cx="1018476" cy="177104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6"/>
            <a:endCxn id="13" idx="2"/>
          </p:cNvCxnSpPr>
          <p:nvPr/>
        </p:nvCxnSpPr>
        <p:spPr>
          <a:xfrm flipV="1">
            <a:off x="664307" y="1360228"/>
            <a:ext cx="1018479" cy="61232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4" idx="2"/>
          </p:cNvCxnSpPr>
          <p:nvPr/>
        </p:nvCxnSpPr>
        <p:spPr>
          <a:xfrm flipV="1">
            <a:off x="664307" y="1746260"/>
            <a:ext cx="1018478" cy="22629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6"/>
            <a:endCxn id="15" idx="2"/>
          </p:cNvCxnSpPr>
          <p:nvPr/>
        </p:nvCxnSpPr>
        <p:spPr>
          <a:xfrm>
            <a:off x="664307" y="1972555"/>
            <a:ext cx="1018477" cy="1597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6"/>
            <a:endCxn id="16" idx="2"/>
          </p:cNvCxnSpPr>
          <p:nvPr/>
        </p:nvCxnSpPr>
        <p:spPr>
          <a:xfrm>
            <a:off x="664307" y="1972555"/>
            <a:ext cx="1018477" cy="987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9" idx="6"/>
            <a:endCxn id="18" idx="2"/>
          </p:cNvCxnSpPr>
          <p:nvPr/>
        </p:nvCxnSpPr>
        <p:spPr>
          <a:xfrm>
            <a:off x="664307" y="1972555"/>
            <a:ext cx="1018477" cy="138501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0" idx="6"/>
            <a:endCxn id="13" idx="2"/>
          </p:cNvCxnSpPr>
          <p:nvPr/>
        </p:nvCxnSpPr>
        <p:spPr>
          <a:xfrm flipV="1">
            <a:off x="664306" y="1360228"/>
            <a:ext cx="1018480" cy="99835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0" idx="6"/>
            <a:endCxn id="15" idx="2"/>
          </p:cNvCxnSpPr>
          <p:nvPr/>
        </p:nvCxnSpPr>
        <p:spPr>
          <a:xfrm flipV="1">
            <a:off x="664306" y="2132292"/>
            <a:ext cx="1018478" cy="22629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0" idx="6"/>
            <a:endCxn id="16" idx="2"/>
          </p:cNvCxnSpPr>
          <p:nvPr/>
        </p:nvCxnSpPr>
        <p:spPr>
          <a:xfrm>
            <a:off x="664306" y="2358587"/>
            <a:ext cx="1018478" cy="6010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0" idx="6"/>
            <a:endCxn id="18" idx="2"/>
          </p:cNvCxnSpPr>
          <p:nvPr/>
        </p:nvCxnSpPr>
        <p:spPr>
          <a:xfrm>
            <a:off x="664306" y="2358587"/>
            <a:ext cx="1018478" cy="9989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1" idx="6"/>
            <a:endCxn id="13" idx="2"/>
          </p:cNvCxnSpPr>
          <p:nvPr/>
        </p:nvCxnSpPr>
        <p:spPr>
          <a:xfrm flipV="1">
            <a:off x="664306" y="1360228"/>
            <a:ext cx="1018480" cy="182573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1" idx="6"/>
            <a:endCxn id="14" idx="2"/>
          </p:cNvCxnSpPr>
          <p:nvPr/>
        </p:nvCxnSpPr>
        <p:spPr>
          <a:xfrm flipV="1">
            <a:off x="664306" y="1746260"/>
            <a:ext cx="1018479" cy="143970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1" idx="6"/>
            <a:endCxn id="15" idx="2"/>
          </p:cNvCxnSpPr>
          <p:nvPr/>
        </p:nvCxnSpPr>
        <p:spPr>
          <a:xfrm flipV="1">
            <a:off x="664306" y="2132292"/>
            <a:ext cx="1018478" cy="105367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1" idx="6"/>
            <a:endCxn id="16" idx="2"/>
          </p:cNvCxnSpPr>
          <p:nvPr/>
        </p:nvCxnSpPr>
        <p:spPr>
          <a:xfrm flipV="1">
            <a:off x="664306" y="2959671"/>
            <a:ext cx="1018478" cy="22629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1" idx="6"/>
            <a:endCxn id="18" idx="2"/>
          </p:cNvCxnSpPr>
          <p:nvPr/>
        </p:nvCxnSpPr>
        <p:spPr>
          <a:xfrm>
            <a:off x="664306" y="3185966"/>
            <a:ext cx="1018478" cy="1716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784258" y="2205355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. . .</a:t>
            </a:r>
            <a:endParaRPr lang="zh-CN" altLang="en-US" sz="1600" b="1" dirty="0"/>
          </a:p>
        </p:txBody>
      </p:sp>
      <p:sp>
        <p:nvSpPr>
          <p:cNvPr id="77" name="Oval 76"/>
          <p:cNvSpPr/>
          <p:nvPr/>
        </p:nvSpPr>
        <p:spPr>
          <a:xfrm>
            <a:off x="2131619" y="1707183"/>
            <a:ext cx="93785" cy="781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Oval 77"/>
          <p:cNvSpPr/>
          <p:nvPr/>
        </p:nvSpPr>
        <p:spPr>
          <a:xfrm>
            <a:off x="2138170" y="2065336"/>
            <a:ext cx="93785" cy="781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Oval 78"/>
          <p:cNvSpPr/>
          <p:nvPr/>
        </p:nvSpPr>
        <p:spPr>
          <a:xfrm>
            <a:off x="2138170" y="2580388"/>
            <a:ext cx="93785" cy="781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Oval 79"/>
          <p:cNvSpPr/>
          <p:nvPr/>
        </p:nvSpPr>
        <p:spPr>
          <a:xfrm>
            <a:off x="2138170" y="2992005"/>
            <a:ext cx="93785" cy="781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Oval 80"/>
          <p:cNvSpPr/>
          <p:nvPr/>
        </p:nvSpPr>
        <p:spPr>
          <a:xfrm>
            <a:off x="58284" y="1701373"/>
            <a:ext cx="93785" cy="781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Oval 81"/>
          <p:cNvSpPr/>
          <p:nvPr/>
        </p:nvSpPr>
        <p:spPr>
          <a:xfrm>
            <a:off x="64835" y="2059526"/>
            <a:ext cx="93785" cy="781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Oval 82"/>
          <p:cNvSpPr/>
          <p:nvPr/>
        </p:nvSpPr>
        <p:spPr>
          <a:xfrm>
            <a:off x="64835" y="2574578"/>
            <a:ext cx="93785" cy="781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Oval 83"/>
          <p:cNvSpPr/>
          <p:nvPr/>
        </p:nvSpPr>
        <p:spPr>
          <a:xfrm>
            <a:off x="64835" y="2986195"/>
            <a:ext cx="93785" cy="781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70667" y="2131486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. . .</a:t>
            </a:r>
            <a:endParaRPr lang="zh-CN" altLang="en-US" sz="1600" b="1" dirty="0"/>
          </a:p>
        </p:txBody>
      </p:sp>
      <p:cxnSp>
        <p:nvCxnSpPr>
          <p:cNvPr id="87" name="Straight Arrow Connector 86"/>
          <p:cNvCxnSpPr>
            <a:stCxn id="81" idx="6"/>
            <a:endCxn id="8" idx="2"/>
          </p:cNvCxnSpPr>
          <p:nvPr/>
        </p:nvCxnSpPr>
        <p:spPr>
          <a:xfrm flipV="1">
            <a:off x="152069" y="1586523"/>
            <a:ext cx="340300" cy="1539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1" idx="6"/>
            <a:endCxn id="9" idx="2"/>
          </p:cNvCxnSpPr>
          <p:nvPr/>
        </p:nvCxnSpPr>
        <p:spPr>
          <a:xfrm>
            <a:off x="152069" y="1740450"/>
            <a:ext cx="340299" cy="23210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11" idx="2"/>
          </p:cNvCxnSpPr>
          <p:nvPr/>
        </p:nvCxnSpPr>
        <p:spPr>
          <a:xfrm>
            <a:off x="140815" y="3023317"/>
            <a:ext cx="351552" cy="16264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3" idx="5"/>
            <a:endCxn id="77" idx="1"/>
          </p:cNvCxnSpPr>
          <p:nvPr/>
        </p:nvCxnSpPr>
        <p:spPr>
          <a:xfrm>
            <a:off x="1829545" y="1415491"/>
            <a:ext cx="315808" cy="30313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1829545" y="1407806"/>
            <a:ext cx="308625" cy="68892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8" idx="6"/>
            <a:endCxn id="80" idx="2"/>
          </p:cNvCxnSpPr>
          <p:nvPr/>
        </p:nvCxnSpPr>
        <p:spPr>
          <a:xfrm flipV="1">
            <a:off x="1854723" y="3031082"/>
            <a:ext cx="283447" cy="32648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41151" y="3479185"/>
            <a:ext cx="666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layer </a:t>
            </a:r>
            <a:r>
              <a:rPr lang="en-US" altLang="zh-CN" sz="1400" b="1" i="1" dirty="0">
                <a:solidFill>
                  <a:srgbClr val="002060"/>
                </a:solidFill>
              </a:rPr>
              <a:t>L</a:t>
            </a:r>
            <a:endParaRPr lang="zh-CN" altLang="en-US" sz="1400" b="1" i="1" dirty="0">
              <a:solidFill>
                <a:srgbClr val="00206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32512" y="3479565"/>
            <a:ext cx="84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layer </a:t>
            </a:r>
            <a:r>
              <a:rPr lang="en-US" altLang="zh-CN" sz="1400" b="1" i="1" dirty="0">
                <a:solidFill>
                  <a:srgbClr val="002060"/>
                </a:solidFill>
              </a:rPr>
              <a:t>L+1</a:t>
            </a:r>
            <a:endParaRPr lang="zh-CN" altLang="en-US" sz="1400" b="1" i="1" dirty="0">
              <a:solidFill>
                <a:srgbClr val="002060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05" y="1313997"/>
            <a:ext cx="257943" cy="157009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7" y="1526120"/>
            <a:ext cx="247894" cy="11017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05" y="3295931"/>
            <a:ext cx="335040" cy="143006"/>
          </a:xfrm>
          <a:prstGeom prst="rect">
            <a:avLst/>
          </a:prstGeom>
        </p:spPr>
      </p:pic>
      <p:sp>
        <p:nvSpPr>
          <p:cNvPr id="107" name="Rounded Rectangle 106"/>
          <p:cNvSpPr/>
          <p:nvPr/>
        </p:nvSpPr>
        <p:spPr>
          <a:xfrm>
            <a:off x="241151" y="1203569"/>
            <a:ext cx="1816968" cy="27432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Freeform 107"/>
          <p:cNvSpPr/>
          <p:nvPr/>
        </p:nvSpPr>
        <p:spPr>
          <a:xfrm>
            <a:off x="2008554" y="984403"/>
            <a:ext cx="3326202" cy="338140"/>
          </a:xfrm>
          <a:custGeom>
            <a:avLst/>
            <a:gdLst>
              <a:gd name="connsiteX0" fmla="*/ 0 w 3829538"/>
              <a:gd name="connsiteY0" fmla="*/ 312951 h 312951"/>
              <a:gd name="connsiteX1" fmla="*/ 804984 w 3829538"/>
              <a:gd name="connsiteY1" fmla="*/ 62859 h 312951"/>
              <a:gd name="connsiteX2" fmla="*/ 1969477 w 3829538"/>
              <a:gd name="connsiteY2" fmla="*/ 335 h 312951"/>
              <a:gd name="connsiteX3" fmla="*/ 2610338 w 3829538"/>
              <a:gd name="connsiteY3" fmla="*/ 39412 h 312951"/>
              <a:gd name="connsiteX4" fmla="*/ 2891692 w 3829538"/>
              <a:gd name="connsiteY4" fmla="*/ 70674 h 312951"/>
              <a:gd name="connsiteX5" fmla="*/ 3595077 w 3829538"/>
              <a:gd name="connsiteY5" fmla="*/ 187905 h 312951"/>
              <a:gd name="connsiteX6" fmla="*/ 3829538 w 3829538"/>
              <a:gd name="connsiteY6" fmla="*/ 312951 h 312951"/>
              <a:gd name="connsiteX7" fmla="*/ 3829538 w 3829538"/>
              <a:gd name="connsiteY7" fmla="*/ 312951 h 31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9538" h="312951">
                <a:moveTo>
                  <a:pt x="0" y="312951"/>
                </a:moveTo>
                <a:cubicBezTo>
                  <a:pt x="238369" y="213956"/>
                  <a:pt x="476738" y="114962"/>
                  <a:pt x="804984" y="62859"/>
                </a:cubicBezTo>
                <a:cubicBezTo>
                  <a:pt x="1133230" y="10756"/>
                  <a:pt x="1668585" y="4243"/>
                  <a:pt x="1969477" y="335"/>
                </a:cubicBezTo>
                <a:cubicBezTo>
                  <a:pt x="2270369" y="-3573"/>
                  <a:pt x="2456636" y="27689"/>
                  <a:pt x="2610338" y="39412"/>
                </a:cubicBezTo>
                <a:cubicBezTo>
                  <a:pt x="2764041" y="51135"/>
                  <a:pt x="2727569" y="45925"/>
                  <a:pt x="2891692" y="70674"/>
                </a:cubicBezTo>
                <a:cubicBezTo>
                  <a:pt x="3055815" y="95423"/>
                  <a:pt x="3438769" y="147526"/>
                  <a:pt x="3595077" y="187905"/>
                </a:cubicBezTo>
                <a:cubicBezTo>
                  <a:pt x="3751385" y="228284"/>
                  <a:pt x="3829538" y="312951"/>
                  <a:pt x="3829538" y="312951"/>
                </a:cubicBezTo>
                <a:lnTo>
                  <a:pt x="3829538" y="312951"/>
                </a:lnTo>
              </a:path>
            </a:pathLst>
          </a:custGeom>
          <a:noFill/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Freeform 108"/>
          <p:cNvSpPr/>
          <p:nvPr/>
        </p:nvSpPr>
        <p:spPr>
          <a:xfrm rot="10800000">
            <a:off x="2044462" y="3744181"/>
            <a:ext cx="3362112" cy="316579"/>
          </a:xfrm>
          <a:custGeom>
            <a:avLst/>
            <a:gdLst>
              <a:gd name="connsiteX0" fmla="*/ 0 w 3829538"/>
              <a:gd name="connsiteY0" fmla="*/ 312951 h 312951"/>
              <a:gd name="connsiteX1" fmla="*/ 804984 w 3829538"/>
              <a:gd name="connsiteY1" fmla="*/ 62859 h 312951"/>
              <a:gd name="connsiteX2" fmla="*/ 1969477 w 3829538"/>
              <a:gd name="connsiteY2" fmla="*/ 335 h 312951"/>
              <a:gd name="connsiteX3" fmla="*/ 2610338 w 3829538"/>
              <a:gd name="connsiteY3" fmla="*/ 39412 h 312951"/>
              <a:gd name="connsiteX4" fmla="*/ 2891692 w 3829538"/>
              <a:gd name="connsiteY4" fmla="*/ 70674 h 312951"/>
              <a:gd name="connsiteX5" fmla="*/ 3595077 w 3829538"/>
              <a:gd name="connsiteY5" fmla="*/ 187905 h 312951"/>
              <a:gd name="connsiteX6" fmla="*/ 3829538 w 3829538"/>
              <a:gd name="connsiteY6" fmla="*/ 312951 h 312951"/>
              <a:gd name="connsiteX7" fmla="*/ 3829538 w 3829538"/>
              <a:gd name="connsiteY7" fmla="*/ 312951 h 31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9538" h="312951">
                <a:moveTo>
                  <a:pt x="0" y="312951"/>
                </a:moveTo>
                <a:cubicBezTo>
                  <a:pt x="238369" y="213956"/>
                  <a:pt x="476738" y="114962"/>
                  <a:pt x="804984" y="62859"/>
                </a:cubicBezTo>
                <a:cubicBezTo>
                  <a:pt x="1133230" y="10756"/>
                  <a:pt x="1668585" y="4243"/>
                  <a:pt x="1969477" y="335"/>
                </a:cubicBezTo>
                <a:cubicBezTo>
                  <a:pt x="2270369" y="-3573"/>
                  <a:pt x="2456636" y="27689"/>
                  <a:pt x="2610338" y="39412"/>
                </a:cubicBezTo>
                <a:cubicBezTo>
                  <a:pt x="2764041" y="51135"/>
                  <a:pt x="2727569" y="45925"/>
                  <a:pt x="2891692" y="70674"/>
                </a:cubicBezTo>
                <a:cubicBezTo>
                  <a:pt x="3055815" y="95423"/>
                  <a:pt x="3438769" y="147526"/>
                  <a:pt x="3595077" y="187905"/>
                </a:cubicBezTo>
                <a:cubicBezTo>
                  <a:pt x="3751385" y="228284"/>
                  <a:pt x="3829538" y="312951"/>
                  <a:pt x="3829538" y="312951"/>
                </a:cubicBezTo>
                <a:lnTo>
                  <a:pt x="3829538" y="312951"/>
                </a:lnTo>
              </a:path>
            </a:pathLst>
          </a:custGeom>
          <a:noFill/>
          <a:ln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Rounded Rectangle 109"/>
          <p:cNvSpPr/>
          <p:nvPr/>
        </p:nvSpPr>
        <p:spPr>
          <a:xfrm>
            <a:off x="5334756" y="922216"/>
            <a:ext cx="6797810" cy="3024554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232" y="1568654"/>
            <a:ext cx="1800252" cy="1887563"/>
          </a:xfrm>
          <a:prstGeom prst="rect">
            <a:avLst/>
          </a:prstGeom>
        </p:spPr>
      </p:pic>
      <p:sp>
        <p:nvSpPr>
          <p:cNvPr id="177" name="Oval 176"/>
          <p:cNvSpPr/>
          <p:nvPr/>
        </p:nvSpPr>
        <p:spPr>
          <a:xfrm>
            <a:off x="7451981" y="1629509"/>
            <a:ext cx="171939" cy="156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Oval 177"/>
          <p:cNvSpPr/>
          <p:nvPr/>
        </p:nvSpPr>
        <p:spPr>
          <a:xfrm>
            <a:off x="7451980" y="2015541"/>
            <a:ext cx="171939" cy="156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Oval 178"/>
          <p:cNvSpPr/>
          <p:nvPr/>
        </p:nvSpPr>
        <p:spPr>
          <a:xfrm>
            <a:off x="7451979" y="2401573"/>
            <a:ext cx="171939" cy="156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Oval 179"/>
          <p:cNvSpPr/>
          <p:nvPr/>
        </p:nvSpPr>
        <p:spPr>
          <a:xfrm>
            <a:off x="7451979" y="3228952"/>
            <a:ext cx="171939" cy="156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6" name="Straight Arrow Connector 185"/>
          <p:cNvCxnSpPr/>
          <p:nvPr/>
        </p:nvCxnSpPr>
        <p:spPr>
          <a:xfrm flipV="1">
            <a:off x="7026453" y="1718628"/>
            <a:ext cx="405978" cy="7696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>
          <a:xfrm>
            <a:off x="8595498" y="1434474"/>
            <a:ext cx="171939" cy="156308"/>
          </a:xfrm>
          <a:prstGeom prst="ellips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Oval 188"/>
          <p:cNvSpPr/>
          <p:nvPr/>
        </p:nvSpPr>
        <p:spPr>
          <a:xfrm>
            <a:off x="8595497" y="1820506"/>
            <a:ext cx="171939" cy="156308"/>
          </a:xfrm>
          <a:prstGeom prst="ellips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Oval 189"/>
          <p:cNvSpPr/>
          <p:nvPr/>
        </p:nvSpPr>
        <p:spPr>
          <a:xfrm>
            <a:off x="8595496" y="2206538"/>
            <a:ext cx="171939" cy="156308"/>
          </a:xfrm>
          <a:prstGeom prst="ellips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Oval 190"/>
          <p:cNvSpPr/>
          <p:nvPr/>
        </p:nvSpPr>
        <p:spPr>
          <a:xfrm>
            <a:off x="8595496" y="3033917"/>
            <a:ext cx="171939" cy="156308"/>
          </a:xfrm>
          <a:prstGeom prst="ellips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Oval 191"/>
          <p:cNvSpPr/>
          <p:nvPr/>
        </p:nvSpPr>
        <p:spPr>
          <a:xfrm>
            <a:off x="8595496" y="3431812"/>
            <a:ext cx="171939" cy="156308"/>
          </a:xfrm>
          <a:prstGeom prst="ellipse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4" name="Straight Arrow Connector 193"/>
          <p:cNvCxnSpPr>
            <a:stCxn id="188" idx="6"/>
          </p:cNvCxnSpPr>
          <p:nvPr/>
        </p:nvCxnSpPr>
        <p:spPr>
          <a:xfrm flipV="1">
            <a:off x="8767437" y="1508369"/>
            <a:ext cx="306225" cy="425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V="1">
            <a:off x="8767437" y="1894401"/>
            <a:ext cx="306225" cy="425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8767437" y="2280433"/>
            <a:ext cx="306225" cy="425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flipV="1">
            <a:off x="8767437" y="3104641"/>
            <a:ext cx="306225" cy="425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 flipV="1">
            <a:off x="8767435" y="3507086"/>
            <a:ext cx="306225" cy="425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200"/>
          <p:cNvSpPr/>
          <p:nvPr/>
        </p:nvSpPr>
        <p:spPr>
          <a:xfrm>
            <a:off x="6674338" y="1677928"/>
            <a:ext cx="352115" cy="271182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2" name="Straight Arrow Connector 201"/>
          <p:cNvCxnSpPr>
            <a:stCxn id="177" idx="6"/>
            <a:endCxn id="188" idx="2"/>
          </p:cNvCxnSpPr>
          <p:nvPr/>
        </p:nvCxnSpPr>
        <p:spPr>
          <a:xfrm flipV="1">
            <a:off x="7623920" y="1512628"/>
            <a:ext cx="971578" cy="1950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" name="Picture 20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47" y="1347507"/>
            <a:ext cx="341044" cy="207592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79" y="1420992"/>
            <a:ext cx="810140" cy="208517"/>
          </a:xfrm>
          <a:prstGeom prst="rect">
            <a:avLst/>
          </a:prstGeom>
        </p:spPr>
      </p:pic>
      <p:cxnSp>
        <p:nvCxnSpPr>
          <p:cNvPr id="207" name="Straight Arrow Connector 206"/>
          <p:cNvCxnSpPr>
            <a:stCxn id="177" idx="6"/>
            <a:endCxn id="189" idx="2"/>
          </p:cNvCxnSpPr>
          <p:nvPr/>
        </p:nvCxnSpPr>
        <p:spPr>
          <a:xfrm>
            <a:off x="7623920" y="1707663"/>
            <a:ext cx="971577" cy="19099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20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617" y="1892450"/>
            <a:ext cx="375920" cy="167076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90" y="1816246"/>
            <a:ext cx="821767" cy="185671"/>
          </a:xfrm>
          <a:prstGeom prst="rect">
            <a:avLst/>
          </a:prstGeom>
        </p:spPr>
      </p:pic>
      <p:cxnSp>
        <p:nvCxnSpPr>
          <p:cNvPr id="212" name="Straight Arrow Connector 211"/>
          <p:cNvCxnSpPr>
            <a:stCxn id="177" idx="6"/>
            <a:endCxn id="190" idx="2"/>
          </p:cNvCxnSpPr>
          <p:nvPr/>
        </p:nvCxnSpPr>
        <p:spPr>
          <a:xfrm>
            <a:off x="7623920" y="1707663"/>
            <a:ext cx="971576" cy="57702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773" y="2212162"/>
            <a:ext cx="368300" cy="189411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358" y="2188654"/>
            <a:ext cx="748616" cy="193191"/>
          </a:xfrm>
          <a:prstGeom prst="rect">
            <a:avLst/>
          </a:prstGeom>
        </p:spPr>
      </p:pic>
      <p:cxnSp>
        <p:nvCxnSpPr>
          <p:cNvPr id="217" name="Straight Arrow Connector 216"/>
          <p:cNvCxnSpPr>
            <a:stCxn id="177" idx="6"/>
            <a:endCxn id="191" idx="2"/>
          </p:cNvCxnSpPr>
          <p:nvPr/>
        </p:nvCxnSpPr>
        <p:spPr>
          <a:xfrm>
            <a:off x="7623920" y="1707663"/>
            <a:ext cx="971576" cy="140440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177" idx="6"/>
            <a:endCxn id="192" idx="2"/>
          </p:cNvCxnSpPr>
          <p:nvPr/>
        </p:nvCxnSpPr>
        <p:spPr>
          <a:xfrm>
            <a:off x="7623920" y="1707663"/>
            <a:ext cx="971576" cy="180230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8" name="Picture 2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60" y="3334402"/>
            <a:ext cx="349055" cy="182342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380" y="3417925"/>
            <a:ext cx="833608" cy="183614"/>
          </a:xfrm>
          <a:prstGeom prst="rect">
            <a:avLst/>
          </a:prstGeom>
        </p:spPr>
      </p:pic>
      <p:sp>
        <p:nvSpPr>
          <p:cNvPr id="230" name="Rounded Rectangle 229"/>
          <p:cNvSpPr/>
          <p:nvPr/>
        </p:nvSpPr>
        <p:spPr>
          <a:xfrm>
            <a:off x="6674337" y="2009251"/>
            <a:ext cx="352115" cy="271182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1" name="Straight Arrow Connector 230"/>
          <p:cNvCxnSpPr>
            <a:stCxn id="230" idx="3"/>
            <a:endCxn id="178" idx="2"/>
          </p:cNvCxnSpPr>
          <p:nvPr/>
        </p:nvCxnSpPr>
        <p:spPr>
          <a:xfrm flipV="1">
            <a:off x="7026452" y="2093695"/>
            <a:ext cx="425528" cy="5114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178" idx="6"/>
            <a:endCxn id="188" idx="2"/>
          </p:cNvCxnSpPr>
          <p:nvPr/>
        </p:nvCxnSpPr>
        <p:spPr>
          <a:xfrm flipV="1">
            <a:off x="7623919" y="1512628"/>
            <a:ext cx="971579" cy="58106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Picture 2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49" y="1448295"/>
            <a:ext cx="302816" cy="161850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728" y="1424494"/>
            <a:ext cx="802602" cy="185476"/>
          </a:xfrm>
          <a:prstGeom prst="rect">
            <a:avLst/>
          </a:prstGeom>
        </p:spPr>
      </p:pic>
      <p:cxnSp>
        <p:nvCxnSpPr>
          <p:cNvPr id="239" name="Straight Arrow Connector 238"/>
          <p:cNvCxnSpPr>
            <a:stCxn id="178" idx="6"/>
            <a:endCxn id="189" idx="2"/>
          </p:cNvCxnSpPr>
          <p:nvPr/>
        </p:nvCxnSpPr>
        <p:spPr>
          <a:xfrm flipV="1">
            <a:off x="7623919" y="1898660"/>
            <a:ext cx="971578" cy="19503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Picture 2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30" y="2017120"/>
            <a:ext cx="380316" cy="187320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51" y="1813999"/>
            <a:ext cx="828229" cy="187918"/>
          </a:xfrm>
          <a:prstGeom prst="rect">
            <a:avLst/>
          </a:prstGeom>
        </p:spPr>
      </p:pic>
      <p:cxnSp>
        <p:nvCxnSpPr>
          <p:cNvPr id="244" name="Straight Arrow Connector 243"/>
          <p:cNvCxnSpPr>
            <a:stCxn id="178" idx="6"/>
            <a:endCxn id="190" idx="2"/>
          </p:cNvCxnSpPr>
          <p:nvPr/>
        </p:nvCxnSpPr>
        <p:spPr>
          <a:xfrm>
            <a:off x="7623919" y="2093695"/>
            <a:ext cx="971577" cy="19099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7" name="Picture 24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79" y="2237954"/>
            <a:ext cx="345440" cy="178118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439" y="2171849"/>
            <a:ext cx="800832" cy="209996"/>
          </a:xfrm>
          <a:prstGeom prst="rect">
            <a:avLst/>
          </a:prstGeom>
        </p:spPr>
      </p:pic>
      <p:cxnSp>
        <p:nvCxnSpPr>
          <p:cNvPr id="249" name="Straight Arrow Connector 248"/>
          <p:cNvCxnSpPr>
            <a:stCxn id="178" idx="6"/>
            <a:endCxn id="191" idx="2"/>
          </p:cNvCxnSpPr>
          <p:nvPr/>
        </p:nvCxnSpPr>
        <p:spPr>
          <a:xfrm>
            <a:off x="7623919" y="2093695"/>
            <a:ext cx="971577" cy="101837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178" idx="6"/>
            <a:endCxn id="192" idx="2"/>
          </p:cNvCxnSpPr>
          <p:nvPr/>
        </p:nvCxnSpPr>
        <p:spPr>
          <a:xfrm>
            <a:off x="7623919" y="2093695"/>
            <a:ext cx="971577" cy="141627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5" name="Picture 25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20" y="3378534"/>
            <a:ext cx="414606" cy="196392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53" y="3377406"/>
            <a:ext cx="820353" cy="218522"/>
          </a:xfrm>
          <a:prstGeom prst="rect">
            <a:avLst/>
          </a:prstGeom>
        </p:spPr>
      </p:pic>
      <p:sp>
        <p:nvSpPr>
          <p:cNvPr id="257" name="Rounded Rectangle 256"/>
          <p:cNvSpPr/>
          <p:nvPr/>
        </p:nvSpPr>
        <p:spPr>
          <a:xfrm>
            <a:off x="6678242" y="2317956"/>
            <a:ext cx="352115" cy="271182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Rounded Rectangle 257"/>
          <p:cNvSpPr/>
          <p:nvPr/>
        </p:nvSpPr>
        <p:spPr>
          <a:xfrm>
            <a:off x="6674336" y="3150297"/>
            <a:ext cx="352115" cy="271182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9" name="Straight Arrow Connector 258"/>
          <p:cNvCxnSpPr>
            <a:stCxn id="257" idx="3"/>
            <a:endCxn id="179" idx="2"/>
          </p:cNvCxnSpPr>
          <p:nvPr/>
        </p:nvCxnSpPr>
        <p:spPr>
          <a:xfrm>
            <a:off x="7030357" y="2453547"/>
            <a:ext cx="421622" cy="261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endCxn id="180" idx="2"/>
          </p:cNvCxnSpPr>
          <p:nvPr/>
        </p:nvCxnSpPr>
        <p:spPr>
          <a:xfrm>
            <a:off x="7026451" y="3279413"/>
            <a:ext cx="425528" cy="276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80" idx="6"/>
          </p:cNvCxnSpPr>
          <p:nvPr/>
        </p:nvCxnSpPr>
        <p:spPr>
          <a:xfrm flipV="1">
            <a:off x="7623918" y="1529313"/>
            <a:ext cx="986398" cy="177779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26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546" y="1644314"/>
            <a:ext cx="394233" cy="181134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477" y="1434474"/>
            <a:ext cx="1215842" cy="174180"/>
          </a:xfrm>
          <a:prstGeom prst="rect">
            <a:avLst/>
          </a:prstGeom>
        </p:spPr>
      </p:pic>
      <p:cxnSp>
        <p:nvCxnSpPr>
          <p:cNvPr id="270" name="Straight Arrow Connector 269"/>
          <p:cNvCxnSpPr>
            <a:stCxn id="180" idx="6"/>
            <a:endCxn id="189" idx="2"/>
          </p:cNvCxnSpPr>
          <p:nvPr/>
        </p:nvCxnSpPr>
        <p:spPr>
          <a:xfrm flipV="1">
            <a:off x="7623918" y="1898660"/>
            <a:ext cx="971579" cy="140844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63" y="2102112"/>
            <a:ext cx="446872" cy="165508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272" y="1804787"/>
            <a:ext cx="1234252" cy="192220"/>
          </a:xfrm>
          <a:prstGeom prst="rect">
            <a:avLst/>
          </a:prstGeom>
        </p:spPr>
      </p:pic>
      <p:cxnSp>
        <p:nvCxnSpPr>
          <p:cNvPr id="275" name="Straight Arrow Connector 274"/>
          <p:cNvCxnSpPr>
            <a:stCxn id="180" idx="6"/>
            <a:endCxn id="190" idx="2"/>
          </p:cNvCxnSpPr>
          <p:nvPr/>
        </p:nvCxnSpPr>
        <p:spPr>
          <a:xfrm flipV="1">
            <a:off x="7623918" y="2284692"/>
            <a:ext cx="971578" cy="102241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8" name="Picture 27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63" y="2324595"/>
            <a:ext cx="449498" cy="216214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477" y="2171849"/>
            <a:ext cx="1221337" cy="213734"/>
          </a:xfrm>
          <a:prstGeom prst="rect">
            <a:avLst/>
          </a:prstGeom>
        </p:spPr>
      </p:pic>
      <p:cxnSp>
        <p:nvCxnSpPr>
          <p:cNvPr id="280" name="Straight Arrow Connector 279"/>
          <p:cNvCxnSpPr>
            <a:stCxn id="180" idx="6"/>
            <a:endCxn id="191" idx="2"/>
          </p:cNvCxnSpPr>
          <p:nvPr/>
        </p:nvCxnSpPr>
        <p:spPr>
          <a:xfrm flipV="1">
            <a:off x="7623918" y="3112071"/>
            <a:ext cx="971578" cy="19503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180" idx="6"/>
            <a:endCxn id="192" idx="2"/>
          </p:cNvCxnSpPr>
          <p:nvPr/>
        </p:nvCxnSpPr>
        <p:spPr>
          <a:xfrm>
            <a:off x="7623918" y="3307106"/>
            <a:ext cx="971578" cy="20286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" name="Picture 28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81" y="3535758"/>
            <a:ext cx="479780" cy="204784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162" y="3402378"/>
            <a:ext cx="1324563" cy="203504"/>
          </a:xfrm>
          <a:prstGeom prst="rect">
            <a:avLst/>
          </a:prstGeom>
        </p:spPr>
      </p:pic>
      <p:sp>
        <p:nvSpPr>
          <p:cNvPr id="289" name="TextBox 288"/>
          <p:cNvSpPr txBox="1"/>
          <p:nvPr/>
        </p:nvSpPr>
        <p:spPr>
          <a:xfrm>
            <a:off x="155389" y="4140870"/>
            <a:ext cx="340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Results mathematical expressions:</a:t>
            </a:r>
            <a:endParaRPr lang="zh-CN" altLang="en-US" dirty="0"/>
          </a:p>
        </p:txBody>
      </p:sp>
      <p:pic>
        <p:nvPicPr>
          <p:cNvPr id="290" name="Picture 28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7" y="4684628"/>
            <a:ext cx="4083502" cy="1832057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6" y="4803218"/>
            <a:ext cx="6428423" cy="1776516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5319809" y="4183981"/>
            <a:ext cx="1482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u="sng" dirty="0">
                <a:solidFill>
                  <a:srgbClr val="00B050"/>
                </a:solidFill>
              </a:rPr>
              <a:t>Exercise:</a:t>
            </a:r>
            <a:endParaRPr lang="zh-CN" altLang="en-US" sz="2800" b="1" u="sng" dirty="0">
              <a:solidFill>
                <a:srgbClr val="00B050"/>
              </a:solidFill>
            </a:endParaRPr>
          </a:p>
        </p:txBody>
      </p:sp>
      <p:sp>
        <p:nvSpPr>
          <p:cNvPr id="293" name="Freeform 292"/>
          <p:cNvSpPr/>
          <p:nvPr/>
        </p:nvSpPr>
        <p:spPr>
          <a:xfrm>
            <a:off x="4677269" y="4501899"/>
            <a:ext cx="688003" cy="1148862"/>
          </a:xfrm>
          <a:custGeom>
            <a:avLst/>
            <a:gdLst>
              <a:gd name="connsiteX0" fmla="*/ 688003 w 688003"/>
              <a:gd name="connsiteY0" fmla="*/ 0 h 1148862"/>
              <a:gd name="connsiteX1" fmla="*/ 320680 w 688003"/>
              <a:gd name="connsiteY1" fmla="*/ 70339 h 1148862"/>
              <a:gd name="connsiteX2" fmla="*/ 47142 w 688003"/>
              <a:gd name="connsiteY2" fmla="*/ 320431 h 1148862"/>
              <a:gd name="connsiteX3" fmla="*/ 250 w 688003"/>
              <a:gd name="connsiteY3" fmla="*/ 1148862 h 1148862"/>
              <a:gd name="connsiteX4" fmla="*/ 250 w 688003"/>
              <a:gd name="connsiteY4" fmla="*/ 1148862 h 114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003" h="1148862">
                <a:moveTo>
                  <a:pt x="688003" y="0"/>
                </a:moveTo>
                <a:cubicBezTo>
                  <a:pt x="557746" y="8467"/>
                  <a:pt x="427490" y="16934"/>
                  <a:pt x="320680" y="70339"/>
                </a:cubicBezTo>
                <a:cubicBezTo>
                  <a:pt x="213870" y="123744"/>
                  <a:pt x="100547" y="140677"/>
                  <a:pt x="47142" y="320431"/>
                </a:cubicBezTo>
                <a:cubicBezTo>
                  <a:pt x="-6263" y="500185"/>
                  <a:pt x="250" y="1148862"/>
                  <a:pt x="250" y="1148862"/>
                </a:cubicBezTo>
                <a:lnTo>
                  <a:pt x="250" y="1148862"/>
                </a:lnTo>
              </a:path>
            </a:pathLst>
          </a:custGeom>
          <a:noFill/>
          <a:ln w="381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4" name="Picture 29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66" y="4015336"/>
            <a:ext cx="1653013" cy="8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7" grpId="0" animBg="1"/>
      <p:bldP spid="108" grpId="0" animBg="1"/>
      <p:bldP spid="109" grpId="0" animBg="1"/>
      <p:bldP spid="110" grpId="0" animBg="1"/>
      <p:bldP spid="177" grpId="0" animBg="1"/>
      <p:bldP spid="178" grpId="0" animBg="1"/>
      <p:bldP spid="179" grpId="0" animBg="1"/>
      <p:bldP spid="180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201" grpId="0" animBg="1"/>
      <p:bldP spid="201" grpId="1" animBg="1"/>
      <p:bldP spid="230" grpId="0" animBg="1"/>
      <p:bldP spid="230" grpId="1" animBg="1"/>
      <p:bldP spid="257" grpId="0" animBg="1"/>
      <p:bldP spid="257" grpId="1" animBg="1"/>
      <p:bldP spid="258" grpId="0" animBg="1"/>
      <p:bldP spid="258" grpId="1" animBg="1"/>
      <p:bldP spid="289" grpId="0"/>
      <p:bldP spid="292" grpId="0"/>
      <p:bldP spid="29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Matrix Multiplication (</a:t>
            </a:r>
            <a:r>
              <a:rPr lang="en-US" altLang="zh-CN" b="1" dirty="0" err="1">
                <a:solidFill>
                  <a:srgbClr val="C00000"/>
                </a:solidFill>
              </a:rPr>
              <a:t>Compexity</a:t>
            </a:r>
            <a:r>
              <a:rPr lang="en-US" altLang="zh-CN" b="1" dirty="0">
                <a:solidFill>
                  <a:srgbClr val="C00000"/>
                </a:solidFill>
              </a:rPr>
              <a:t>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227" y="674432"/>
            <a:ext cx="532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computational expensive is matrix multiplication?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0" y="1141048"/>
            <a:ext cx="2688816" cy="1269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36" y="1164493"/>
            <a:ext cx="2653960" cy="1250423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6200000">
            <a:off x="1714403" y="1424572"/>
            <a:ext cx="115152" cy="2127175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4705743" y="1453880"/>
            <a:ext cx="115148" cy="2068559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86" y="2645330"/>
            <a:ext cx="983175" cy="301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29" y="2643910"/>
            <a:ext cx="983175" cy="30165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904885" y="1359864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96" y="1178070"/>
            <a:ext cx="3344985" cy="125647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8745415" y="1899137"/>
            <a:ext cx="187569" cy="1484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15"/>
          <p:cNvSpPr/>
          <p:nvPr/>
        </p:nvSpPr>
        <p:spPr>
          <a:xfrm>
            <a:off x="8909538" y="1620390"/>
            <a:ext cx="1109785" cy="341272"/>
          </a:xfrm>
          <a:custGeom>
            <a:avLst/>
            <a:gdLst>
              <a:gd name="connsiteX0" fmla="*/ 0 w 1109785"/>
              <a:gd name="connsiteY0" fmla="*/ 341272 h 341272"/>
              <a:gd name="connsiteX1" fmla="*/ 414216 w 1109785"/>
              <a:gd name="connsiteY1" fmla="*/ 333456 h 341272"/>
              <a:gd name="connsiteX2" fmla="*/ 648677 w 1109785"/>
              <a:gd name="connsiteY2" fmla="*/ 333456 h 341272"/>
              <a:gd name="connsiteX3" fmla="*/ 828431 w 1109785"/>
              <a:gd name="connsiteY3" fmla="*/ 286564 h 341272"/>
              <a:gd name="connsiteX4" fmla="*/ 898770 w 1109785"/>
              <a:gd name="connsiteY4" fmla="*/ 75548 h 341272"/>
              <a:gd name="connsiteX5" fmla="*/ 1008185 w 1109785"/>
              <a:gd name="connsiteY5" fmla="*/ 5210 h 341272"/>
              <a:gd name="connsiteX6" fmla="*/ 1078524 w 1109785"/>
              <a:gd name="connsiteY6" fmla="*/ 5210 h 341272"/>
              <a:gd name="connsiteX7" fmla="*/ 1109785 w 1109785"/>
              <a:gd name="connsiteY7" fmla="*/ 5210 h 341272"/>
              <a:gd name="connsiteX8" fmla="*/ 1109785 w 1109785"/>
              <a:gd name="connsiteY8" fmla="*/ 5210 h 34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9785" h="341272">
                <a:moveTo>
                  <a:pt x="0" y="341272"/>
                </a:moveTo>
                <a:lnTo>
                  <a:pt x="414216" y="333456"/>
                </a:lnTo>
                <a:cubicBezTo>
                  <a:pt x="522329" y="332153"/>
                  <a:pt x="579641" y="341271"/>
                  <a:pt x="648677" y="333456"/>
                </a:cubicBezTo>
                <a:cubicBezTo>
                  <a:pt x="717713" y="325641"/>
                  <a:pt x="786749" y="329549"/>
                  <a:pt x="828431" y="286564"/>
                </a:cubicBezTo>
                <a:cubicBezTo>
                  <a:pt x="870113" y="243579"/>
                  <a:pt x="868811" y="122440"/>
                  <a:pt x="898770" y="75548"/>
                </a:cubicBezTo>
                <a:cubicBezTo>
                  <a:pt x="928729" y="28656"/>
                  <a:pt x="978226" y="16933"/>
                  <a:pt x="1008185" y="5210"/>
                </a:cubicBezTo>
                <a:cubicBezTo>
                  <a:pt x="1038144" y="-6513"/>
                  <a:pt x="1078524" y="5210"/>
                  <a:pt x="1078524" y="5210"/>
                </a:cubicBezTo>
                <a:lnTo>
                  <a:pt x="1109785" y="5210"/>
                </a:lnTo>
                <a:lnTo>
                  <a:pt x="1109785" y="5210"/>
                </a:lnTo>
              </a:path>
            </a:pathLst>
          </a:custGeom>
          <a:noFill/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180" y="1258947"/>
            <a:ext cx="1664970" cy="722886"/>
          </a:xfrm>
          <a:prstGeom prst="rect">
            <a:avLst/>
          </a:prstGeom>
        </p:spPr>
      </p:pic>
      <p:sp>
        <p:nvSpPr>
          <p:cNvPr id="18" name="Left Brace 17"/>
          <p:cNvSpPr/>
          <p:nvPr/>
        </p:nvSpPr>
        <p:spPr>
          <a:xfrm rot="16200000">
            <a:off x="10889842" y="1290086"/>
            <a:ext cx="149883" cy="1664971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019323" y="2299636"/>
            <a:ext cx="219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 entry requires</a:t>
            </a:r>
          </a:p>
          <a:p>
            <a:r>
              <a:rPr lang="en-US" altLang="zh-CN" i="1" u="sng" dirty="0">
                <a:solidFill>
                  <a:srgbClr val="002060"/>
                </a:solidFill>
              </a:rPr>
              <a:t>n </a:t>
            </a:r>
            <a:r>
              <a:rPr lang="en-US" altLang="zh-CN" u="sng" dirty="0">
                <a:solidFill>
                  <a:srgbClr val="002060"/>
                </a:solidFill>
              </a:rPr>
              <a:t>multiplications </a:t>
            </a:r>
            <a:r>
              <a:rPr lang="en-US" altLang="zh-CN" dirty="0"/>
              <a:t>and </a:t>
            </a:r>
          </a:p>
          <a:p>
            <a:r>
              <a:rPr lang="en-US" altLang="zh-CN" i="1" u="sng" dirty="0">
                <a:solidFill>
                  <a:srgbClr val="002060"/>
                </a:solidFill>
              </a:rPr>
              <a:t>n </a:t>
            </a:r>
            <a:r>
              <a:rPr lang="en-US" altLang="zh-CN" u="sng" dirty="0">
                <a:solidFill>
                  <a:srgbClr val="002060"/>
                </a:solidFill>
              </a:rPr>
              <a:t>additions</a:t>
            </a:r>
            <a:endParaRPr lang="zh-CN" altLang="en-US" u="sng" dirty="0">
              <a:solidFill>
                <a:srgbClr val="00206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4227" y="3562787"/>
            <a:ext cx="4055021" cy="379150"/>
            <a:chOff x="84227" y="3218910"/>
            <a:chExt cx="4055021" cy="379150"/>
          </a:xfrm>
        </p:grpSpPr>
        <p:sp>
          <p:nvSpPr>
            <p:cNvPr id="20" name="TextBox 19"/>
            <p:cNvSpPr txBox="1"/>
            <p:nvPr/>
          </p:nvSpPr>
          <p:spPr>
            <a:xfrm>
              <a:off x="84227" y="3228728"/>
              <a:ext cx="405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There are total        entries in matrix        </a:t>
              </a:r>
              <a:endParaRPr lang="zh-CN" alt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028" y="3265026"/>
              <a:ext cx="259275" cy="25927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859" y="3218910"/>
              <a:ext cx="294239" cy="288985"/>
            </a:xfrm>
            <a:prstGeom prst="rect">
              <a:avLst/>
            </a:prstGeom>
          </p:spPr>
        </p:pic>
      </p:grpSp>
      <p:sp>
        <p:nvSpPr>
          <p:cNvPr id="24" name="Right Arrow 23"/>
          <p:cNvSpPr/>
          <p:nvPr/>
        </p:nvSpPr>
        <p:spPr>
          <a:xfrm>
            <a:off x="3994645" y="3287385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338519" y="3562787"/>
            <a:ext cx="5562740" cy="407599"/>
            <a:chOff x="4260367" y="3312695"/>
            <a:chExt cx="5562740" cy="40759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860" y="3312695"/>
              <a:ext cx="1780247" cy="407599"/>
            </a:xfrm>
            <a:prstGeom prst="rect">
              <a:avLst/>
            </a:prstGeom>
            <a:solidFill>
              <a:srgbClr val="4C50F2"/>
            </a:solidFill>
            <a:ln w="19050">
              <a:solidFill>
                <a:srgbClr val="C00000"/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4260367" y="3322513"/>
              <a:ext cx="3867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Total number of arithmetic operations:</a:t>
              </a:r>
              <a:endParaRPr lang="zh-CN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6750" y="4382890"/>
            <a:ext cx="362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</a:rPr>
              <a:t>Best Current Theoretical Algorithm</a:t>
            </a:r>
            <a:r>
              <a:rPr lang="en-US" altLang="zh-CN" dirty="0"/>
              <a:t>: 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30503" y="4390705"/>
            <a:ext cx="328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</a:rPr>
              <a:t>Widely Used Practical Algorithm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032875" y="4386800"/>
            <a:ext cx="227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</a:rPr>
              <a:t>Cool Recent Advances</a:t>
            </a:r>
            <a:endParaRPr lang="zh-CN" alt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" y="4882401"/>
            <a:ext cx="4050422" cy="79156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6" y="5804148"/>
            <a:ext cx="3032672" cy="37111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46759" y="6132584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previous best: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30" y="6151634"/>
            <a:ext cx="1721412" cy="307607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3358498" y="6443611"/>
            <a:ext cx="1681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346781" y="6119263"/>
            <a:ext cx="1681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4653" y="6270151"/>
            <a:ext cx="282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But… it is galactic algorithm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4072797" y="5279972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783" y="4881373"/>
            <a:ext cx="3238109" cy="10916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58" y="6034282"/>
            <a:ext cx="1414868" cy="439756"/>
          </a:xfrm>
          <a:prstGeom prst="rect">
            <a:avLst/>
          </a:prstGeom>
        </p:spPr>
      </p:pic>
      <p:sp>
        <p:nvSpPr>
          <p:cNvPr id="48" name="Right Arrow 47"/>
          <p:cNvSpPr/>
          <p:nvPr/>
        </p:nvSpPr>
        <p:spPr>
          <a:xfrm>
            <a:off x="8064180" y="5300071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30" y="4735628"/>
            <a:ext cx="3728622" cy="118433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9" y="6027244"/>
            <a:ext cx="1569916" cy="4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3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4" grpId="0" animBg="1"/>
      <p:bldP spid="16" grpId="0" animBg="1"/>
      <p:bldP spid="18" grpId="0" animBg="1"/>
      <p:bldP spid="19" grpId="0"/>
      <p:bldP spid="24" grpId="0" animBg="1"/>
      <p:bldP spid="29" grpId="0"/>
      <p:bldP spid="30" grpId="0"/>
      <p:bldP spid="31" grpId="0"/>
      <p:bldP spid="34" grpId="0"/>
      <p:bldP spid="34" grpId="1"/>
      <p:bldP spid="44" grpId="0"/>
      <p:bldP spid="45" grpId="0" animBg="1"/>
      <p:bldP spid="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Inner Products of Matrices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6412" y="674432"/>
            <a:ext cx="10531024" cy="369332"/>
            <a:chOff x="84227" y="674432"/>
            <a:chExt cx="10531024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4227" y="674432"/>
              <a:ext cx="10531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Given two matrices                         and                        can we compute inner product                      between them?</a:t>
              </a:r>
              <a:endParaRPr lang="zh-CN" alt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849" y="756047"/>
              <a:ext cx="1149643" cy="2137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895" y="752164"/>
              <a:ext cx="1149643" cy="21759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002" y="750691"/>
              <a:ext cx="1062013" cy="21681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40999" y="1259694"/>
            <a:ext cx="247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</a:rPr>
              <a:t>Method 1: Via the Trace</a:t>
            </a:r>
            <a:endParaRPr lang="zh-CN" altLang="en-US" b="1" u="sng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7" y="1259694"/>
            <a:ext cx="1803009" cy="4297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79" y="2060886"/>
            <a:ext cx="1932485" cy="91410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480994" y="2048053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64892" y="1544620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83" y="2084869"/>
            <a:ext cx="2080265" cy="833919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7986488" y="2029622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51" y="2282092"/>
            <a:ext cx="3777506" cy="30041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572738" y="2141415"/>
            <a:ext cx="203200" cy="211016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ounded Rectangle 19"/>
          <p:cNvSpPr/>
          <p:nvPr/>
        </p:nvSpPr>
        <p:spPr>
          <a:xfrm>
            <a:off x="9523042" y="2293815"/>
            <a:ext cx="261819" cy="288688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ounded Rectangle 20"/>
          <p:cNvSpPr/>
          <p:nvPr/>
        </p:nvSpPr>
        <p:spPr>
          <a:xfrm>
            <a:off x="7072860" y="2384472"/>
            <a:ext cx="371144" cy="23007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10101321" y="2282092"/>
            <a:ext cx="631203" cy="33245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7524088" y="2630174"/>
            <a:ext cx="306928" cy="23007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11048983" y="2282092"/>
            <a:ext cx="345847" cy="33245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11767310" y="2266071"/>
            <a:ext cx="345847" cy="332452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40999" y="1618414"/>
            <a:ext cx="3917932" cy="411208"/>
            <a:chOff x="140999" y="1618414"/>
            <a:chExt cx="3917932" cy="411208"/>
          </a:xfrm>
        </p:grpSpPr>
        <p:sp>
          <p:nvSpPr>
            <p:cNvPr id="10" name="TextBox 9"/>
            <p:cNvSpPr txBox="1"/>
            <p:nvPr/>
          </p:nvSpPr>
          <p:spPr>
            <a:xfrm>
              <a:off x="140999" y="1660290"/>
              <a:ext cx="3917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Trace of the square matrix                      :</a:t>
              </a:r>
              <a:endParaRPr lang="zh-CN" alt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614" y="1618414"/>
              <a:ext cx="1062793" cy="352536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19" y="2018417"/>
            <a:ext cx="2159861" cy="96218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0999" y="3341623"/>
            <a:ext cx="408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inner product now can be defined as:</a:t>
            </a:r>
            <a:endParaRPr lang="zh-CN" alt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61" y="3059182"/>
            <a:ext cx="6817022" cy="10593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39041" y="371095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9" y="4232904"/>
            <a:ext cx="3949602" cy="1037228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4230003" y="4290685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90" y="4246745"/>
            <a:ext cx="2919925" cy="1039017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7731118" y="4258881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946" y="4584167"/>
            <a:ext cx="1037364" cy="29933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349" y="4559678"/>
            <a:ext cx="2488087" cy="3744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333" y="5019114"/>
            <a:ext cx="913618" cy="30453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71" y="5042559"/>
            <a:ext cx="1143391" cy="285848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5500077" y="4245819"/>
            <a:ext cx="203200" cy="211016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Rounded Rectangle 41"/>
          <p:cNvSpPr/>
          <p:nvPr/>
        </p:nvSpPr>
        <p:spPr>
          <a:xfrm>
            <a:off x="10116951" y="4584166"/>
            <a:ext cx="246247" cy="299339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ounded Rectangle 42"/>
          <p:cNvSpPr/>
          <p:nvPr/>
        </p:nvSpPr>
        <p:spPr>
          <a:xfrm>
            <a:off x="5916735" y="4472465"/>
            <a:ext cx="437174" cy="27193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Rounded Rectangle 43"/>
          <p:cNvSpPr/>
          <p:nvPr/>
        </p:nvSpPr>
        <p:spPr>
          <a:xfrm>
            <a:off x="10711686" y="4555134"/>
            <a:ext cx="769114" cy="37903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Rounded Rectangle 44"/>
          <p:cNvSpPr/>
          <p:nvPr/>
        </p:nvSpPr>
        <p:spPr>
          <a:xfrm>
            <a:off x="6510898" y="4734038"/>
            <a:ext cx="510128" cy="253816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ounded Rectangle 45"/>
          <p:cNvSpPr/>
          <p:nvPr/>
        </p:nvSpPr>
        <p:spPr>
          <a:xfrm>
            <a:off x="8687014" y="5031945"/>
            <a:ext cx="691448" cy="2917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ounded Rectangle 47"/>
          <p:cNvSpPr/>
          <p:nvPr/>
        </p:nvSpPr>
        <p:spPr>
          <a:xfrm>
            <a:off x="7182338" y="4992871"/>
            <a:ext cx="369026" cy="25381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ounded Rectangle 48"/>
          <p:cNvSpPr/>
          <p:nvPr/>
        </p:nvSpPr>
        <p:spPr>
          <a:xfrm>
            <a:off x="9707269" y="5044474"/>
            <a:ext cx="468361" cy="279177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ounded Rectangle 49"/>
          <p:cNvSpPr/>
          <p:nvPr/>
        </p:nvSpPr>
        <p:spPr>
          <a:xfrm>
            <a:off x="10453642" y="5048389"/>
            <a:ext cx="468361" cy="279177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39042" y="5330415"/>
            <a:ext cx="166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00B050"/>
                </a:solidFill>
              </a:rPr>
              <a:t>Exercise:</a:t>
            </a:r>
            <a:endParaRPr lang="zh-CN" altLang="en-US" sz="2400" b="1" u="sng" dirty="0">
              <a:solidFill>
                <a:srgbClr val="00B050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2" y="5723992"/>
            <a:ext cx="1962622" cy="106111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040913" y="6107928"/>
            <a:ext cx="266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Show symmetric property:</a:t>
            </a:r>
            <a:endParaRPr lang="zh-CN" alt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88" y="6107928"/>
            <a:ext cx="2535408" cy="41128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310407" y="5944779"/>
            <a:ext cx="488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</a:rPr>
              <a:t>Hint: 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Use definition of trace and try reordering of terms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2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5" grpId="0"/>
      <p:bldP spid="17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9" grpId="0"/>
      <p:bldP spid="31" grpId="0"/>
      <p:bldP spid="33" grpId="0" animBg="1"/>
      <p:bldP spid="35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9" grpId="0" animBg="1"/>
      <p:bldP spid="49" grpId="1" animBg="1"/>
      <p:bldP spid="50" grpId="0" animBg="1"/>
      <p:bldP spid="50" grpId="1" animBg="1"/>
      <p:bldP spid="51" grpId="0"/>
      <p:bldP spid="53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Inner Products of Matrices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412" y="674432"/>
            <a:ext cx="10531024" cy="369332"/>
            <a:chOff x="84227" y="674432"/>
            <a:chExt cx="10531024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84227" y="674432"/>
              <a:ext cx="10531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Given two matrices                         and                        can we compute inner product                      between them?</a:t>
              </a:r>
              <a:endParaRPr lang="zh-CN" alt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849" y="756047"/>
              <a:ext cx="1149643" cy="21371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895" y="752164"/>
              <a:ext cx="1149643" cy="2175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002" y="750691"/>
              <a:ext cx="1062013" cy="21681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40999" y="1259694"/>
            <a:ext cx="360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</a:rPr>
              <a:t>Method 2: Via Matrix Vectorization:</a:t>
            </a:r>
            <a:endParaRPr lang="zh-CN" altLang="en-US" b="1" u="sng" dirty="0">
              <a:solidFill>
                <a:srgbClr val="00206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40999" y="1660290"/>
            <a:ext cx="6545831" cy="369332"/>
            <a:chOff x="140999" y="1660290"/>
            <a:chExt cx="654583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40999" y="1660290"/>
              <a:ext cx="6545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Any matrix                          can be represented using vector notation:</a:t>
              </a:r>
              <a:endParaRPr lang="zh-CN" alt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434" y="1698781"/>
              <a:ext cx="1224964" cy="26859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5" y="2532183"/>
            <a:ext cx="3357435" cy="156620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688080" y="2845398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39" y="1993521"/>
            <a:ext cx="1279538" cy="28492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33823" y="2610337"/>
            <a:ext cx="2489315" cy="31261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/>
          <p:cNvSpPr/>
          <p:nvPr/>
        </p:nvSpPr>
        <p:spPr>
          <a:xfrm>
            <a:off x="5204178" y="1993521"/>
            <a:ext cx="336930" cy="851877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/>
          <p:cNvSpPr/>
          <p:nvPr/>
        </p:nvSpPr>
        <p:spPr>
          <a:xfrm>
            <a:off x="945541" y="2926856"/>
            <a:ext cx="2489315" cy="312616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/>
          <p:cNvSpPr/>
          <p:nvPr/>
        </p:nvSpPr>
        <p:spPr>
          <a:xfrm>
            <a:off x="5204178" y="2845398"/>
            <a:ext cx="336930" cy="85187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953363" y="3786547"/>
            <a:ext cx="2489315" cy="3126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/>
          <p:cNvSpPr/>
          <p:nvPr/>
        </p:nvSpPr>
        <p:spPr>
          <a:xfrm>
            <a:off x="5208088" y="4005981"/>
            <a:ext cx="336930" cy="85187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00865" y="4843730"/>
            <a:ext cx="1725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concatenating rows :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1288" y="3156551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OR</a:t>
            </a:r>
            <a:endParaRPr lang="zh-CN" alt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7191670" y="4847642"/>
            <a:ext cx="1989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concatenating columns :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2104" y="2606284"/>
            <a:ext cx="476849" cy="1492102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56" y="1969952"/>
            <a:ext cx="1273068" cy="289641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833773" y="2006454"/>
            <a:ext cx="336930" cy="851877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31"/>
          <p:cNvSpPr/>
          <p:nvPr/>
        </p:nvSpPr>
        <p:spPr>
          <a:xfrm>
            <a:off x="7841588" y="2849470"/>
            <a:ext cx="336930" cy="85187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/>
          <p:cNvSpPr/>
          <p:nvPr/>
        </p:nvSpPr>
        <p:spPr>
          <a:xfrm>
            <a:off x="1617238" y="2591863"/>
            <a:ext cx="452385" cy="150652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/>
          <p:cNvSpPr/>
          <p:nvPr/>
        </p:nvSpPr>
        <p:spPr>
          <a:xfrm>
            <a:off x="7833773" y="4004626"/>
            <a:ext cx="336930" cy="85187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34"/>
          <p:cNvSpPr/>
          <p:nvPr/>
        </p:nvSpPr>
        <p:spPr>
          <a:xfrm>
            <a:off x="2914275" y="2612417"/>
            <a:ext cx="528396" cy="148596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42551" y="127602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70" y="1785670"/>
            <a:ext cx="1183677" cy="813069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 rot="5400000">
            <a:off x="10194548" y="2101478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07" y="3170825"/>
            <a:ext cx="2885203" cy="1565297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4637783" y="5114678"/>
            <a:ext cx="1651443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208564" y="5111942"/>
            <a:ext cx="1818205" cy="273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8839200" y="4098386"/>
            <a:ext cx="703385" cy="503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0445262" y="4098386"/>
            <a:ext cx="703385" cy="503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0999" y="5385706"/>
            <a:ext cx="519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Now, we can use any inner  product between vectors:</a:t>
            </a:r>
            <a:endParaRPr lang="zh-CN" alt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89" y="5969730"/>
            <a:ext cx="5481135" cy="4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/>
      <p:bldP spid="24" grpId="0"/>
      <p:bldP spid="26" grpId="0"/>
      <p:bldP spid="27" grpId="0" animBg="1"/>
      <p:bldP spid="27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8" grpId="0" animBg="1"/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Matrix Inverse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7" y="1605900"/>
            <a:ext cx="3200400" cy="37338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6412" y="674432"/>
            <a:ext cx="8186408" cy="369332"/>
            <a:chOff x="76412" y="674432"/>
            <a:chExt cx="818640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76412" y="674432"/>
              <a:ext cx="8186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Square matrix                        is called inverse to another square matrix                          if:</a:t>
              </a:r>
              <a:endParaRPr lang="zh-CN" alt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172" y="722758"/>
              <a:ext cx="1188134" cy="24919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727" y="691578"/>
              <a:ext cx="1188134" cy="295929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2954216" y="1570891"/>
            <a:ext cx="412261" cy="41620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366477" y="1792590"/>
            <a:ext cx="885093" cy="4946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58" y="1067209"/>
            <a:ext cx="3046589" cy="14894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020249" y="2670168"/>
            <a:ext cx="1343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Identity matrix: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635247" y="1717242"/>
            <a:ext cx="113515" cy="1792335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582560" y="1107184"/>
            <a:ext cx="4554732" cy="1477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Only square matrices might have inverse.</a:t>
            </a:r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Not all square matrices have inverse:</a:t>
            </a:r>
          </a:p>
          <a:p>
            <a:endParaRPr lang="en-US" altLang="zh-CN" b="1" dirty="0"/>
          </a:p>
          <a:p>
            <a:endParaRPr lang="en-US" altLang="zh-CN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364" y="1934884"/>
            <a:ext cx="1160897" cy="62176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716926" y="2091879"/>
            <a:ext cx="1498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- is not invertible: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12" y="301988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7" y="3446362"/>
            <a:ext cx="5124938" cy="1199931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5335955" y="3576441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85" y="3481554"/>
            <a:ext cx="2327714" cy="109962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412" y="4786963"/>
            <a:ext cx="385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Matrix Inverse Computation: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5157" y="5496398"/>
            <a:ext cx="319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</a:rPr>
              <a:t>Gaussian Elimination Algorithm</a:t>
            </a:r>
            <a:endParaRPr lang="zh-CN" altLang="en-US" b="1" u="sng" dirty="0">
              <a:solidFill>
                <a:srgbClr val="00206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28" y="5745826"/>
            <a:ext cx="761826" cy="36662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32101" y="6036213"/>
            <a:ext cx="294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</a:rPr>
              <a:t>LU Decomposition </a:t>
            </a:r>
            <a:r>
              <a:rPr lang="en-US" altLang="zh-CN" b="1" u="sng" dirty="0" err="1">
                <a:solidFill>
                  <a:srgbClr val="002060"/>
                </a:solidFill>
              </a:rPr>
              <a:t>Algorihms</a:t>
            </a:r>
            <a:endParaRPr lang="zh-CN" altLang="en-US" b="1" u="sng" dirty="0">
              <a:solidFill>
                <a:srgbClr val="002060"/>
              </a:solidFill>
            </a:endParaRPr>
          </a:p>
        </p:txBody>
      </p:sp>
      <p:sp>
        <p:nvSpPr>
          <p:cNvPr id="38" name="Right Brace 37"/>
          <p:cNvSpPr/>
          <p:nvPr/>
        </p:nvSpPr>
        <p:spPr>
          <a:xfrm>
            <a:off x="3304895" y="5512550"/>
            <a:ext cx="137550" cy="833182"/>
          </a:xfrm>
          <a:prstGeom prst="righ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ight Arrow 38"/>
          <p:cNvSpPr/>
          <p:nvPr/>
        </p:nvSpPr>
        <p:spPr>
          <a:xfrm>
            <a:off x="4442300" y="5422487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126464" y="5536002"/>
            <a:ext cx="2502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In general, big matrices </a:t>
            </a:r>
          </a:p>
          <a:p>
            <a:r>
              <a:rPr lang="en-US" altLang="zh-CN" b="1" u="sng" dirty="0">
                <a:solidFill>
                  <a:srgbClr val="002060"/>
                </a:solidFill>
              </a:rPr>
              <a:t>are expensive</a:t>
            </a:r>
            <a:r>
              <a:rPr lang="en-US" altLang="zh-CN" dirty="0"/>
              <a:t> to invert…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262820" y="4868663"/>
            <a:ext cx="36186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 But, if matrix has </a:t>
            </a:r>
            <a:r>
              <a:rPr lang="en-US" altLang="zh-CN" b="1" u="sng" dirty="0">
                <a:solidFill>
                  <a:srgbClr val="002060"/>
                </a:solidFill>
              </a:rPr>
              <a:t>special structure</a:t>
            </a:r>
            <a:r>
              <a:rPr lang="en-US" altLang="zh-CN" dirty="0">
                <a:solidFill>
                  <a:srgbClr val="002060"/>
                </a:solidFill>
              </a:rPr>
              <a:t>:</a:t>
            </a:r>
          </a:p>
          <a:p>
            <a:endParaRPr lang="en-US" altLang="zh-CN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Symmetric diagonal dominant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Sparse lower/upper triangular</a:t>
            </a:r>
          </a:p>
          <a:p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can be inverted in a much faster way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5400000">
            <a:off x="9961526" y="59277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…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20" grpId="0" animBg="1"/>
      <p:bldP spid="23" grpId="0" animBg="1"/>
      <p:bldP spid="27" grpId="0"/>
      <p:bldP spid="29" grpId="0"/>
      <p:bldP spid="31" grpId="0" animBg="1"/>
      <p:bldP spid="33" grpId="0"/>
      <p:bldP spid="34" grpId="0"/>
      <p:bldP spid="37" grpId="0"/>
      <p:bldP spid="38" grpId="0" animBg="1"/>
      <p:bldP spid="39" grpId="0" animBg="1"/>
      <p:bldP spid="40" grpId="0"/>
      <p:bldP spid="42" grpId="0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Solving Linear Equations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781" y="660318"/>
            <a:ext cx="641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System of   </a:t>
            </a:r>
            <a:r>
              <a:rPr lang="en-US" altLang="zh-CN" b="1" i="1" dirty="0">
                <a:solidFill>
                  <a:srgbClr val="002060"/>
                </a:solidFill>
              </a:rPr>
              <a:t>m</a:t>
            </a:r>
            <a:r>
              <a:rPr lang="en-US" altLang="zh-CN" dirty="0"/>
              <a:t>  linear equations with </a:t>
            </a:r>
            <a:r>
              <a:rPr lang="en-US" altLang="zh-CN" b="1" i="1" dirty="0">
                <a:solidFill>
                  <a:srgbClr val="002060"/>
                </a:solidFill>
              </a:rPr>
              <a:t>n</a:t>
            </a:r>
            <a:r>
              <a:rPr lang="en-US" altLang="zh-CN" dirty="0"/>
              <a:t> variables have general form:</a:t>
            </a:r>
            <a:endParaRPr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19017" y="1029650"/>
            <a:ext cx="5012092" cy="2276258"/>
            <a:chOff x="719017" y="1029650"/>
            <a:chExt cx="5012092" cy="2276258"/>
          </a:xfrm>
        </p:grpSpPr>
        <p:sp>
          <p:nvSpPr>
            <p:cNvPr id="6" name="Left Brace 5"/>
            <p:cNvSpPr/>
            <p:nvPr/>
          </p:nvSpPr>
          <p:spPr>
            <a:xfrm>
              <a:off x="719017" y="1099988"/>
              <a:ext cx="171937" cy="220592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81" y="1029650"/>
              <a:ext cx="4776228" cy="2276258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 flipV="1">
            <a:off x="1406769" y="1391167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13485" y="1383352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272089" y="1375537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406769" y="1895259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613485" y="1887444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72089" y="1879629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402101" y="2368091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608817" y="2360276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267421" y="2352461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534964" y="3341107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765125" y="3333292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48770" y="3325477"/>
            <a:ext cx="312616" cy="78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Arrow 26"/>
          <p:cNvSpPr/>
          <p:nvPr/>
        </p:nvSpPr>
        <p:spPr>
          <a:xfrm>
            <a:off x="5905728" y="1697893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69" y="1465415"/>
            <a:ext cx="991083" cy="1291658"/>
          </a:xfrm>
          <a:prstGeom prst="rect">
            <a:avLst/>
          </a:prstGeom>
        </p:spPr>
      </p:pic>
      <p:sp>
        <p:nvSpPr>
          <p:cNvPr id="30" name="Left Brace 29"/>
          <p:cNvSpPr/>
          <p:nvPr/>
        </p:nvSpPr>
        <p:spPr>
          <a:xfrm rot="16200000">
            <a:off x="7040079" y="2558604"/>
            <a:ext cx="111061" cy="507998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10" y="2939235"/>
            <a:ext cx="644574" cy="25360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625209" y="942194"/>
            <a:ext cx="94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Unknown </a:t>
            </a:r>
          </a:p>
          <a:p>
            <a:r>
              <a:rPr lang="en-US" altLang="zh-CN" sz="1400" b="1" dirty="0">
                <a:solidFill>
                  <a:srgbClr val="002060"/>
                </a:solidFill>
              </a:rPr>
              <a:t>variables :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911436" y="1051350"/>
            <a:ext cx="589147" cy="2434541"/>
          </a:xfrm>
          <a:custGeom>
            <a:avLst/>
            <a:gdLst>
              <a:gd name="connsiteX0" fmla="*/ 260872 w 589147"/>
              <a:gd name="connsiteY0" fmla="*/ 11542 h 2434541"/>
              <a:gd name="connsiteX1" fmla="*/ 112379 w 589147"/>
              <a:gd name="connsiteY1" fmla="*/ 27173 h 2434541"/>
              <a:gd name="connsiteX2" fmla="*/ 10779 w 589147"/>
              <a:gd name="connsiteY2" fmla="*/ 152219 h 2434541"/>
              <a:gd name="connsiteX3" fmla="*/ 2964 w 589147"/>
              <a:gd name="connsiteY3" fmla="*/ 777450 h 2434541"/>
              <a:gd name="connsiteX4" fmla="*/ 10779 w 589147"/>
              <a:gd name="connsiteY4" fmla="*/ 1738742 h 2434541"/>
              <a:gd name="connsiteX5" fmla="*/ 18595 w 589147"/>
              <a:gd name="connsiteY5" fmla="*/ 2215481 h 2434541"/>
              <a:gd name="connsiteX6" fmla="*/ 167087 w 589147"/>
              <a:gd name="connsiteY6" fmla="*/ 2395235 h 2434541"/>
              <a:gd name="connsiteX7" fmla="*/ 526595 w 589147"/>
              <a:gd name="connsiteY7" fmla="*/ 2410865 h 2434541"/>
              <a:gd name="connsiteX8" fmla="*/ 589118 w 589147"/>
              <a:gd name="connsiteY8" fmla="*/ 2121696 h 2434541"/>
              <a:gd name="connsiteX9" fmla="*/ 534410 w 589147"/>
              <a:gd name="connsiteY9" fmla="*/ 1746558 h 2434541"/>
              <a:gd name="connsiteX10" fmla="*/ 503149 w 589147"/>
              <a:gd name="connsiteY10" fmla="*/ 1457388 h 2434541"/>
              <a:gd name="connsiteX11" fmla="*/ 464072 w 589147"/>
              <a:gd name="connsiteY11" fmla="*/ 1050988 h 2434541"/>
              <a:gd name="connsiteX12" fmla="*/ 471887 w 589147"/>
              <a:gd name="connsiteY12" fmla="*/ 668035 h 2434541"/>
              <a:gd name="connsiteX13" fmla="*/ 471887 w 589147"/>
              <a:gd name="connsiteY13" fmla="*/ 371050 h 2434541"/>
              <a:gd name="connsiteX14" fmla="*/ 471887 w 589147"/>
              <a:gd name="connsiteY14" fmla="*/ 66250 h 2434541"/>
              <a:gd name="connsiteX15" fmla="*/ 323395 w 589147"/>
              <a:gd name="connsiteY15" fmla="*/ 3727 h 2434541"/>
              <a:gd name="connsiteX16" fmla="*/ 260872 w 589147"/>
              <a:gd name="connsiteY16" fmla="*/ 11542 h 243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9147" h="2434541">
                <a:moveTo>
                  <a:pt x="260872" y="11542"/>
                </a:moveTo>
                <a:cubicBezTo>
                  <a:pt x="225703" y="15450"/>
                  <a:pt x="154061" y="3727"/>
                  <a:pt x="112379" y="27173"/>
                </a:cubicBezTo>
                <a:cubicBezTo>
                  <a:pt x="70697" y="50619"/>
                  <a:pt x="29015" y="27173"/>
                  <a:pt x="10779" y="152219"/>
                </a:cubicBezTo>
                <a:cubicBezTo>
                  <a:pt x="-7457" y="277265"/>
                  <a:pt x="2964" y="513030"/>
                  <a:pt x="2964" y="777450"/>
                </a:cubicBezTo>
                <a:cubicBezTo>
                  <a:pt x="2964" y="1041870"/>
                  <a:pt x="8174" y="1499070"/>
                  <a:pt x="10779" y="1738742"/>
                </a:cubicBezTo>
                <a:cubicBezTo>
                  <a:pt x="13384" y="1978414"/>
                  <a:pt x="-7456" y="2106066"/>
                  <a:pt x="18595" y="2215481"/>
                </a:cubicBezTo>
                <a:cubicBezTo>
                  <a:pt x="44646" y="2324896"/>
                  <a:pt x="82420" y="2362671"/>
                  <a:pt x="167087" y="2395235"/>
                </a:cubicBezTo>
                <a:cubicBezTo>
                  <a:pt x="251754" y="2427799"/>
                  <a:pt x="456257" y="2456455"/>
                  <a:pt x="526595" y="2410865"/>
                </a:cubicBezTo>
                <a:cubicBezTo>
                  <a:pt x="596933" y="2365275"/>
                  <a:pt x="587816" y="2232414"/>
                  <a:pt x="589118" y="2121696"/>
                </a:cubicBezTo>
                <a:cubicBezTo>
                  <a:pt x="590420" y="2010978"/>
                  <a:pt x="548738" y="1857276"/>
                  <a:pt x="534410" y="1746558"/>
                </a:cubicBezTo>
                <a:cubicBezTo>
                  <a:pt x="520082" y="1635840"/>
                  <a:pt x="514872" y="1573316"/>
                  <a:pt x="503149" y="1457388"/>
                </a:cubicBezTo>
                <a:cubicBezTo>
                  <a:pt x="491426" y="1341460"/>
                  <a:pt x="469282" y="1182547"/>
                  <a:pt x="464072" y="1050988"/>
                </a:cubicBezTo>
                <a:cubicBezTo>
                  <a:pt x="458862" y="919429"/>
                  <a:pt x="470585" y="781358"/>
                  <a:pt x="471887" y="668035"/>
                </a:cubicBezTo>
                <a:cubicBezTo>
                  <a:pt x="473189" y="554712"/>
                  <a:pt x="471887" y="371050"/>
                  <a:pt x="471887" y="371050"/>
                </a:cubicBezTo>
                <a:cubicBezTo>
                  <a:pt x="471887" y="270753"/>
                  <a:pt x="496636" y="127470"/>
                  <a:pt x="471887" y="66250"/>
                </a:cubicBezTo>
                <a:cubicBezTo>
                  <a:pt x="447138" y="5030"/>
                  <a:pt x="358564" y="14147"/>
                  <a:pt x="323395" y="3727"/>
                </a:cubicBezTo>
                <a:cubicBezTo>
                  <a:pt x="288226" y="-6693"/>
                  <a:pt x="296041" y="7634"/>
                  <a:pt x="260872" y="11542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5"/>
          <p:cNvSpPr/>
          <p:nvPr/>
        </p:nvSpPr>
        <p:spPr>
          <a:xfrm rot="21449319">
            <a:off x="2155658" y="985678"/>
            <a:ext cx="589147" cy="2434541"/>
          </a:xfrm>
          <a:custGeom>
            <a:avLst/>
            <a:gdLst>
              <a:gd name="connsiteX0" fmla="*/ 260872 w 589147"/>
              <a:gd name="connsiteY0" fmla="*/ 11542 h 2434541"/>
              <a:gd name="connsiteX1" fmla="*/ 112379 w 589147"/>
              <a:gd name="connsiteY1" fmla="*/ 27173 h 2434541"/>
              <a:gd name="connsiteX2" fmla="*/ 10779 w 589147"/>
              <a:gd name="connsiteY2" fmla="*/ 152219 h 2434541"/>
              <a:gd name="connsiteX3" fmla="*/ 2964 w 589147"/>
              <a:gd name="connsiteY3" fmla="*/ 777450 h 2434541"/>
              <a:gd name="connsiteX4" fmla="*/ 10779 w 589147"/>
              <a:gd name="connsiteY4" fmla="*/ 1738742 h 2434541"/>
              <a:gd name="connsiteX5" fmla="*/ 18595 w 589147"/>
              <a:gd name="connsiteY5" fmla="*/ 2215481 h 2434541"/>
              <a:gd name="connsiteX6" fmla="*/ 167087 w 589147"/>
              <a:gd name="connsiteY6" fmla="*/ 2395235 h 2434541"/>
              <a:gd name="connsiteX7" fmla="*/ 526595 w 589147"/>
              <a:gd name="connsiteY7" fmla="*/ 2410865 h 2434541"/>
              <a:gd name="connsiteX8" fmla="*/ 589118 w 589147"/>
              <a:gd name="connsiteY8" fmla="*/ 2121696 h 2434541"/>
              <a:gd name="connsiteX9" fmla="*/ 534410 w 589147"/>
              <a:gd name="connsiteY9" fmla="*/ 1746558 h 2434541"/>
              <a:gd name="connsiteX10" fmla="*/ 503149 w 589147"/>
              <a:gd name="connsiteY10" fmla="*/ 1457388 h 2434541"/>
              <a:gd name="connsiteX11" fmla="*/ 464072 w 589147"/>
              <a:gd name="connsiteY11" fmla="*/ 1050988 h 2434541"/>
              <a:gd name="connsiteX12" fmla="*/ 471887 w 589147"/>
              <a:gd name="connsiteY12" fmla="*/ 668035 h 2434541"/>
              <a:gd name="connsiteX13" fmla="*/ 471887 w 589147"/>
              <a:gd name="connsiteY13" fmla="*/ 371050 h 2434541"/>
              <a:gd name="connsiteX14" fmla="*/ 471887 w 589147"/>
              <a:gd name="connsiteY14" fmla="*/ 66250 h 2434541"/>
              <a:gd name="connsiteX15" fmla="*/ 323395 w 589147"/>
              <a:gd name="connsiteY15" fmla="*/ 3727 h 2434541"/>
              <a:gd name="connsiteX16" fmla="*/ 260872 w 589147"/>
              <a:gd name="connsiteY16" fmla="*/ 11542 h 243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9147" h="2434541">
                <a:moveTo>
                  <a:pt x="260872" y="11542"/>
                </a:moveTo>
                <a:cubicBezTo>
                  <a:pt x="225703" y="15450"/>
                  <a:pt x="154061" y="3727"/>
                  <a:pt x="112379" y="27173"/>
                </a:cubicBezTo>
                <a:cubicBezTo>
                  <a:pt x="70697" y="50619"/>
                  <a:pt x="29015" y="27173"/>
                  <a:pt x="10779" y="152219"/>
                </a:cubicBezTo>
                <a:cubicBezTo>
                  <a:pt x="-7457" y="277265"/>
                  <a:pt x="2964" y="513030"/>
                  <a:pt x="2964" y="777450"/>
                </a:cubicBezTo>
                <a:cubicBezTo>
                  <a:pt x="2964" y="1041870"/>
                  <a:pt x="8174" y="1499070"/>
                  <a:pt x="10779" y="1738742"/>
                </a:cubicBezTo>
                <a:cubicBezTo>
                  <a:pt x="13384" y="1978414"/>
                  <a:pt x="-7456" y="2106066"/>
                  <a:pt x="18595" y="2215481"/>
                </a:cubicBezTo>
                <a:cubicBezTo>
                  <a:pt x="44646" y="2324896"/>
                  <a:pt x="82420" y="2362671"/>
                  <a:pt x="167087" y="2395235"/>
                </a:cubicBezTo>
                <a:cubicBezTo>
                  <a:pt x="251754" y="2427799"/>
                  <a:pt x="456257" y="2456455"/>
                  <a:pt x="526595" y="2410865"/>
                </a:cubicBezTo>
                <a:cubicBezTo>
                  <a:pt x="596933" y="2365275"/>
                  <a:pt x="587816" y="2232414"/>
                  <a:pt x="589118" y="2121696"/>
                </a:cubicBezTo>
                <a:cubicBezTo>
                  <a:pt x="590420" y="2010978"/>
                  <a:pt x="548738" y="1857276"/>
                  <a:pt x="534410" y="1746558"/>
                </a:cubicBezTo>
                <a:cubicBezTo>
                  <a:pt x="520082" y="1635840"/>
                  <a:pt x="514872" y="1573316"/>
                  <a:pt x="503149" y="1457388"/>
                </a:cubicBezTo>
                <a:cubicBezTo>
                  <a:pt x="491426" y="1341460"/>
                  <a:pt x="469282" y="1182547"/>
                  <a:pt x="464072" y="1050988"/>
                </a:cubicBezTo>
                <a:cubicBezTo>
                  <a:pt x="458862" y="919429"/>
                  <a:pt x="470585" y="781358"/>
                  <a:pt x="471887" y="668035"/>
                </a:cubicBezTo>
                <a:cubicBezTo>
                  <a:pt x="473189" y="554712"/>
                  <a:pt x="471887" y="371050"/>
                  <a:pt x="471887" y="371050"/>
                </a:cubicBezTo>
                <a:cubicBezTo>
                  <a:pt x="471887" y="270753"/>
                  <a:pt x="496636" y="127470"/>
                  <a:pt x="471887" y="66250"/>
                </a:cubicBezTo>
                <a:cubicBezTo>
                  <a:pt x="447138" y="5030"/>
                  <a:pt x="358564" y="14147"/>
                  <a:pt x="323395" y="3727"/>
                </a:cubicBezTo>
                <a:cubicBezTo>
                  <a:pt x="288226" y="-6693"/>
                  <a:pt x="296041" y="7634"/>
                  <a:pt x="260872" y="11542"/>
                </a:cubicBezTo>
                <a:close/>
              </a:path>
            </a:pathLst>
          </a:cu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6"/>
          <p:cNvSpPr/>
          <p:nvPr/>
        </p:nvSpPr>
        <p:spPr>
          <a:xfrm rot="21343754">
            <a:off x="3737579" y="1002039"/>
            <a:ext cx="698239" cy="2462029"/>
          </a:xfrm>
          <a:custGeom>
            <a:avLst/>
            <a:gdLst>
              <a:gd name="connsiteX0" fmla="*/ 260872 w 589147"/>
              <a:gd name="connsiteY0" fmla="*/ 11542 h 2434541"/>
              <a:gd name="connsiteX1" fmla="*/ 112379 w 589147"/>
              <a:gd name="connsiteY1" fmla="*/ 27173 h 2434541"/>
              <a:gd name="connsiteX2" fmla="*/ 10779 w 589147"/>
              <a:gd name="connsiteY2" fmla="*/ 152219 h 2434541"/>
              <a:gd name="connsiteX3" fmla="*/ 2964 w 589147"/>
              <a:gd name="connsiteY3" fmla="*/ 777450 h 2434541"/>
              <a:gd name="connsiteX4" fmla="*/ 10779 w 589147"/>
              <a:gd name="connsiteY4" fmla="*/ 1738742 h 2434541"/>
              <a:gd name="connsiteX5" fmla="*/ 18595 w 589147"/>
              <a:gd name="connsiteY5" fmla="*/ 2215481 h 2434541"/>
              <a:gd name="connsiteX6" fmla="*/ 167087 w 589147"/>
              <a:gd name="connsiteY6" fmla="*/ 2395235 h 2434541"/>
              <a:gd name="connsiteX7" fmla="*/ 526595 w 589147"/>
              <a:gd name="connsiteY7" fmla="*/ 2410865 h 2434541"/>
              <a:gd name="connsiteX8" fmla="*/ 589118 w 589147"/>
              <a:gd name="connsiteY8" fmla="*/ 2121696 h 2434541"/>
              <a:gd name="connsiteX9" fmla="*/ 534410 w 589147"/>
              <a:gd name="connsiteY9" fmla="*/ 1746558 h 2434541"/>
              <a:gd name="connsiteX10" fmla="*/ 503149 w 589147"/>
              <a:gd name="connsiteY10" fmla="*/ 1457388 h 2434541"/>
              <a:gd name="connsiteX11" fmla="*/ 464072 w 589147"/>
              <a:gd name="connsiteY11" fmla="*/ 1050988 h 2434541"/>
              <a:gd name="connsiteX12" fmla="*/ 471887 w 589147"/>
              <a:gd name="connsiteY12" fmla="*/ 668035 h 2434541"/>
              <a:gd name="connsiteX13" fmla="*/ 471887 w 589147"/>
              <a:gd name="connsiteY13" fmla="*/ 371050 h 2434541"/>
              <a:gd name="connsiteX14" fmla="*/ 471887 w 589147"/>
              <a:gd name="connsiteY14" fmla="*/ 66250 h 2434541"/>
              <a:gd name="connsiteX15" fmla="*/ 323395 w 589147"/>
              <a:gd name="connsiteY15" fmla="*/ 3727 h 2434541"/>
              <a:gd name="connsiteX16" fmla="*/ 260872 w 589147"/>
              <a:gd name="connsiteY16" fmla="*/ 11542 h 243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9147" h="2434541">
                <a:moveTo>
                  <a:pt x="260872" y="11542"/>
                </a:moveTo>
                <a:cubicBezTo>
                  <a:pt x="225703" y="15450"/>
                  <a:pt x="154061" y="3727"/>
                  <a:pt x="112379" y="27173"/>
                </a:cubicBezTo>
                <a:cubicBezTo>
                  <a:pt x="70697" y="50619"/>
                  <a:pt x="29015" y="27173"/>
                  <a:pt x="10779" y="152219"/>
                </a:cubicBezTo>
                <a:cubicBezTo>
                  <a:pt x="-7457" y="277265"/>
                  <a:pt x="2964" y="513030"/>
                  <a:pt x="2964" y="777450"/>
                </a:cubicBezTo>
                <a:cubicBezTo>
                  <a:pt x="2964" y="1041870"/>
                  <a:pt x="8174" y="1499070"/>
                  <a:pt x="10779" y="1738742"/>
                </a:cubicBezTo>
                <a:cubicBezTo>
                  <a:pt x="13384" y="1978414"/>
                  <a:pt x="-7456" y="2106066"/>
                  <a:pt x="18595" y="2215481"/>
                </a:cubicBezTo>
                <a:cubicBezTo>
                  <a:pt x="44646" y="2324896"/>
                  <a:pt x="82420" y="2362671"/>
                  <a:pt x="167087" y="2395235"/>
                </a:cubicBezTo>
                <a:cubicBezTo>
                  <a:pt x="251754" y="2427799"/>
                  <a:pt x="456257" y="2456455"/>
                  <a:pt x="526595" y="2410865"/>
                </a:cubicBezTo>
                <a:cubicBezTo>
                  <a:pt x="596933" y="2365275"/>
                  <a:pt x="587816" y="2232414"/>
                  <a:pt x="589118" y="2121696"/>
                </a:cubicBezTo>
                <a:cubicBezTo>
                  <a:pt x="590420" y="2010978"/>
                  <a:pt x="548738" y="1857276"/>
                  <a:pt x="534410" y="1746558"/>
                </a:cubicBezTo>
                <a:cubicBezTo>
                  <a:pt x="520082" y="1635840"/>
                  <a:pt x="514872" y="1573316"/>
                  <a:pt x="503149" y="1457388"/>
                </a:cubicBezTo>
                <a:cubicBezTo>
                  <a:pt x="491426" y="1341460"/>
                  <a:pt x="469282" y="1182547"/>
                  <a:pt x="464072" y="1050988"/>
                </a:cubicBezTo>
                <a:cubicBezTo>
                  <a:pt x="458862" y="919429"/>
                  <a:pt x="470585" y="781358"/>
                  <a:pt x="471887" y="668035"/>
                </a:cubicBezTo>
                <a:cubicBezTo>
                  <a:pt x="473189" y="554712"/>
                  <a:pt x="471887" y="371050"/>
                  <a:pt x="471887" y="371050"/>
                </a:cubicBezTo>
                <a:cubicBezTo>
                  <a:pt x="471887" y="270753"/>
                  <a:pt x="496636" y="127470"/>
                  <a:pt x="471887" y="66250"/>
                </a:cubicBezTo>
                <a:cubicBezTo>
                  <a:pt x="447138" y="5030"/>
                  <a:pt x="358564" y="14147"/>
                  <a:pt x="323395" y="3727"/>
                </a:cubicBezTo>
                <a:cubicBezTo>
                  <a:pt x="288226" y="-6693"/>
                  <a:pt x="296041" y="7634"/>
                  <a:pt x="260872" y="11542"/>
                </a:cubicBezTo>
                <a:close/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563" y="1465414"/>
            <a:ext cx="2865293" cy="1263528"/>
          </a:xfrm>
          <a:prstGeom prst="rect">
            <a:avLst/>
          </a:prstGeom>
        </p:spPr>
      </p:pic>
      <p:sp>
        <p:nvSpPr>
          <p:cNvPr id="39" name="Left Brace 38"/>
          <p:cNvSpPr/>
          <p:nvPr/>
        </p:nvSpPr>
        <p:spPr>
          <a:xfrm rot="16200000">
            <a:off x="9380172" y="1660448"/>
            <a:ext cx="111063" cy="2304307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085585" y="897461"/>
            <a:ext cx="1502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Known variables :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41" name="Left Brace 40"/>
          <p:cNvSpPr/>
          <p:nvPr/>
        </p:nvSpPr>
        <p:spPr>
          <a:xfrm rot="5400000">
            <a:off x="9808378" y="-867437"/>
            <a:ext cx="70194" cy="4275019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21" y="2939235"/>
            <a:ext cx="1076289" cy="25449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362462" y="1465414"/>
            <a:ext cx="437661" cy="1263528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Rectangle 43"/>
          <p:cNvSpPr/>
          <p:nvPr/>
        </p:nvSpPr>
        <p:spPr>
          <a:xfrm>
            <a:off x="8966703" y="1453687"/>
            <a:ext cx="437661" cy="1263528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Rectangle 44"/>
          <p:cNvSpPr/>
          <p:nvPr/>
        </p:nvSpPr>
        <p:spPr>
          <a:xfrm>
            <a:off x="10077179" y="1465414"/>
            <a:ext cx="437661" cy="126352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45"/>
          <p:cNvSpPr/>
          <p:nvPr/>
        </p:nvSpPr>
        <p:spPr>
          <a:xfrm rot="21081187">
            <a:off x="5031884" y="997063"/>
            <a:ext cx="711933" cy="2462029"/>
          </a:xfrm>
          <a:custGeom>
            <a:avLst/>
            <a:gdLst>
              <a:gd name="connsiteX0" fmla="*/ 260872 w 589147"/>
              <a:gd name="connsiteY0" fmla="*/ 11542 h 2434541"/>
              <a:gd name="connsiteX1" fmla="*/ 112379 w 589147"/>
              <a:gd name="connsiteY1" fmla="*/ 27173 h 2434541"/>
              <a:gd name="connsiteX2" fmla="*/ 10779 w 589147"/>
              <a:gd name="connsiteY2" fmla="*/ 152219 h 2434541"/>
              <a:gd name="connsiteX3" fmla="*/ 2964 w 589147"/>
              <a:gd name="connsiteY3" fmla="*/ 777450 h 2434541"/>
              <a:gd name="connsiteX4" fmla="*/ 10779 w 589147"/>
              <a:gd name="connsiteY4" fmla="*/ 1738742 h 2434541"/>
              <a:gd name="connsiteX5" fmla="*/ 18595 w 589147"/>
              <a:gd name="connsiteY5" fmla="*/ 2215481 h 2434541"/>
              <a:gd name="connsiteX6" fmla="*/ 167087 w 589147"/>
              <a:gd name="connsiteY6" fmla="*/ 2395235 h 2434541"/>
              <a:gd name="connsiteX7" fmla="*/ 526595 w 589147"/>
              <a:gd name="connsiteY7" fmla="*/ 2410865 h 2434541"/>
              <a:gd name="connsiteX8" fmla="*/ 589118 w 589147"/>
              <a:gd name="connsiteY8" fmla="*/ 2121696 h 2434541"/>
              <a:gd name="connsiteX9" fmla="*/ 534410 w 589147"/>
              <a:gd name="connsiteY9" fmla="*/ 1746558 h 2434541"/>
              <a:gd name="connsiteX10" fmla="*/ 503149 w 589147"/>
              <a:gd name="connsiteY10" fmla="*/ 1457388 h 2434541"/>
              <a:gd name="connsiteX11" fmla="*/ 464072 w 589147"/>
              <a:gd name="connsiteY11" fmla="*/ 1050988 h 2434541"/>
              <a:gd name="connsiteX12" fmla="*/ 471887 w 589147"/>
              <a:gd name="connsiteY12" fmla="*/ 668035 h 2434541"/>
              <a:gd name="connsiteX13" fmla="*/ 471887 w 589147"/>
              <a:gd name="connsiteY13" fmla="*/ 371050 h 2434541"/>
              <a:gd name="connsiteX14" fmla="*/ 471887 w 589147"/>
              <a:gd name="connsiteY14" fmla="*/ 66250 h 2434541"/>
              <a:gd name="connsiteX15" fmla="*/ 323395 w 589147"/>
              <a:gd name="connsiteY15" fmla="*/ 3727 h 2434541"/>
              <a:gd name="connsiteX16" fmla="*/ 260872 w 589147"/>
              <a:gd name="connsiteY16" fmla="*/ 11542 h 243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9147" h="2434541">
                <a:moveTo>
                  <a:pt x="260872" y="11542"/>
                </a:moveTo>
                <a:cubicBezTo>
                  <a:pt x="225703" y="15450"/>
                  <a:pt x="154061" y="3727"/>
                  <a:pt x="112379" y="27173"/>
                </a:cubicBezTo>
                <a:cubicBezTo>
                  <a:pt x="70697" y="50619"/>
                  <a:pt x="29015" y="27173"/>
                  <a:pt x="10779" y="152219"/>
                </a:cubicBezTo>
                <a:cubicBezTo>
                  <a:pt x="-7457" y="277265"/>
                  <a:pt x="2964" y="513030"/>
                  <a:pt x="2964" y="777450"/>
                </a:cubicBezTo>
                <a:cubicBezTo>
                  <a:pt x="2964" y="1041870"/>
                  <a:pt x="8174" y="1499070"/>
                  <a:pt x="10779" y="1738742"/>
                </a:cubicBezTo>
                <a:cubicBezTo>
                  <a:pt x="13384" y="1978414"/>
                  <a:pt x="-7456" y="2106066"/>
                  <a:pt x="18595" y="2215481"/>
                </a:cubicBezTo>
                <a:cubicBezTo>
                  <a:pt x="44646" y="2324896"/>
                  <a:pt x="82420" y="2362671"/>
                  <a:pt x="167087" y="2395235"/>
                </a:cubicBezTo>
                <a:cubicBezTo>
                  <a:pt x="251754" y="2427799"/>
                  <a:pt x="456257" y="2456455"/>
                  <a:pt x="526595" y="2410865"/>
                </a:cubicBezTo>
                <a:cubicBezTo>
                  <a:pt x="596933" y="2365275"/>
                  <a:pt x="587816" y="2232414"/>
                  <a:pt x="589118" y="2121696"/>
                </a:cubicBezTo>
                <a:cubicBezTo>
                  <a:pt x="590420" y="2010978"/>
                  <a:pt x="548738" y="1857276"/>
                  <a:pt x="534410" y="1746558"/>
                </a:cubicBezTo>
                <a:cubicBezTo>
                  <a:pt x="520082" y="1635840"/>
                  <a:pt x="514872" y="1573316"/>
                  <a:pt x="503149" y="1457388"/>
                </a:cubicBezTo>
                <a:cubicBezTo>
                  <a:pt x="491426" y="1341460"/>
                  <a:pt x="469282" y="1182547"/>
                  <a:pt x="464072" y="1050988"/>
                </a:cubicBezTo>
                <a:cubicBezTo>
                  <a:pt x="458862" y="919429"/>
                  <a:pt x="470585" y="781358"/>
                  <a:pt x="471887" y="668035"/>
                </a:cubicBezTo>
                <a:cubicBezTo>
                  <a:pt x="473189" y="554712"/>
                  <a:pt x="471887" y="371050"/>
                  <a:pt x="471887" y="371050"/>
                </a:cubicBezTo>
                <a:cubicBezTo>
                  <a:pt x="471887" y="270753"/>
                  <a:pt x="496636" y="127470"/>
                  <a:pt x="471887" y="66250"/>
                </a:cubicBezTo>
                <a:cubicBezTo>
                  <a:pt x="447138" y="5030"/>
                  <a:pt x="358564" y="14147"/>
                  <a:pt x="323395" y="3727"/>
                </a:cubicBezTo>
                <a:cubicBezTo>
                  <a:pt x="288226" y="-6693"/>
                  <a:pt x="296041" y="7634"/>
                  <a:pt x="260872" y="11542"/>
                </a:cubicBezTo>
                <a:close/>
              </a:path>
            </a:pathLst>
          </a:cu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20" y="1502131"/>
            <a:ext cx="965032" cy="1254939"/>
          </a:xfrm>
          <a:prstGeom prst="rect">
            <a:avLst/>
          </a:prstGeom>
        </p:spPr>
      </p:pic>
      <p:sp>
        <p:nvSpPr>
          <p:cNvPr id="48" name="Left Brace 47"/>
          <p:cNvSpPr/>
          <p:nvPr/>
        </p:nvSpPr>
        <p:spPr>
          <a:xfrm rot="16200000">
            <a:off x="11561205" y="2558603"/>
            <a:ext cx="111061" cy="507998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422" y="2905142"/>
            <a:ext cx="716625" cy="28769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1354235" y="1469316"/>
            <a:ext cx="510677" cy="1303383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ight Arrow 50"/>
          <p:cNvSpPr/>
          <p:nvPr/>
        </p:nvSpPr>
        <p:spPr>
          <a:xfrm rot="5400000">
            <a:off x="5945814" y="2952889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83850" y="4113613"/>
            <a:ext cx="500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 a </a:t>
            </a:r>
            <a:r>
              <a:rPr lang="en-US" altLang="zh-CN" b="1" i="1" u="sng" dirty="0">
                <a:solidFill>
                  <a:srgbClr val="002060"/>
                </a:solidFill>
              </a:rPr>
              <a:t>matrix vector form</a:t>
            </a:r>
            <a:r>
              <a:rPr lang="en-US" altLang="zh-CN" b="1" i="1" dirty="0"/>
              <a:t> </a:t>
            </a:r>
            <a:r>
              <a:rPr lang="en-US" altLang="zh-CN" dirty="0"/>
              <a:t>can be written compactly:</a:t>
            </a:r>
            <a:endParaRPr lang="zh-CN" alt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49" y="3933070"/>
            <a:ext cx="2026920" cy="54864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83850" y="452537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9" y="5229179"/>
            <a:ext cx="3068058" cy="1255115"/>
          </a:xfrm>
          <a:prstGeom prst="rect">
            <a:avLst/>
          </a:prstGeom>
        </p:spPr>
      </p:pic>
      <p:sp>
        <p:nvSpPr>
          <p:cNvPr id="57" name="Right Arrow 56"/>
          <p:cNvSpPr/>
          <p:nvPr/>
        </p:nvSpPr>
        <p:spPr>
          <a:xfrm>
            <a:off x="3572836" y="5290650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Oval 59"/>
          <p:cNvSpPr/>
          <p:nvPr/>
        </p:nvSpPr>
        <p:spPr>
          <a:xfrm>
            <a:off x="240714" y="5205734"/>
            <a:ext cx="204763" cy="3510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Oval 60"/>
          <p:cNvSpPr/>
          <p:nvPr/>
        </p:nvSpPr>
        <p:spPr>
          <a:xfrm>
            <a:off x="232899" y="5681233"/>
            <a:ext cx="204763" cy="3510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Oval 61"/>
          <p:cNvSpPr/>
          <p:nvPr/>
        </p:nvSpPr>
        <p:spPr>
          <a:xfrm>
            <a:off x="232899" y="6148918"/>
            <a:ext cx="204763" cy="3510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19" y="5147155"/>
            <a:ext cx="3143743" cy="1380558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174462" y="5205734"/>
            <a:ext cx="257231" cy="1218512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Oval 64"/>
          <p:cNvSpPr/>
          <p:nvPr/>
        </p:nvSpPr>
        <p:spPr>
          <a:xfrm>
            <a:off x="791608" y="5186539"/>
            <a:ext cx="531767" cy="35100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Oval 65"/>
          <p:cNvSpPr/>
          <p:nvPr/>
        </p:nvSpPr>
        <p:spPr>
          <a:xfrm>
            <a:off x="1024831" y="5662038"/>
            <a:ext cx="125041" cy="35100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Oval 66"/>
          <p:cNvSpPr/>
          <p:nvPr/>
        </p:nvSpPr>
        <p:spPr>
          <a:xfrm>
            <a:off x="783793" y="6129723"/>
            <a:ext cx="531767" cy="35100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Rectangle 67"/>
          <p:cNvSpPr/>
          <p:nvPr/>
        </p:nvSpPr>
        <p:spPr>
          <a:xfrm>
            <a:off x="5781358" y="5186538"/>
            <a:ext cx="494396" cy="1237707"/>
          </a:xfrm>
          <a:prstGeom prst="rect">
            <a:avLst/>
          </a:prstGeom>
          <a:noFill/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Oval 68"/>
          <p:cNvSpPr/>
          <p:nvPr/>
        </p:nvSpPr>
        <p:spPr>
          <a:xfrm>
            <a:off x="1973761" y="5199284"/>
            <a:ext cx="204763" cy="35100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Oval 69"/>
          <p:cNvSpPr/>
          <p:nvPr/>
        </p:nvSpPr>
        <p:spPr>
          <a:xfrm>
            <a:off x="1558409" y="5629778"/>
            <a:ext cx="470057" cy="41531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Oval 70"/>
          <p:cNvSpPr/>
          <p:nvPr/>
        </p:nvSpPr>
        <p:spPr>
          <a:xfrm>
            <a:off x="1965946" y="6142468"/>
            <a:ext cx="480269" cy="35100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71"/>
          <p:cNvSpPr/>
          <p:nvPr/>
        </p:nvSpPr>
        <p:spPr>
          <a:xfrm>
            <a:off x="6621885" y="5186537"/>
            <a:ext cx="494396" cy="1237707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Oval 72"/>
          <p:cNvSpPr/>
          <p:nvPr/>
        </p:nvSpPr>
        <p:spPr>
          <a:xfrm>
            <a:off x="2884184" y="5186539"/>
            <a:ext cx="204763" cy="35100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Oval 73"/>
          <p:cNvSpPr/>
          <p:nvPr/>
        </p:nvSpPr>
        <p:spPr>
          <a:xfrm>
            <a:off x="2737070" y="5616927"/>
            <a:ext cx="470057" cy="41531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Oval 74"/>
          <p:cNvSpPr/>
          <p:nvPr/>
        </p:nvSpPr>
        <p:spPr>
          <a:xfrm>
            <a:off x="3112231" y="6137538"/>
            <a:ext cx="260037" cy="35100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43" y="5147155"/>
            <a:ext cx="1493621" cy="1303258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8797720" y="5141682"/>
            <a:ext cx="494396" cy="1237707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1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2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40" grpId="0"/>
      <p:bldP spid="41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50" grpId="0" animBg="1"/>
      <p:bldP spid="50" grpId="1" animBg="1"/>
      <p:bldP spid="51" grpId="0" animBg="1"/>
      <p:bldP spid="52" grpId="0"/>
      <p:bldP spid="54" grpId="0"/>
      <p:bldP spid="57" grpId="0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7" grpId="0" animBg="1"/>
      <p:bldP spid="7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Solving Linear Equations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19" y="840861"/>
            <a:ext cx="356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Given a system of linear equations: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518" y="730950"/>
            <a:ext cx="1765974" cy="47800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6619" y="1477815"/>
            <a:ext cx="4310475" cy="923330"/>
            <a:chOff x="66619" y="1477815"/>
            <a:chExt cx="4310475" cy="923330"/>
          </a:xfrm>
        </p:grpSpPr>
        <p:sp>
          <p:nvSpPr>
            <p:cNvPr id="8" name="TextBox 7"/>
            <p:cNvSpPr txBox="1"/>
            <p:nvPr/>
          </p:nvSpPr>
          <p:spPr>
            <a:xfrm>
              <a:off x="66619" y="1477815"/>
              <a:ext cx="431047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Can be reduced to matrix inversion problem</a:t>
              </a:r>
            </a:p>
            <a:p>
              <a:r>
                <a:rPr lang="en-US" altLang="zh-CN" dirty="0"/>
                <a:t> </a:t>
              </a:r>
            </a:p>
            <a:p>
              <a:r>
                <a:rPr lang="en-US" altLang="zh-CN" dirty="0"/>
                <a:t>( by multiplying both sides on            ):</a:t>
              </a:r>
              <a:endParaRPr lang="zh-CN" alt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238" y="2027690"/>
              <a:ext cx="421347" cy="298592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49" y="2027690"/>
            <a:ext cx="1412063" cy="337667"/>
          </a:xfrm>
          <a:prstGeom prst="rect">
            <a:avLst/>
          </a:prstGeom>
        </p:spPr>
      </p:pic>
      <p:sp>
        <p:nvSpPr>
          <p:cNvPr id="13" name="Left Brace 12"/>
          <p:cNvSpPr/>
          <p:nvPr/>
        </p:nvSpPr>
        <p:spPr>
          <a:xfrm rot="16200000">
            <a:off x="4001987" y="2253979"/>
            <a:ext cx="99133" cy="384408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 rot="16200000">
            <a:off x="6671970" y="2000428"/>
            <a:ext cx="124429" cy="880684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15" y="2615396"/>
            <a:ext cx="991772" cy="2479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45198" y="2607340"/>
            <a:ext cx="1264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square matrix: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8825902" y="1707100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08" y="1852995"/>
            <a:ext cx="2936771" cy="50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27" y="2010292"/>
            <a:ext cx="3243104" cy="368264"/>
          </a:xfrm>
          <a:prstGeom prst="rect">
            <a:avLst/>
          </a:prstGeom>
        </p:spPr>
      </p:pic>
      <p:sp>
        <p:nvSpPr>
          <p:cNvPr id="21" name="Left Brace 20"/>
          <p:cNvSpPr/>
          <p:nvPr/>
        </p:nvSpPr>
        <p:spPr>
          <a:xfrm rot="16200000">
            <a:off x="10612070" y="1728615"/>
            <a:ext cx="133856" cy="1400409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930929" y="2543644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Inverse of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081" y="2476995"/>
            <a:ext cx="764682" cy="3256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13" y="2607340"/>
            <a:ext cx="900332" cy="23692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6619" y="3290276"/>
            <a:ext cx="4583535" cy="923330"/>
            <a:chOff x="66619" y="3290276"/>
            <a:chExt cx="4583535" cy="923330"/>
          </a:xfrm>
        </p:grpSpPr>
        <p:sp>
          <p:nvSpPr>
            <p:cNvPr id="24" name="TextBox 23"/>
            <p:cNvSpPr txBox="1"/>
            <p:nvPr/>
          </p:nvSpPr>
          <p:spPr>
            <a:xfrm>
              <a:off x="66619" y="3290276"/>
              <a:ext cx="45835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Sometimes, instead of multiplying on         ,  we    also multiply on matrix                         such that </a:t>
              </a:r>
            </a:p>
            <a:p>
              <a:r>
                <a:rPr lang="en-US" altLang="zh-CN" dirty="0"/>
                <a:t>           has desirable (for inversion) structure:</a:t>
              </a:r>
              <a:endParaRPr lang="zh-CN" alt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616" y="3645155"/>
              <a:ext cx="1121898" cy="21357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763" y="3311290"/>
              <a:ext cx="352802" cy="2500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78" y="3905617"/>
              <a:ext cx="449092" cy="228679"/>
            </a:xfrm>
            <a:prstGeom prst="rect">
              <a:avLst/>
            </a:prstGeom>
          </p:spPr>
        </p:pic>
      </p:grpSp>
      <p:sp>
        <p:nvSpPr>
          <p:cNvPr id="30" name="Right Arrow 29"/>
          <p:cNvSpPr/>
          <p:nvPr/>
        </p:nvSpPr>
        <p:spPr>
          <a:xfrm>
            <a:off x="4773213" y="3269204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94" y="3342975"/>
            <a:ext cx="3409865" cy="3021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700" y="3754458"/>
            <a:ext cx="2304757" cy="38940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025195" y="3815234"/>
            <a:ext cx="1932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is called preconditioner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40" y="3536829"/>
            <a:ext cx="1121898" cy="21357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3820" y="5083802"/>
            <a:ext cx="879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Since this reduction, linear equation solver has complexity bounded by inversion complexity:</a:t>
            </a:r>
            <a:endParaRPr lang="zh-CN" alt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99" y="5086505"/>
            <a:ext cx="761826" cy="36662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745" y="5647623"/>
            <a:ext cx="1087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In practice, features like sparsity of matrix of the system         along with proper preprocessing  can have huge </a:t>
            </a:r>
          </a:p>
          <a:p>
            <a:r>
              <a:rPr lang="en-US" altLang="zh-CN" dirty="0"/>
              <a:t> effect on performance. </a:t>
            </a:r>
            <a:endParaRPr lang="zh-CN" alt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43" y="5672613"/>
            <a:ext cx="283113" cy="2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5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/>
      <p:bldP spid="18" grpId="0" animBg="1"/>
      <p:bldP spid="21" grpId="0" animBg="1"/>
      <p:bldP spid="22" grpId="0"/>
      <p:bldP spid="30" grpId="0" animBg="1"/>
      <p:bldP spid="34" grpId="0"/>
      <p:bldP spid="38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3877" y="750653"/>
            <a:ext cx="4954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Vectors in Euclidian Spaces. </a:t>
            </a:r>
            <a:endParaRPr lang="zh-CN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43877" y="3117196"/>
            <a:ext cx="164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Matrices</a:t>
            </a:r>
            <a:endParaRPr lang="zh-CN" altLang="en-US" sz="32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Linear Algebra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7661" y="1366865"/>
            <a:ext cx="514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Definition, properties, and examples.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37661" y="2438301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Linear Independence. 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37661" y="1898486"/>
            <a:ext cx="5447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Length, inner products, norms, metrics.</a:t>
            </a:r>
            <a:endParaRPr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7660" y="3726967"/>
            <a:ext cx="514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Definition, properties, and examples.</a:t>
            </a:r>
            <a:endParaRPr lang="zh-CN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36613" y="4287100"/>
            <a:ext cx="5261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Trace, inner products, norms, metrics.</a:t>
            </a:r>
            <a:endParaRPr lang="zh-CN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6765" y="4813213"/>
            <a:ext cx="6911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Symmetric matrices, positive semidefinite matrices.</a:t>
            </a:r>
            <a:endParaRPr lang="zh-CN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46765" y="5333894"/>
            <a:ext cx="5532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Eigenvalues, eigenvalue decomposition.</a:t>
            </a:r>
            <a:endParaRPr lang="zh-CN" alt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87" y="750653"/>
            <a:ext cx="2467518" cy="23178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030" y="2899966"/>
            <a:ext cx="2292544" cy="15569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12" y="4982211"/>
            <a:ext cx="2507427" cy="18235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320442" y="6467709"/>
            <a:ext cx="1745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Courtesy of Vishal Yadav</a:t>
            </a:r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 flipV="1">
            <a:off x="9898412" y="6411933"/>
            <a:ext cx="422030" cy="19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6765" y="5861065"/>
            <a:ext cx="3676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Cholesky</a:t>
            </a:r>
            <a:r>
              <a:rPr lang="en-US" altLang="zh-CN" sz="2400" dirty="0"/>
              <a:t> Decomposition.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32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22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Solving Linear Equations (ML Application)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6619" y="772129"/>
            <a:ext cx="6535514" cy="369332"/>
            <a:chOff x="66619" y="678343"/>
            <a:chExt cx="6535514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66619" y="678343"/>
              <a:ext cx="4687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 linear regression task, we are given a data-set</a:t>
              </a:r>
              <a:endParaRPr lang="zh-CN" alt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928" y="680099"/>
              <a:ext cx="1883205" cy="36215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66619" y="1250462"/>
            <a:ext cx="5851602" cy="369332"/>
            <a:chOff x="66619" y="1156676"/>
            <a:chExt cx="5851602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66619" y="1156676"/>
              <a:ext cx="585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and our goal is to find ML model                   that fits this data.</a:t>
              </a:r>
              <a:endParaRPr lang="zh-CN" alt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501" y="1156676"/>
              <a:ext cx="609394" cy="28604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25" y="897173"/>
            <a:ext cx="2828974" cy="212393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8010769" y="3110523"/>
            <a:ext cx="3141785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077204" y="664311"/>
            <a:ext cx="416" cy="2528277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45" y="3149707"/>
            <a:ext cx="244575" cy="1741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30" y="3147081"/>
            <a:ext cx="304749" cy="1752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846" y="3165027"/>
            <a:ext cx="256596" cy="1698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14" y="3147081"/>
            <a:ext cx="256840" cy="1840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84" y="1285685"/>
            <a:ext cx="198706" cy="2030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25" y="1875692"/>
            <a:ext cx="256871" cy="1751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39" y="2252399"/>
            <a:ext cx="210151" cy="167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25" y="2539325"/>
            <a:ext cx="217365" cy="181796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8804" y="2042977"/>
            <a:ext cx="6459332" cy="1149611"/>
            <a:chOff x="58804" y="2042977"/>
            <a:chExt cx="6459332" cy="1149611"/>
          </a:xfrm>
        </p:grpSpPr>
        <p:sp>
          <p:nvSpPr>
            <p:cNvPr id="28" name="TextBox 27"/>
            <p:cNvSpPr txBox="1"/>
            <p:nvPr/>
          </p:nvSpPr>
          <p:spPr>
            <a:xfrm>
              <a:off x="58804" y="2042977"/>
              <a:ext cx="645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 find the optimal model parameter we aim optimization problem:</a:t>
              </a:r>
              <a:endParaRPr lang="zh-CN" altLang="en-US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496" y="2438020"/>
              <a:ext cx="4336851" cy="733811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958496" y="2412309"/>
              <a:ext cx="4336851" cy="78027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54" y="985746"/>
            <a:ext cx="734744" cy="327239"/>
          </a:xfrm>
          <a:prstGeom prst="rect">
            <a:avLst/>
          </a:prstGeom>
        </p:spPr>
      </p:pic>
      <p:sp>
        <p:nvSpPr>
          <p:cNvPr id="33" name="Freeform 32"/>
          <p:cNvSpPr/>
          <p:nvPr/>
        </p:nvSpPr>
        <p:spPr>
          <a:xfrm>
            <a:off x="10542954" y="1312985"/>
            <a:ext cx="914400" cy="190035"/>
          </a:xfrm>
          <a:custGeom>
            <a:avLst/>
            <a:gdLst>
              <a:gd name="connsiteX0" fmla="*/ 914400 w 914400"/>
              <a:gd name="connsiteY0" fmla="*/ 0 h 190035"/>
              <a:gd name="connsiteX1" fmla="*/ 859692 w 914400"/>
              <a:gd name="connsiteY1" fmla="*/ 70338 h 190035"/>
              <a:gd name="connsiteX2" fmla="*/ 711200 w 914400"/>
              <a:gd name="connsiteY2" fmla="*/ 171938 h 190035"/>
              <a:gd name="connsiteX3" fmla="*/ 539261 w 914400"/>
              <a:gd name="connsiteY3" fmla="*/ 187569 h 190035"/>
              <a:gd name="connsiteX4" fmla="*/ 336061 w 914400"/>
              <a:gd name="connsiteY4" fmla="*/ 187569 h 190035"/>
              <a:gd name="connsiteX5" fmla="*/ 132861 w 914400"/>
              <a:gd name="connsiteY5" fmla="*/ 164123 h 190035"/>
              <a:gd name="connsiteX6" fmla="*/ 54708 w 914400"/>
              <a:gd name="connsiteY6" fmla="*/ 85969 h 190035"/>
              <a:gd name="connsiteX7" fmla="*/ 46892 w 914400"/>
              <a:gd name="connsiteY7" fmla="*/ 54707 h 190035"/>
              <a:gd name="connsiteX8" fmla="*/ 0 w 914400"/>
              <a:gd name="connsiteY8" fmla="*/ 7815 h 190035"/>
              <a:gd name="connsiteX9" fmla="*/ 0 w 914400"/>
              <a:gd name="connsiteY9" fmla="*/ 7815 h 19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" h="190035">
                <a:moveTo>
                  <a:pt x="914400" y="0"/>
                </a:moveTo>
                <a:cubicBezTo>
                  <a:pt x="903979" y="20841"/>
                  <a:pt x="893559" y="41682"/>
                  <a:pt x="859692" y="70338"/>
                </a:cubicBezTo>
                <a:cubicBezTo>
                  <a:pt x="825825" y="98994"/>
                  <a:pt x="764605" y="152400"/>
                  <a:pt x="711200" y="171938"/>
                </a:cubicBezTo>
                <a:cubicBezTo>
                  <a:pt x="657795" y="191476"/>
                  <a:pt x="601784" y="184964"/>
                  <a:pt x="539261" y="187569"/>
                </a:cubicBezTo>
                <a:cubicBezTo>
                  <a:pt x="476738" y="190174"/>
                  <a:pt x="403794" y="191477"/>
                  <a:pt x="336061" y="187569"/>
                </a:cubicBezTo>
                <a:cubicBezTo>
                  <a:pt x="268328" y="183661"/>
                  <a:pt x="179753" y="181056"/>
                  <a:pt x="132861" y="164123"/>
                </a:cubicBezTo>
                <a:cubicBezTo>
                  <a:pt x="85969" y="147190"/>
                  <a:pt x="69036" y="104205"/>
                  <a:pt x="54708" y="85969"/>
                </a:cubicBezTo>
                <a:cubicBezTo>
                  <a:pt x="40380" y="67733"/>
                  <a:pt x="56010" y="67733"/>
                  <a:pt x="46892" y="54707"/>
                </a:cubicBezTo>
                <a:cubicBezTo>
                  <a:pt x="37774" y="41681"/>
                  <a:pt x="0" y="7815"/>
                  <a:pt x="0" y="7815"/>
                </a:cubicBezTo>
                <a:lnTo>
                  <a:pt x="0" y="7815"/>
                </a:ln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8804" y="3377254"/>
            <a:ext cx="419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How can we write it in matrix vector form?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59" y="3845863"/>
            <a:ext cx="2926072" cy="11228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744" y="5288772"/>
            <a:ext cx="1192671" cy="1113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" y="4851487"/>
            <a:ext cx="885014" cy="37074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96" y="4136776"/>
            <a:ext cx="1066164" cy="1930742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958496" y="4136776"/>
            <a:ext cx="417012" cy="270514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Rectangle 39"/>
          <p:cNvSpPr/>
          <p:nvPr/>
        </p:nvSpPr>
        <p:spPr>
          <a:xfrm>
            <a:off x="3774832" y="3845863"/>
            <a:ext cx="2000739" cy="23376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Oval 40"/>
          <p:cNvSpPr/>
          <p:nvPr/>
        </p:nvSpPr>
        <p:spPr>
          <a:xfrm>
            <a:off x="1483763" y="4095262"/>
            <a:ext cx="329407" cy="36732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Oval 41"/>
          <p:cNvSpPr/>
          <p:nvPr/>
        </p:nvSpPr>
        <p:spPr>
          <a:xfrm>
            <a:off x="3806868" y="5284756"/>
            <a:ext cx="264947" cy="290949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42"/>
          <p:cNvSpPr/>
          <p:nvPr/>
        </p:nvSpPr>
        <p:spPr>
          <a:xfrm>
            <a:off x="1273908" y="3733411"/>
            <a:ext cx="2922954" cy="400927"/>
          </a:xfrm>
          <a:custGeom>
            <a:avLst/>
            <a:gdLst>
              <a:gd name="connsiteX0" fmla="*/ 0 w 2922954"/>
              <a:gd name="connsiteY0" fmla="*/ 400927 h 400927"/>
              <a:gd name="connsiteX1" fmla="*/ 171938 w 2922954"/>
              <a:gd name="connsiteY1" fmla="*/ 260251 h 400927"/>
              <a:gd name="connsiteX2" fmla="*/ 969107 w 2922954"/>
              <a:gd name="connsiteY2" fmla="*/ 80497 h 400927"/>
              <a:gd name="connsiteX3" fmla="*/ 1953846 w 2922954"/>
              <a:gd name="connsiteY3" fmla="*/ 2343 h 400927"/>
              <a:gd name="connsiteX4" fmla="*/ 2719754 w 2922954"/>
              <a:gd name="connsiteY4" fmla="*/ 25789 h 400927"/>
              <a:gd name="connsiteX5" fmla="*/ 2922954 w 2922954"/>
              <a:gd name="connsiteY5" fmla="*/ 80497 h 400927"/>
              <a:gd name="connsiteX6" fmla="*/ 2922954 w 2922954"/>
              <a:gd name="connsiteY6" fmla="*/ 80497 h 40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2954" h="400927">
                <a:moveTo>
                  <a:pt x="0" y="400927"/>
                </a:moveTo>
                <a:cubicBezTo>
                  <a:pt x="5210" y="357291"/>
                  <a:pt x="10420" y="313656"/>
                  <a:pt x="171938" y="260251"/>
                </a:cubicBezTo>
                <a:cubicBezTo>
                  <a:pt x="333456" y="206846"/>
                  <a:pt x="672122" y="123482"/>
                  <a:pt x="969107" y="80497"/>
                </a:cubicBezTo>
                <a:cubicBezTo>
                  <a:pt x="1266092" y="37512"/>
                  <a:pt x="1662072" y="11461"/>
                  <a:pt x="1953846" y="2343"/>
                </a:cubicBezTo>
                <a:cubicBezTo>
                  <a:pt x="2245620" y="-6775"/>
                  <a:pt x="2558236" y="12763"/>
                  <a:pt x="2719754" y="25789"/>
                </a:cubicBezTo>
                <a:cubicBezTo>
                  <a:pt x="2881272" y="38815"/>
                  <a:pt x="2922954" y="80497"/>
                  <a:pt x="2922954" y="80497"/>
                </a:cubicBezTo>
                <a:lnTo>
                  <a:pt x="2922954" y="80497"/>
                </a:lnTo>
              </a:path>
            </a:pathLst>
          </a:custGeom>
          <a:noFill/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44"/>
          <p:cNvSpPr/>
          <p:nvPr/>
        </p:nvSpPr>
        <p:spPr>
          <a:xfrm>
            <a:off x="1797538" y="4164860"/>
            <a:ext cx="2160357" cy="1119896"/>
          </a:xfrm>
          <a:custGeom>
            <a:avLst/>
            <a:gdLst>
              <a:gd name="connsiteX0" fmla="*/ 0 w 2219570"/>
              <a:gd name="connsiteY0" fmla="*/ 24186 h 1110525"/>
              <a:gd name="connsiteX1" fmla="*/ 250093 w 2219570"/>
              <a:gd name="connsiteY1" fmla="*/ 32002 h 1110525"/>
              <a:gd name="connsiteX2" fmla="*/ 640862 w 2219570"/>
              <a:gd name="connsiteY2" fmla="*/ 336802 h 1110525"/>
              <a:gd name="connsiteX3" fmla="*/ 976924 w 2219570"/>
              <a:gd name="connsiteY3" fmla="*/ 727571 h 1110525"/>
              <a:gd name="connsiteX4" fmla="*/ 1391139 w 2219570"/>
              <a:gd name="connsiteY4" fmla="*/ 962032 h 1110525"/>
              <a:gd name="connsiteX5" fmla="*/ 1852247 w 2219570"/>
              <a:gd name="connsiteY5" fmla="*/ 985478 h 1110525"/>
              <a:gd name="connsiteX6" fmla="*/ 2149231 w 2219570"/>
              <a:gd name="connsiteY6" fmla="*/ 1032371 h 1110525"/>
              <a:gd name="connsiteX7" fmla="*/ 2219570 w 2219570"/>
              <a:gd name="connsiteY7" fmla="*/ 1110525 h 1110525"/>
              <a:gd name="connsiteX8" fmla="*/ 2219570 w 2219570"/>
              <a:gd name="connsiteY8" fmla="*/ 1110525 h 111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9570" h="1110525">
                <a:moveTo>
                  <a:pt x="0" y="24186"/>
                </a:moveTo>
                <a:cubicBezTo>
                  <a:pt x="71641" y="2042"/>
                  <a:pt x="143283" y="-20101"/>
                  <a:pt x="250093" y="32002"/>
                </a:cubicBezTo>
                <a:cubicBezTo>
                  <a:pt x="356903" y="84105"/>
                  <a:pt x="519724" y="220874"/>
                  <a:pt x="640862" y="336802"/>
                </a:cubicBezTo>
                <a:cubicBezTo>
                  <a:pt x="762001" y="452730"/>
                  <a:pt x="851878" y="623366"/>
                  <a:pt x="976924" y="727571"/>
                </a:cubicBezTo>
                <a:cubicBezTo>
                  <a:pt x="1101970" y="831776"/>
                  <a:pt x="1245252" y="919048"/>
                  <a:pt x="1391139" y="962032"/>
                </a:cubicBezTo>
                <a:cubicBezTo>
                  <a:pt x="1537026" y="1005016"/>
                  <a:pt x="1725898" y="973755"/>
                  <a:pt x="1852247" y="985478"/>
                </a:cubicBezTo>
                <a:cubicBezTo>
                  <a:pt x="1978596" y="997201"/>
                  <a:pt x="2088010" y="1011530"/>
                  <a:pt x="2149231" y="1032371"/>
                </a:cubicBezTo>
                <a:cubicBezTo>
                  <a:pt x="2210452" y="1053212"/>
                  <a:pt x="2219570" y="1110525"/>
                  <a:pt x="2219570" y="1110525"/>
                </a:cubicBezTo>
                <a:lnTo>
                  <a:pt x="2219570" y="1110525"/>
                </a:ln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ounded Rectangle 45"/>
          <p:cNvSpPr/>
          <p:nvPr/>
        </p:nvSpPr>
        <p:spPr>
          <a:xfrm>
            <a:off x="981941" y="4615009"/>
            <a:ext cx="417012" cy="270514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Oval 46"/>
          <p:cNvSpPr/>
          <p:nvPr/>
        </p:nvSpPr>
        <p:spPr>
          <a:xfrm>
            <a:off x="1507208" y="4573495"/>
            <a:ext cx="329407" cy="36732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47"/>
          <p:cNvSpPr/>
          <p:nvPr/>
        </p:nvSpPr>
        <p:spPr>
          <a:xfrm>
            <a:off x="3774832" y="4090483"/>
            <a:ext cx="2000739" cy="23376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Oval 48"/>
          <p:cNvSpPr/>
          <p:nvPr/>
        </p:nvSpPr>
        <p:spPr>
          <a:xfrm>
            <a:off x="3806868" y="5521305"/>
            <a:ext cx="264947" cy="290949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50"/>
          <p:cNvSpPr/>
          <p:nvPr/>
        </p:nvSpPr>
        <p:spPr>
          <a:xfrm>
            <a:off x="1234831" y="3724465"/>
            <a:ext cx="3446584" cy="910058"/>
          </a:xfrm>
          <a:custGeom>
            <a:avLst/>
            <a:gdLst>
              <a:gd name="connsiteX0" fmla="*/ 0 w 3446584"/>
              <a:gd name="connsiteY0" fmla="*/ 910058 h 910058"/>
              <a:gd name="connsiteX1" fmla="*/ 70338 w 3446584"/>
              <a:gd name="connsiteY1" fmla="*/ 730304 h 910058"/>
              <a:gd name="connsiteX2" fmla="*/ 211015 w 3446584"/>
              <a:gd name="connsiteY2" fmla="*/ 472397 h 910058"/>
              <a:gd name="connsiteX3" fmla="*/ 758092 w 3446584"/>
              <a:gd name="connsiteY3" fmla="*/ 151966 h 910058"/>
              <a:gd name="connsiteX4" fmla="*/ 1234831 w 3446584"/>
              <a:gd name="connsiteY4" fmla="*/ 50366 h 910058"/>
              <a:gd name="connsiteX5" fmla="*/ 1695938 w 3446584"/>
              <a:gd name="connsiteY5" fmla="*/ 3473 h 910058"/>
              <a:gd name="connsiteX6" fmla="*/ 2125784 w 3446584"/>
              <a:gd name="connsiteY6" fmla="*/ 3473 h 910058"/>
              <a:gd name="connsiteX7" fmla="*/ 2516554 w 3446584"/>
              <a:gd name="connsiteY7" fmla="*/ 3473 h 910058"/>
              <a:gd name="connsiteX8" fmla="*/ 2922954 w 3446584"/>
              <a:gd name="connsiteY8" fmla="*/ 34735 h 910058"/>
              <a:gd name="connsiteX9" fmla="*/ 3259015 w 3446584"/>
              <a:gd name="connsiteY9" fmla="*/ 151966 h 910058"/>
              <a:gd name="connsiteX10" fmla="*/ 3384061 w 3446584"/>
              <a:gd name="connsiteY10" fmla="*/ 261381 h 910058"/>
              <a:gd name="connsiteX11" fmla="*/ 3446584 w 3446584"/>
              <a:gd name="connsiteY11" fmla="*/ 347350 h 910058"/>
              <a:gd name="connsiteX12" fmla="*/ 3446584 w 3446584"/>
              <a:gd name="connsiteY12" fmla="*/ 347350 h 91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46584" h="910058">
                <a:moveTo>
                  <a:pt x="0" y="910058"/>
                </a:moveTo>
                <a:cubicBezTo>
                  <a:pt x="17584" y="856653"/>
                  <a:pt x="35169" y="803248"/>
                  <a:pt x="70338" y="730304"/>
                </a:cubicBezTo>
                <a:cubicBezTo>
                  <a:pt x="105507" y="657360"/>
                  <a:pt x="96389" y="568787"/>
                  <a:pt x="211015" y="472397"/>
                </a:cubicBezTo>
                <a:cubicBezTo>
                  <a:pt x="325641" y="376007"/>
                  <a:pt x="587456" y="222304"/>
                  <a:pt x="758092" y="151966"/>
                </a:cubicBezTo>
                <a:cubicBezTo>
                  <a:pt x="928728" y="81628"/>
                  <a:pt x="1078523" y="75115"/>
                  <a:pt x="1234831" y="50366"/>
                </a:cubicBezTo>
                <a:cubicBezTo>
                  <a:pt x="1391139" y="25617"/>
                  <a:pt x="1547446" y="11289"/>
                  <a:pt x="1695938" y="3473"/>
                </a:cubicBezTo>
                <a:cubicBezTo>
                  <a:pt x="1844430" y="-4343"/>
                  <a:pt x="2125784" y="3473"/>
                  <a:pt x="2125784" y="3473"/>
                </a:cubicBezTo>
                <a:cubicBezTo>
                  <a:pt x="2262553" y="3473"/>
                  <a:pt x="2383693" y="-1737"/>
                  <a:pt x="2516554" y="3473"/>
                </a:cubicBezTo>
                <a:cubicBezTo>
                  <a:pt x="2649415" y="8683"/>
                  <a:pt x="2799211" y="9986"/>
                  <a:pt x="2922954" y="34735"/>
                </a:cubicBezTo>
                <a:cubicBezTo>
                  <a:pt x="3046698" y="59484"/>
                  <a:pt x="3182164" y="114192"/>
                  <a:pt x="3259015" y="151966"/>
                </a:cubicBezTo>
                <a:cubicBezTo>
                  <a:pt x="3335866" y="189740"/>
                  <a:pt x="3352800" y="228817"/>
                  <a:pt x="3384061" y="261381"/>
                </a:cubicBezTo>
                <a:cubicBezTo>
                  <a:pt x="3415322" y="293945"/>
                  <a:pt x="3446584" y="347350"/>
                  <a:pt x="3446584" y="347350"/>
                </a:cubicBezTo>
                <a:lnTo>
                  <a:pt x="3446584" y="347350"/>
                </a:ln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52"/>
          <p:cNvSpPr/>
          <p:nvPr/>
        </p:nvSpPr>
        <p:spPr>
          <a:xfrm>
            <a:off x="1828800" y="4669401"/>
            <a:ext cx="2204257" cy="887337"/>
          </a:xfrm>
          <a:custGeom>
            <a:avLst/>
            <a:gdLst>
              <a:gd name="connsiteX0" fmla="*/ 0 w 2204257"/>
              <a:gd name="connsiteY0" fmla="*/ 4199 h 887337"/>
              <a:gd name="connsiteX1" fmla="*/ 218831 w 2204257"/>
              <a:gd name="connsiteY1" fmla="*/ 12014 h 887337"/>
              <a:gd name="connsiteX2" fmla="*/ 367323 w 2204257"/>
              <a:gd name="connsiteY2" fmla="*/ 105799 h 887337"/>
              <a:gd name="connsiteX3" fmla="*/ 531446 w 2204257"/>
              <a:gd name="connsiteY3" fmla="*/ 199584 h 887337"/>
              <a:gd name="connsiteX4" fmla="*/ 820615 w 2204257"/>
              <a:gd name="connsiteY4" fmla="*/ 285553 h 887337"/>
              <a:gd name="connsiteX5" fmla="*/ 1117600 w 2204257"/>
              <a:gd name="connsiteY5" fmla="*/ 324630 h 887337"/>
              <a:gd name="connsiteX6" fmla="*/ 1359877 w 2204257"/>
              <a:gd name="connsiteY6" fmla="*/ 348076 h 887337"/>
              <a:gd name="connsiteX7" fmla="*/ 1633415 w 2204257"/>
              <a:gd name="connsiteY7" fmla="*/ 410599 h 887337"/>
              <a:gd name="connsiteX8" fmla="*/ 1844431 w 2204257"/>
              <a:gd name="connsiteY8" fmla="*/ 449676 h 887337"/>
              <a:gd name="connsiteX9" fmla="*/ 2086708 w 2204257"/>
              <a:gd name="connsiteY9" fmla="*/ 559091 h 887337"/>
              <a:gd name="connsiteX10" fmla="*/ 2188308 w 2204257"/>
              <a:gd name="connsiteY10" fmla="*/ 738845 h 887337"/>
              <a:gd name="connsiteX11" fmla="*/ 2203938 w 2204257"/>
              <a:gd name="connsiteY11" fmla="*/ 887337 h 887337"/>
              <a:gd name="connsiteX12" fmla="*/ 2203938 w 2204257"/>
              <a:gd name="connsiteY12" fmla="*/ 887337 h 88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4257" h="887337">
                <a:moveTo>
                  <a:pt x="0" y="4199"/>
                </a:moveTo>
                <a:cubicBezTo>
                  <a:pt x="78805" y="-360"/>
                  <a:pt x="157611" y="-4919"/>
                  <a:pt x="218831" y="12014"/>
                </a:cubicBezTo>
                <a:cubicBezTo>
                  <a:pt x="280051" y="28947"/>
                  <a:pt x="315221" y="74537"/>
                  <a:pt x="367323" y="105799"/>
                </a:cubicBezTo>
                <a:cubicBezTo>
                  <a:pt x="419425" y="137061"/>
                  <a:pt x="455897" y="169625"/>
                  <a:pt x="531446" y="199584"/>
                </a:cubicBezTo>
                <a:cubicBezTo>
                  <a:pt x="606995" y="229543"/>
                  <a:pt x="722923" y="264712"/>
                  <a:pt x="820615" y="285553"/>
                </a:cubicBezTo>
                <a:cubicBezTo>
                  <a:pt x="918307" y="306394"/>
                  <a:pt x="1027723" y="314209"/>
                  <a:pt x="1117600" y="324630"/>
                </a:cubicBezTo>
                <a:cubicBezTo>
                  <a:pt x="1207477" y="335051"/>
                  <a:pt x="1273908" y="333748"/>
                  <a:pt x="1359877" y="348076"/>
                </a:cubicBezTo>
                <a:cubicBezTo>
                  <a:pt x="1445846" y="362404"/>
                  <a:pt x="1552656" y="393666"/>
                  <a:pt x="1633415" y="410599"/>
                </a:cubicBezTo>
                <a:cubicBezTo>
                  <a:pt x="1714174" y="427532"/>
                  <a:pt x="1768882" y="424927"/>
                  <a:pt x="1844431" y="449676"/>
                </a:cubicBezTo>
                <a:cubicBezTo>
                  <a:pt x="1919980" y="474425"/>
                  <a:pt x="2029395" y="510896"/>
                  <a:pt x="2086708" y="559091"/>
                </a:cubicBezTo>
                <a:cubicBezTo>
                  <a:pt x="2144021" y="607286"/>
                  <a:pt x="2168770" y="684137"/>
                  <a:pt x="2188308" y="738845"/>
                </a:cubicBezTo>
                <a:cubicBezTo>
                  <a:pt x="2207846" y="793553"/>
                  <a:pt x="2203938" y="887337"/>
                  <a:pt x="2203938" y="887337"/>
                </a:cubicBezTo>
                <a:lnTo>
                  <a:pt x="2203938" y="887337"/>
                </a:ln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Rounded Rectangle 53"/>
          <p:cNvSpPr/>
          <p:nvPr/>
        </p:nvSpPr>
        <p:spPr>
          <a:xfrm>
            <a:off x="982259" y="5761313"/>
            <a:ext cx="501504" cy="312028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Oval 54"/>
          <p:cNvSpPr/>
          <p:nvPr/>
        </p:nvSpPr>
        <p:spPr>
          <a:xfrm>
            <a:off x="1570892" y="5761313"/>
            <a:ext cx="477531" cy="36732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Rectangle 55"/>
          <p:cNvSpPr/>
          <p:nvPr/>
        </p:nvSpPr>
        <p:spPr>
          <a:xfrm>
            <a:off x="3763527" y="4715715"/>
            <a:ext cx="2000739" cy="23376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Oval 56"/>
          <p:cNvSpPr/>
          <p:nvPr/>
        </p:nvSpPr>
        <p:spPr>
          <a:xfrm>
            <a:off x="3795563" y="6146537"/>
            <a:ext cx="276252" cy="290949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57"/>
          <p:cNvSpPr/>
          <p:nvPr/>
        </p:nvSpPr>
        <p:spPr>
          <a:xfrm>
            <a:off x="1258277" y="4970585"/>
            <a:ext cx="3298092" cy="781538"/>
          </a:xfrm>
          <a:custGeom>
            <a:avLst/>
            <a:gdLst>
              <a:gd name="connsiteX0" fmla="*/ 0 w 3298092"/>
              <a:gd name="connsiteY0" fmla="*/ 781538 h 781538"/>
              <a:gd name="connsiteX1" fmla="*/ 93785 w 3298092"/>
              <a:gd name="connsiteY1" fmla="*/ 672123 h 781538"/>
              <a:gd name="connsiteX2" fmla="*/ 250092 w 3298092"/>
              <a:gd name="connsiteY2" fmla="*/ 554892 h 781538"/>
              <a:gd name="connsiteX3" fmla="*/ 734646 w 3298092"/>
              <a:gd name="connsiteY3" fmla="*/ 390769 h 781538"/>
              <a:gd name="connsiteX4" fmla="*/ 1133231 w 3298092"/>
              <a:gd name="connsiteY4" fmla="*/ 312615 h 781538"/>
              <a:gd name="connsiteX5" fmla="*/ 1602154 w 3298092"/>
              <a:gd name="connsiteY5" fmla="*/ 226646 h 781538"/>
              <a:gd name="connsiteX6" fmla="*/ 1961661 w 3298092"/>
              <a:gd name="connsiteY6" fmla="*/ 203200 h 781538"/>
              <a:gd name="connsiteX7" fmla="*/ 2321169 w 3298092"/>
              <a:gd name="connsiteY7" fmla="*/ 195384 h 781538"/>
              <a:gd name="connsiteX8" fmla="*/ 2696308 w 3298092"/>
              <a:gd name="connsiteY8" fmla="*/ 203200 h 781538"/>
              <a:gd name="connsiteX9" fmla="*/ 2962031 w 3298092"/>
              <a:gd name="connsiteY9" fmla="*/ 203200 h 781538"/>
              <a:gd name="connsiteX10" fmla="*/ 3149600 w 3298092"/>
              <a:gd name="connsiteY10" fmla="*/ 132861 h 781538"/>
              <a:gd name="connsiteX11" fmla="*/ 3235569 w 3298092"/>
              <a:gd name="connsiteY11" fmla="*/ 62523 h 781538"/>
              <a:gd name="connsiteX12" fmla="*/ 3298092 w 3298092"/>
              <a:gd name="connsiteY12" fmla="*/ 0 h 781538"/>
              <a:gd name="connsiteX13" fmla="*/ 3298092 w 3298092"/>
              <a:gd name="connsiteY13" fmla="*/ 0 h 7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98092" h="781538">
                <a:moveTo>
                  <a:pt x="0" y="781538"/>
                </a:moveTo>
                <a:cubicBezTo>
                  <a:pt x="31262" y="745066"/>
                  <a:pt x="52103" y="709897"/>
                  <a:pt x="93785" y="672123"/>
                </a:cubicBezTo>
                <a:cubicBezTo>
                  <a:pt x="135467" y="634349"/>
                  <a:pt x="143282" y="601784"/>
                  <a:pt x="250092" y="554892"/>
                </a:cubicBezTo>
                <a:cubicBezTo>
                  <a:pt x="356902" y="508000"/>
                  <a:pt x="587456" y="431148"/>
                  <a:pt x="734646" y="390769"/>
                </a:cubicBezTo>
                <a:cubicBezTo>
                  <a:pt x="881836" y="350390"/>
                  <a:pt x="1133231" y="312615"/>
                  <a:pt x="1133231" y="312615"/>
                </a:cubicBezTo>
                <a:cubicBezTo>
                  <a:pt x="1277816" y="285261"/>
                  <a:pt x="1464082" y="244882"/>
                  <a:pt x="1602154" y="226646"/>
                </a:cubicBezTo>
                <a:cubicBezTo>
                  <a:pt x="1740226" y="208410"/>
                  <a:pt x="1841825" y="208410"/>
                  <a:pt x="1961661" y="203200"/>
                </a:cubicBezTo>
                <a:cubicBezTo>
                  <a:pt x="2081497" y="197990"/>
                  <a:pt x="2198728" y="195384"/>
                  <a:pt x="2321169" y="195384"/>
                </a:cubicBezTo>
                <a:cubicBezTo>
                  <a:pt x="2443610" y="195384"/>
                  <a:pt x="2589498" y="201897"/>
                  <a:pt x="2696308" y="203200"/>
                </a:cubicBezTo>
                <a:cubicBezTo>
                  <a:pt x="2803118" y="204503"/>
                  <a:pt x="2886482" y="214923"/>
                  <a:pt x="2962031" y="203200"/>
                </a:cubicBezTo>
                <a:cubicBezTo>
                  <a:pt x="3037580" y="191477"/>
                  <a:pt x="3104010" y="156307"/>
                  <a:pt x="3149600" y="132861"/>
                </a:cubicBezTo>
                <a:cubicBezTo>
                  <a:pt x="3195190" y="109415"/>
                  <a:pt x="3210820" y="84666"/>
                  <a:pt x="3235569" y="62523"/>
                </a:cubicBezTo>
                <a:cubicBezTo>
                  <a:pt x="3260318" y="40380"/>
                  <a:pt x="3298092" y="0"/>
                  <a:pt x="3298092" y="0"/>
                </a:cubicBezTo>
                <a:lnTo>
                  <a:pt x="3298092" y="0"/>
                </a:ln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58"/>
          <p:cNvSpPr/>
          <p:nvPr/>
        </p:nvSpPr>
        <p:spPr>
          <a:xfrm>
            <a:off x="2032000" y="6002215"/>
            <a:ext cx="1906954" cy="519252"/>
          </a:xfrm>
          <a:custGeom>
            <a:avLst/>
            <a:gdLst>
              <a:gd name="connsiteX0" fmla="*/ 0 w 1906954"/>
              <a:gd name="connsiteY0" fmla="*/ 0 h 519252"/>
              <a:gd name="connsiteX1" fmla="*/ 148492 w 1906954"/>
              <a:gd name="connsiteY1" fmla="*/ 125047 h 519252"/>
              <a:gd name="connsiteX2" fmla="*/ 343877 w 1906954"/>
              <a:gd name="connsiteY2" fmla="*/ 273539 h 519252"/>
              <a:gd name="connsiteX3" fmla="*/ 640862 w 1906954"/>
              <a:gd name="connsiteY3" fmla="*/ 406400 h 519252"/>
              <a:gd name="connsiteX4" fmla="*/ 922215 w 1906954"/>
              <a:gd name="connsiteY4" fmla="*/ 484554 h 519252"/>
              <a:gd name="connsiteX5" fmla="*/ 1352062 w 1906954"/>
              <a:gd name="connsiteY5" fmla="*/ 515816 h 519252"/>
              <a:gd name="connsiteX6" fmla="*/ 1711569 w 1906954"/>
              <a:gd name="connsiteY6" fmla="*/ 515816 h 519252"/>
              <a:gd name="connsiteX7" fmla="*/ 1797538 w 1906954"/>
              <a:gd name="connsiteY7" fmla="*/ 492370 h 519252"/>
              <a:gd name="connsiteX8" fmla="*/ 1883508 w 1906954"/>
              <a:gd name="connsiteY8" fmla="*/ 468923 h 519252"/>
              <a:gd name="connsiteX9" fmla="*/ 1906954 w 1906954"/>
              <a:gd name="connsiteY9" fmla="*/ 445477 h 51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6954" h="519252">
                <a:moveTo>
                  <a:pt x="0" y="0"/>
                </a:moveTo>
                <a:cubicBezTo>
                  <a:pt x="49497" y="41682"/>
                  <a:pt x="91179" y="79457"/>
                  <a:pt x="148492" y="125047"/>
                </a:cubicBezTo>
                <a:cubicBezTo>
                  <a:pt x="205805" y="170637"/>
                  <a:pt x="261815" y="226647"/>
                  <a:pt x="343877" y="273539"/>
                </a:cubicBezTo>
                <a:cubicBezTo>
                  <a:pt x="425939" y="320431"/>
                  <a:pt x="544472" y="371231"/>
                  <a:pt x="640862" y="406400"/>
                </a:cubicBezTo>
                <a:cubicBezTo>
                  <a:pt x="737252" y="441569"/>
                  <a:pt x="803682" y="466318"/>
                  <a:pt x="922215" y="484554"/>
                </a:cubicBezTo>
                <a:cubicBezTo>
                  <a:pt x="1040748" y="502790"/>
                  <a:pt x="1220503" y="510606"/>
                  <a:pt x="1352062" y="515816"/>
                </a:cubicBezTo>
                <a:cubicBezTo>
                  <a:pt x="1483621" y="521026"/>
                  <a:pt x="1637323" y="519724"/>
                  <a:pt x="1711569" y="515816"/>
                </a:cubicBezTo>
                <a:cubicBezTo>
                  <a:pt x="1785815" y="511908"/>
                  <a:pt x="1797538" y="492370"/>
                  <a:pt x="1797538" y="492370"/>
                </a:cubicBezTo>
                <a:cubicBezTo>
                  <a:pt x="1826194" y="484555"/>
                  <a:pt x="1865272" y="476738"/>
                  <a:pt x="1883508" y="468923"/>
                </a:cubicBezTo>
                <a:cubicBezTo>
                  <a:pt x="1901744" y="461108"/>
                  <a:pt x="1904349" y="453292"/>
                  <a:pt x="1906954" y="445477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ight Arrow 59"/>
          <p:cNvSpPr/>
          <p:nvPr/>
        </p:nvSpPr>
        <p:spPr>
          <a:xfrm>
            <a:off x="5918221" y="4591523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694064" y="5583912"/>
            <a:ext cx="824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in this</a:t>
            </a:r>
          </a:p>
          <a:p>
            <a:r>
              <a:rPr lang="en-US" altLang="zh-CN" sz="1400" b="1" dirty="0">
                <a:solidFill>
                  <a:srgbClr val="002060"/>
                </a:solidFill>
              </a:rPr>
              <a:t>notation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35" y="4053620"/>
            <a:ext cx="5332469" cy="804901"/>
          </a:xfrm>
          <a:prstGeom prst="rect">
            <a:avLst/>
          </a:prstGeom>
        </p:spPr>
      </p:pic>
      <p:sp>
        <p:nvSpPr>
          <p:cNvPr id="64" name="Freeform 63"/>
          <p:cNvSpPr/>
          <p:nvPr/>
        </p:nvSpPr>
        <p:spPr>
          <a:xfrm>
            <a:off x="7401169" y="3876431"/>
            <a:ext cx="601785" cy="515815"/>
          </a:xfrm>
          <a:custGeom>
            <a:avLst/>
            <a:gdLst>
              <a:gd name="connsiteX0" fmla="*/ 0 w 601785"/>
              <a:gd name="connsiteY0" fmla="*/ 515815 h 515815"/>
              <a:gd name="connsiteX1" fmla="*/ 93785 w 601785"/>
              <a:gd name="connsiteY1" fmla="*/ 242277 h 515815"/>
              <a:gd name="connsiteX2" fmla="*/ 242277 w 601785"/>
              <a:gd name="connsiteY2" fmla="*/ 78154 h 515815"/>
              <a:gd name="connsiteX3" fmla="*/ 375139 w 601785"/>
              <a:gd name="connsiteY3" fmla="*/ 23446 h 515815"/>
              <a:gd name="connsiteX4" fmla="*/ 500185 w 601785"/>
              <a:gd name="connsiteY4" fmla="*/ 7815 h 515815"/>
              <a:gd name="connsiteX5" fmla="*/ 601785 w 601785"/>
              <a:gd name="connsiteY5" fmla="*/ 0 h 515815"/>
              <a:gd name="connsiteX6" fmla="*/ 601785 w 601785"/>
              <a:gd name="connsiteY6" fmla="*/ 0 h 51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785" h="515815">
                <a:moveTo>
                  <a:pt x="0" y="515815"/>
                </a:moveTo>
                <a:cubicBezTo>
                  <a:pt x="31262" y="424636"/>
                  <a:pt x="53406" y="315220"/>
                  <a:pt x="93785" y="242277"/>
                </a:cubicBezTo>
                <a:cubicBezTo>
                  <a:pt x="134164" y="169334"/>
                  <a:pt x="195385" y="114626"/>
                  <a:pt x="242277" y="78154"/>
                </a:cubicBezTo>
                <a:cubicBezTo>
                  <a:pt x="289169" y="41682"/>
                  <a:pt x="332154" y="35169"/>
                  <a:pt x="375139" y="23446"/>
                </a:cubicBezTo>
                <a:cubicBezTo>
                  <a:pt x="418124" y="11723"/>
                  <a:pt x="462411" y="11723"/>
                  <a:pt x="500185" y="7815"/>
                </a:cubicBezTo>
                <a:cubicBezTo>
                  <a:pt x="537959" y="3907"/>
                  <a:pt x="601785" y="0"/>
                  <a:pt x="601785" y="0"/>
                </a:cubicBezTo>
                <a:lnTo>
                  <a:pt x="601785" y="0"/>
                </a:lnTo>
              </a:path>
            </a:pathLst>
          </a:custGeom>
          <a:noFill/>
          <a:ln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010769" y="3550017"/>
            <a:ext cx="1153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Why?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226" y="3440043"/>
            <a:ext cx="1486351" cy="803612"/>
          </a:xfrm>
          <a:prstGeom prst="rect">
            <a:avLst/>
          </a:prstGeom>
        </p:spPr>
      </p:pic>
      <p:sp>
        <p:nvSpPr>
          <p:cNvPr id="67" name="Right Arrow 66"/>
          <p:cNvSpPr/>
          <p:nvPr/>
        </p:nvSpPr>
        <p:spPr>
          <a:xfrm rot="5400000">
            <a:off x="9232567" y="4279976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160350" y="4883131"/>
            <a:ext cx="17269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Optimal  parameter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is the solution of 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the following system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332" y="5725101"/>
            <a:ext cx="4436219" cy="470582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8476913" y="6292011"/>
            <a:ext cx="2158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system of linear equations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71" name="Left Brace 70"/>
          <p:cNvSpPr/>
          <p:nvPr/>
        </p:nvSpPr>
        <p:spPr>
          <a:xfrm rot="16200000">
            <a:off x="9327006" y="4035011"/>
            <a:ext cx="114876" cy="4436219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66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1" grpId="0"/>
      <p:bldP spid="64" grpId="0" animBg="1"/>
      <p:bldP spid="65" grpId="0"/>
      <p:bldP spid="67" grpId="0" animBg="1"/>
      <p:bldP spid="68" grpId="0"/>
      <p:bldP spid="70" grpId="0"/>
      <p:bldP spid="7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407" y="2891692"/>
            <a:ext cx="5930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</a:rPr>
              <a:t>Lets have 10 min break</a:t>
            </a:r>
            <a:endParaRPr lang="zh-CN" altLang="en-US" sz="4800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49" y="1653149"/>
            <a:ext cx="336804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09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Eigenvalues/Eigenvectors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619" y="772129"/>
            <a:ext cx="6726778" cy="369332"/>
            <a:chOff x="66619" y="772129"/>
            <a:chExt cx="6726778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66619" y="772129"/>
              <a:ext cx="6726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 square matrix                         a non-zero vector                 such that:</a:t>
              </a:r>
              <a:endParaRPr lang="zh-CN" alt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817" y="818088"/>
              <a:ext cx="1198338" cy="2433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130" y="824912"/>
              <a:ext cx="790547" cy="220374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87" y="1337479"/>
            <a:ext cx="2063197" cy="4307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48067" y="1344303"/>
            <a:ext cx="327546" cy="43070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196084" y="1768180"/>
            <a:ext cx="597313" cy="31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46788" y="1924732"/>
            <a:ext cx="13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for some scalar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161" y="1924732"/>
            <a:ext cx="829439" cy="26613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6619" y="2338671"/>
            <a:ext cx="6322885" cy="369332"/>
            <a:chOff x="66619" y="2338671"/>
            <a:chExt cx="6322885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66619" y="2338671"/>
              <a:ext cx="6322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is called </a:t>
              </a:r>
              <a:r>
                <a:rPr lang="en-US" altLang="zh-CN" i="1" u="sng" dirty="0">
                  <a:solidFill>
                    <a:srgbClr val="002060"/>
                  </a:solidFill>
                </a:rPr>
                <a:t>eigenvector</a:t>
              </a:r>
              <a:r>
                <a:rPr lang="en-US" altLang="zh-CN" dirty="0"/>
                <a:t> of matrix       corresponding to </a:t>
              </a:r>
              <a:r>
                <a:rPr lang="en-US" altLang="zh-CN" i="1" u="sng" dirty="0">
                  <a:solidFill>
                    <a:srgbClr val="002060"/>
                  </a:solidFill>
                </a:rPr>
                <a:t>eigenvalue</a:t>
              </a:r>
              <a:r>
                <a:rPr lang="en-US" altLang="zh-CN" dirty="0"/>
                <a:t>      .</a:t>
              </a:r>
              <a:endParaRPr lang="zh-CN" alt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433" y="2383187"/>
              <a:ext cx="196471" cy="2575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105" y="2383187"/>
              <a:ext cx="255554" cy="23997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266517" y="2338978"/>
            <a:ext cx="5364225" cy="369332"/>
            <a:chOff x="635275" y="2942685"/>
            <a:chExt cx="5364225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635275" y="2942685"/>
              <a:ext cx="536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 same value      you might have several eigenvectors.</a:t>
              </a:r>
              <a:endParaRPr lang="zh-CN" alt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339" y="3000637"/>
              <a:ext cx="196471" cy="25759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122435" y="2708003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5" y="3278494"/>
            <a:ext cx="2971967" cy="721835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3430008" y="3169668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982" y="3259273"/>
            <a:ext cx="1410397" cy="7410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30" y="3861373"/>
            <a:ext cx="610873" cy="228585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9858370" y="3150186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931857" y="3192594"/>
            <a:ext cx="1306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- is eigenvector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19882" y="3598050"/>
            <a:ext cx="1363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with eigenvalue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49" y="3120002"/>
            <a:ext cx="713008" cy="51378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2435" y="4130902"/>
            <a:ext cx="278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Geometric meaning: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91125" y="4554479"/>
            <a:ext cx="9348394" cy="408332"/>
            <a:chOff x="191125" y="4554479"/>
            <a:chExt cx="9348394" cy="408332"/>
          </a:xfrm>
        </p:grpSpPr>
        <p:sp>
          <p:nvSpPr>
            <p:cNvPr id="38" name="TextBox 37"/>
            <p:cNvSpPr txBox="1"/>
            <p:nvPr/>
          </p:nvSpPr>
          <p:spPr>
            <a:xfrm>
              <a:off x="191125" y="4593479"/>
              <a:ext cx="1691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u="sng" dirty="0">
                  <a:solidFill>
                    <a:srgbClr val="002060"/>
                  </a:solidFill>
                </a:rPr>
                <a:t>Linear mapping </a:t>
              </a:r>
              <a:endParaRPr lang="zh-CN" altLang="en-US" i="1" u="sng" dirty="0">
                <a:solidFill>
                  <a:srgbClr val="002060"/>
                </a:solidFill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817" y="4634179"/>
              <a:ext cx="1835567" cy="28793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17538" y="4590972"/>
              <a:ext cx="2281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transforms any vector </a:t>
              </a:r>
              <a:endParaRPr lang="zh-CN" altLang="en-US" dirty="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248" y="4600059"/>
              <a:ext cx="1037797" cy="27817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6746120" y="4554479"/>
              <a:ext cx="1414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into a vector </a:t>
              </a:r>
              <a:endParaRPr lang="zh-CN" alt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161" y="4582626"/>
              <a:ext cx="1442358" cy="338809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9593953" y="4503524"/>
            <a:ext cx="105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such that</a:t>
            </a:r>
            <a:endParaRPr lang="zh-CN" alt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12" y="5082262"/>
            <a:ext cx="4111388" cy="35598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177" y="5123379"/>
            <a:ext cx="993451" cy="273751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191125" y="5488438"/>
            <a:ext cx="10081516" cy="369332"/>
            <a:chOff x="191125" y="5502086"/>
            <a:chExt cx="10081516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191125" y="5502086"/>
              <a:ext cx="8603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 any linear mapping                                       there exist matrix                              such that  </a:t>
              </a:r>
              <a:endParaRPr lang="zh-CN" altLang="en-US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224" y="5535962"/>
              <a:ext cx="1835567" cy="28793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668" y="5535962"/>
              <a:ext cx="1433861" cy="26733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2697" y="5513841"/>
              <a:ext cx="1599944" cy="345821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343877" y="5857267"/>
            <a:ext cx="9850861" cy="939772"/>
            <a:chOff x="343877" y="5857267"/>
            <a:chExt cx="9850861" cy="939772"/>
          </a:xfrm>
        </p:grpSpPr>
        <p:sp>
          <p:nvSpPr>
            <p:cNvPr id="53" name="Right Arrow 52"/>
            <p:cNvSpPr/>
            <p:nvPr/>
          </p:nvSpPr>
          <p:spPr>
            <a:xfrm>
              <a:off x="343877" y="5857267"/>
              <a:ext cx="265722" cy="939772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97" y="6144356"/>
              <a:ext cx="1510048" cy="315229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2534243" y="6142487"/>
              <a:ext cx="7660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implies that vector                  does not change after transformation defined by</a:t>
              </a:r>
              <a:endParaRPr lang="zh-CN" altLang="en-US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1191" y="6159388"/>
              <a:ext cx="293938" cy="285164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987" y="6189691"/>
              <a:ext cx="801493" cy="22342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68" y="3239168"/>
            <a:ext cx="4612354" cy="7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27" grpId="0"/>
      <p:bldP spid="29" grpId="0" animBg="1"/>
      <p:bldP spid="33" grpId="0" animBg="1"/>
      <p:bldP spid="34" grpId="0"/>
      <p:bldP spid="35" grpId="0"/>
      <p:bldP spid="37" grpId="0"/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</a:rPr>
              <a:t>Eigendecomposition</a:t>
            </a:r>
            <a:r>
              <a:rPr lang="en-US" altLang="zh-CN" b="1" dirty="0">
                <a:solidFill>
                  <a:srgbClr val="C00000"/>
                </a:solidFill>
              </a:rPr>
              <a:t> and </a:t>
            </a:r>
            <a:r>
              <a:rPr lang="en-US" altLang="zh-CN" b="1" dirty="0" err="1">
                <a:solidFill>
                  <a:srgbClr val="C00000"/>
                </a:solidFill>
              </a:rPr>
              <a:t>Diagonalisation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619" y="731185"/>
            <a:ext cx="9017725" cy="369332"/>
            <a:chOff x="66619" y="772129"/>
            <a:chExt cx="9017725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66619" y="772129"/>
              <a:ext cx="9017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Square matrix                       is called </a:t>
              </a:r>
              <a:r>
                <a:rPr lang="en-US" altLang="zh-CN" i="1" u="sng" dirty="0">
                  <a:solidFill>
                    <a:srgbClr val="002060"/>
                  </a:solidFill>
                </a:rPr>
                <a:t>diagonal </a:t>
              </a:r>
              <a:r>
                <a:rPr lang="en-US" altLang="zh-CN" dirty="0"/>
                <a:t>if it has zero entries on all off-diagonal positions: </a:t>
              </a:r>
              <a:endParaRPr lang="zh-CN" alt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259" y="846161"/>
              <a:ext cx="1088410" cy="20731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904046" y="1460549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457" y="1171384"/>
            <a:ext cx="2344425" cy="11456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45484" y="1460549"/>
            <a:ext cx="1596527" cy="523220"/>
          </a:xfrm>
          <a:prstGeom prst="rect">
            <a:avLst/>
          </a:prstGeom>
          <a:noFill/>
          <a:ln w="12700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</a:rPr>
              <a:t>these positions are</a:t>
            </a:r>
          </a:p>
          <a:p>
            <a:pPr algn="ctr"/>
            <a:r>
              <a:rPr lang="en-US" altLang="zh-CN" sz="1400" b="1" dirty="0">
                <a:solidFill>
                  <a:srgbClr val="0070C0"/>
                </a:solidFill>
              </a:rPr>
              <a:t>called diagonal</a:t>
            </a:r>
            <a:endParaRPr lang="zh-CN" altLang="en-US" sz="1400" b="1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26512" y="150671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978" y="1248494"/>
            <a:ext cx="1904919" cy="9473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8" y="1188678"/>
            <a:ext cx="2482755" cy="1151883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89142" y="1193650"/>
            <a:ext cx="341194" cy="241159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ounded Rectangle 37"/>
          <p:cNvSpPr/>
          <p:nvPr/>
        </p:nvSpPr>
        <p:spPr>
          <a:xfrm>
            <a:off x="1282738" y="1441585"/>
            <a:ext cx="341194" cy="241159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ounded Rectangle 38"/>
          <p:cNvSpPr/>
          <p:nvPr/>
        </p:nvSpPr>
        <p:spPr>
          <a:xfrm>
            <a:off x="2233535" y="2085307"/>
            <a:ext cx="341194" cy="241159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9"/>
          <p:cNvSpPr/>
          <p:nvPr/>
        </p:nvSpPr>
        <p:spPr>
          <a:xfrm>
            <a:off x="1130337" y="1150481"/>
            <a:ext cx="2040340" cy="338919"/>
          </a:xfrm>
          <a:custGeom>
            <a:avLst/>
            <a:gdLst>
              <a:gd name="connsiteX0" fmla="*/ 0 w 2040340"/>
              <a:gd name="connsiteY0" fmla="*/ 79612 h 338919"/>
              <a:gd name="connsiteX1" fmla="*/ 238835 w 2040340"/>
              <a:gd name="connsiteY1" fmla="*/ 25021 h 338919"/>
              <a:gd name="connsiteX2" fmla="*/ 491319 w 2040340"/>
              <a:gd name="connsiteY2" fmla="*/ 11373 h 338919"/>
              <a:gd name="connsiteX3" fmla="*/ 955343 w 2040340"/>
              <a:gd name="connsiteY3" fmla="*/ 4549 h 338919"/>
              <a:gd name="connsiteX4" fmla="*/ 1201003 w 2040340"/>
              <a:gd name="connsiteY4" fmla="*/ 4549 h 338919"/>
              <a:gd name="connsiteX5" fmla="*/ 1487606 w 2040340"/>
              <a:gd name="connsiteY5" fmla="*/ 4549 h 338919"/>
              <a:gd name="connsiteX6" fmla="*/ 1699146 w 2040340"/>
              <a:gd name="connsiteY6" fmla="*/ 4549 h 338919"/>
              <a:gd name="connsiteX7" fmla="*/ 1924334 w 2040340"/>
              <a:gd name="connsiteY7" fmla="*/ 65964 h 338919"/>
              <a:gd name="connsiteX8" fmla="*/ 1999397 w 2040340"/>
              <a:gd name="connsiteY8" fmla="*/ 188794 h 338919"/>
              <a:gd name="connsiteX9" fmla="*/ 2040340 w 2040340"/>
              <a:gd name="connsiteY9" fmla="*/ 338919 h 338919"/>
              <a:gd name="connsiteX10" fmla="*/ 2040340 w 2040340"/>
              <a:gd name="connsiteY10" fmla="*/ 338919 h 338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40340" h="338919">
                <a:moveTo>
                  <a:pt x="0" y="79612"/>
                </a:moveTo>
                <a:cubicBezTo>
                  <a:pt x="78474" y="58003"/>
                  <a:pt x="156949" y="36394"/>
                  <a:pt x="238835" y="25021"/>
                </a:cubicBezTo>
                <a:cubicBezTo>
                  <a:pt x="320721" y="13648"/>
                  <a:pt x="371901" y="14785"/>
                  <a:pt x="491319" y="11373"/>
                </a:cubicBezTo>
                <a:cubicBezTo>
                  <a:pt x="610737" y="7961"/>
                  <a:pt x="955343" y="4549"/>
                  <a:pt x="955343" y="4549"/>
                </a:cubicBezTo>
                <a:lnTo>
                  <a:pt x="1201003" y="4549"/>
                </a:lnTo>
                <a:lnTo>
                  <a:pt x="1487606" y="4549"/>
                </a:lnTo>
                <a:cubicBezTo>
                  <a:pt x="1570630" y="4549"/>
                  <a:pt x="1626358" y="-5687"/>
                  <a:pt x="1699146" y="4549"/>
                </a:cubicBezTo>
                <a:cubicBezTo>
                  <a:pt x="1771934" y="14785"/>
                  <a:pt x="1874292" y="35257"/>
                  <a:pt x="1924334" y="65964"/>
                </a:cubicBezTo>
                <a:cubicBezTo>
                  <a:pt x="1974376" y="96671"/>
                  <a:pt x="1980063" y="143302"/>
                  <a:pt x="1999397" y="188794"/>
                </a:cubicBezTo>
                <a:cubicBezTo>
                  <a:pt x="2018731" y="234286"/>
                  <a:pt x="2040340" y="338919"/>
                  <a:pt x="2040340" y="338919"/>
                </a:cubicBezTo>
                <a:lnTo>
                  <a:pt x="2040340" y="338919"/>
                </a:lnTo>
              </a:path>
            </a:pathLst>
          </a:custGeom>
          <a:noFill/>
          <a:ln w="190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40"/>
          <p:cNvSpPr/>
          <p:nvPr/>
        </p:nvSpPr>
        <p:spPr>
          <a:xfrm>
            <a:off x="1594360" y="1160338"/>
            <a:ext cx="777923" cy="274471"/>
          </a:xfrm>
          <a:custGeom>
            <a:avLst/>
            <a:gdLst>
              <a:gd name="connsiteX0" fmla="*/ 0 w 777923"/>
              <a:gd name="connsiteY0" fmla="*/ 274471 h 274471"/>
              <a:gd name="connsiteX1" fmla="*/ 88711 w 777923"/>
              <a:gd name="connsiteY1" fmla="*/ 192585 h 274471"/>
              <a:gd name="connsiteX2" fmla="*/ 197893 w 777923"/>
              <a:gd name="connsiteY2" fmla="*/ 117522 h 274471"/>
              <a:gd name="connsiteX3" fmla="*/ 450377 w 777923"/>
              <a:gd name="connsiteY3" fmla="*/ 28812 h 274471"/>
              <a:gd name="connsiteX4" fmla="*/ 545911 w 777923"/>
              <a:gd name="connsiteY4" fmla="*/ 21988 h 274471"/>
              <a:gd name="connsiteX5" fmla="*/ 668741 w 777923"/>
              <a:gd name="connsiteY5" fmla="*/ 1516 h 274471"/>
              <a:gd name="connsiteX6" fmla="*/ 777923 w 777923"/>
              <a:gd name="connsiteY6" fmla="*/ 1516 h 274471"/>
              <a:gd name="connsiteX7" fmla="*/ 777923 w 777923"/>
              <a:gd name="connsiteY7" fmla="*/ 1516 h 27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923" h="274471">
                <a:moveTo>
                  <a:pt x="0" y="274471"/>
                </a:moveTo>
                <a:cubicBezTo>
                  <a:pt x="27864" y="246607"/>
                  <a:pt x="55729" y="218743"/>
                  <a:pt x="88711" y="192585"/>
                </a:cubicBezTo>
                <a:cubicBezTo>
                  <a:pt x="121693" y="166427"/>
                  <a:pt x="137615" y="144817"/>
                  <a:pt x="197893" y="117522"/>
                </a:cubicBezTo>
                <a:cubicBezTo>
                  <a:pt x="258171" y="90226"/>
                  <a:pt x="392374" y="44734"/>
                  <a:pt x="450377" y="28812"/>
                </a:cubicBezTo>
                <a:cubicBezTo>
                  <a:pt x="508380" y="12890"/>
                  <a:pt x="509517" y="26537"/>
                  <a:pt x="545911" y="21988"/>
                </a:cubicBezTo>
                <a:cubicBezTo>
                  <a:pt x="582305" y="17439"/>
                  <a:pt x="630072" y="4928"/>
                  <a:pt x="668741" y="1516"/>
                </a:cubicBezTo>
                <a:cubicBezTo>
                  <a:pt x="707410" y="-1896"/>
                  <a:pt x="777923" y="1516"/>
                  <a:pt x="777923" y="1516"/>
                </a:cubicBezTo>
                <a:lnTo>
                  <a:pt x="777923" y="1516"/>
                </a:lnTo>
              </a:path>
            </a:pathLst>
          </a:cu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41"/>
          <p:cNvSpPr/>
          <p:nvPr/>
        </p:nvSpPr>
        <p:spPr>
          <a:xfrm>
            <a:off x="2563352" y="2001191"/>
            <a:ext cx="893928" cy="399884"/>
          </a:xfrm>
          <a:custGeom>
            <a:avLst/>
            <a:gdLst>
              <a:gd name="connsiteX0" fmla="*/ 0 w 893928"/>
              <a:gd name="connsiteY0" fmla="*/ 334371 h 399884"/>
              <a:gd name="connsiteX1" fmla="*/ 95534 w 893928"/>
              <a:gd name="connsiteY1" fmla="*/ 382138 h 399884"/>
              <a:gd name="connsiteX2" fmla="*/ 279779 w 893928"/>
              <a:gd name="connsiteY2" fmla="*/ 395785 h 399884"/>
              <a:gd name="connsiteX3" fmla="*/ 470847 w 893928"/>
              <a:gd name="connsiteY3" fmla="*/ 395785 h 399884"/>
              <a:gd name="connsiteX4" fmla="*/ 614149 w 893928"/>
              <a:gd name="connsiteY4" fmla="*/ 348018 h 399884"/>
              <a:gd name="connsiteX5" fmla="*/ 784746 w 893928"/>
              <a:gd name="connsiteY5" fmla="*/ 211541 h 399884"/>
              <a:gd name="connsiteX6" fmla="*/ 832513 w 893928"/>
              <a:gd name="connsiteY6" fmla="*/ 156950 h 399884"/>
              <a:gd name="connsiteX7" fmla="*/ 859808 w 893928"/>
              <a:gd name="connsiteY7" fmla="*/ 88711 h 399884"/>
              <a:gd name="connsiteX8" fmla="*/ 887104 w 893928"/>
              <a:gd name="connsiteY8" fmla="*/ 20472 h 399884"/>
              <a:gd name="connsiteX9" fmla="*/ 893928 w 893928"/>
              <a:gd name="connsiteY9" fmla="*/ 0 h 399884"/>
              <a:gd name="connsiteX10" fmla="*/ 893928 w 893928"/>
              <a:gd name="connsiteY10" fmla="*/ 0 h 39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3928" h="399884">
                <a:moveTo>
                  <a:pt x="0" y="334371"/>
                </a:moveTo>
                <a:cubicBezTo>
                  <a:pt x="24452" y="353136"/>
                  <a:pt x="48904" y="371902"/>
                  <a:pt x="95534" y="382138"/>
                </a:cubicBezTo>
                <a:cubicBezTo>
                  <a:pt x="142164" y="392374"/>
                  <a:pt x="217227" y="393511"/>
                  <a:pt x="279779" y="395785"/>
                </a:cubicBezTo>
                <a:cubicBezTo>
                  <a:pt x="342331" y="398059"/>
                  <a:pt x="415119" y="403746"/>
                  <a:pt x="470847" y="395785"/>
                </a:cubicBezTo>
                <a:cubicBezTo>
                  <a:pt x="526575" y="387824"/>
                  <a:pt x="561833" y="378725"/>
                  <a:pt x="614149" y="348018"/>
                </a:cubicBezTo>
                <a:cubicBezTo>
                  <a:pt x="666466" y="317311"/>
                  <a:pt x="748352" y="243386"/>
                  <a:pt x="784746" y="211541"/>
                </a:cubicBezTo>
                <a:cubicBezTo>
                  <a:pt x="821140" y="179696"/>
                  <a:pt x="820003" y="177422"/>
                  <a:pt x="832513" y="156950"/>
                </a:cubicBezTo>
                <a:cubicBezTo>
                  <a:pt x="845023" y="136478"/>
                  <a:pt x="859808" y="88711"/>
                  <a:pt x="859808" y="88711"/>
                </a:cubicBezTo>
                <a:cubicBezTo>
                  <a:pt x="868906" y="65965"/>
                  <a:pt x="881417" y="35257"/>
                  <a:pt x="887104" y="20472"/>
                </a:cubicBezTo>
                <a:cubicBezTo>
                  <a:pt x="892791" y="5687"/>
                  <a:pt x="893928" y="0"/>
                  <a:pt x="893928" y="0"/>
                </a:cubicBezTo>
                <a:lnTo>
                  <a:pt x="893928" y="0"/>
                </a:lnTo>
              </a:path>
            </a:pathLst>
          </a:custGeom>
          <a:noFill/>
          <a:ln w="19050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42"/>
          <p:cNvSpPr/>
          <p:nvPr/>
        </p:nvSpPr>
        <p:spPr>
          <a:xfrm>
            <a:off x="820232" y="1419131"/>
            <a:ext cx="1345931" cy="921430"/>
          </a:xfrm>
          <a:custGeom>
            <a:avLst/>
            <a:gdLst>
              <a:gd name="connsiteX0" fmla="*/ 88711 w 1345931"/>
              <a:gd name="connsiteY0" fmla="*/ 7030 h 921430"/>
              <a:gd name="connsiteX1" fmla="*/ 88711 w 1345931"/>
              <a:gd name="connsiteY1" fmla="*/ 7030 h 921430"/>
              <a:gd name="connsiteX2" fmla="*/ 40944 w 1345931"/>
              <a:gd name="connsiteY2" fmla="*/ 41149 h 921430"/>
              <a:gd name="connsiteX3" fmla="*/ 34120 w 1345931"/>
              <a:gd name="connsiteY3" fmla="*/ 68445 h 921430"/>
              <a:gd name="connsiteX4" fmla="*/ 27296 w 1345931"/>
              <a:gd name="connsiteY4" fmla="*/ 116212 h 921430"/>
              <a:gd name="connsiteX5" fmla="*/ 20472 w 1345931"/>
              <a:gd name="connsiteY5" fmla="*/ 198099 h 921430"/>
              <a:gd name="connsiteX6" fmla="*/ 13648 w 1345931"/>
              <a:gd name="connsiteY6" fmla="*/ 232218 h 921430"/>
              <a:gd name="connsiteX7" fmla="*/ 6824 w 1345931"/>
              <a:gd name="connsiteY7" fmla="*/ 273161 h 921430"/>
              <a:gd name="connsiteX8" fmla="*/ 0 w 1345931"/>
              <a:gd name="connsiteY8" fmla="*/ 464230 h 921430"/>
              <a:gd name="connsiteX9" fmla="*/ 6824 w 1345931"/>
              <a:gd name="connsiteY9" fmla="*/ 757657 h 921430"/>
              <a:gd name="connsiteX10" fmla="*/ 34120 w 1345931"/>
              <a:gd name="connsiteY10" fmla="*/ 805424 h 921430"/>
              <a:gd name="connsiteX11" fmla="*/ 47768 w 1345931"/>
              <a:gd name="connsiteY11" fmla="*/ 825896 h 921430"/>
              <a:gd name="connsiteX12" fmla="*/ 68239 w 1345931"/>
              <a:gd name="connsiteY12" fmla="*/ 839543 h 921430"/>
              <a:gd name="connsiteX13" fmla="*/ 109183 w 1345931"/>
              <a:gd name="connsiteY13" fmla="*/ 880487 h 921430"/>
              <a:gd name="connsiteX14" fmla="*/ 129654 w 1345931"/>
              <a:gd name="connsiteY14" fmla="*/ 887311 h 921430"/>
              <a:gd name="connsiteX15" fmla="*/ 368490 w 1345931"/>
              <a:gd name="connsiteY15" fmla="*/ 900958 h 921430"/>
              <a:gd name="connsiteX16" fmla="*/ 388962 w 1345931"/>
              <a:gd name="connsiteY16" fmla="*/ 907782 h 921430"/>
              <a:gd name="connsiteX17" fmla="*/ 423081 w 1345931"/>
              <a:gd name="connsiteY17" fmla="*/ 921430 h 921430"/>
              <a:gd name="connsiteX18" fmla="*/ 573206 w 1345931"/>
              <a:gd name="connsiteY18" fmla="*/ 914606 h 921430"/>
              <a:gd name="connsiteX19" fmla="*/ 784747 w 1345931"/>
              <a:gd name="connsiteY19" fmla="*/ 907782 h 921430"/>
              <a:gd name="connsiteX20" fmla="*/ 1201003 w 1345931"/>
              <a:gd name="connsiteY20" fmla="*/ 900958 h 921430"/>
              <a:gd name="connsiteX21" fmla="*/ 1303362 w 1345931"/>
              <a:gd name="connsiteY21" fmla="*/ 880487 h 921430"/>
              <a:gd name="connsiteX22" fmla="*/ 1337481 w 1345931"/>
              <a:gd name="connsiteY22" fmla="*/ 839543 h 921430"/>
              <a:gd name="connsiteX23" fmla="*/ 1344305 w 1345931"/>
              <a:gd name="connsiteY23" fmla="*/ 805424 h 921430"/>
              <a:gd name="connsiteX24" fmla="*/ 1317009 w 1345931"/>
              <a:gd name="connsiteY24" fmla="*/ 703066 h 921430"/>
              <a:gd name="connsiteX25" fmla="*/ 1282890 w 1345931"/>
              <a:gd name="connsiteY25" fmla="*/ 696242 h 921430"/>
              <a:gd name="connsiteX26" fmla="*/ 1276066 w 1345931"/>
              <a:gd name="connsiteY26" fmla="*/ 675770 h 921430"/>
              <a:gd name="connsiteX27" fmla="*/ 1255595 w 1345931"/>
              <a:gd name="connsiteY27" fmla="*/ 668946 h 921430"/>
              <a:gd name="connsiteX28" fmla="*/ 1235123 w 1345931"/>
              <a:gd name="connsiteY28" fmla="*/ 655299 h 921430"/>
              <a:gd name="connsiteX29" fmla="*/ 1228299 w 1345931"/>
              <a:gd name="connsiteY29" fmla="*/ 634827 h 921430"/>
              <a:gd name="connsiteX30" fmla="*/ 1187356 w 1345931"/>
              <a:gd name="connsiteY30" fmla="*/ 607532 h 921430"/>
              <a:gd name="connsiteX31" fmla="*/ 1146412 w 1345931"/>
              <a:gd name="connsiteY31" fmla="*/ 573412 h 921430"/>
              <a:gd name="connsiteX32" fmla="*/ 1098645 w 1345931"/>
              <a:gd name="connsiteY32" fmla="*/ 539293 h 921430"/>
              <a:gd name="connsiteX33" fmla="*/ 1078174 w 1345931"/>
              <a:gd name="connsiteY33" fmla="*/ 525645 h 921430"/>
              <a:gd name="connsiteX34" fmla="*/ 1057702 w 1345931"/>
              <a:gd name="connsiteY34" fmla="*/ 518821 h 921430"/>
              <a:gd name="connsiteX35" fmla="*/ 1030406 w 1345931"/>
              <a:gd name="connsiteY35" fmla="*/ 498349 h 921430"/>
              <a:gd name="connsiteX36" fmla="*/ 1009935 w 1345931"/>
              <a:gd name="connsiteY36" fmla="*/ 491526 h 921430"/>
              <a:gd name="connsiteX37" fmla="*/ 962168 w 1345931"/>
              <a:gd name="connsiteY37" fmla="*/ 464230 h 921430"/>
              <a:gd name="connsiteX38" fmla="*/ 928048 w 1345931"/>
              <a:gd name="connsiteY38" fmla="*/ 450582 h 921430"/>
              <a:gd name="connsiteX39" fmla="*/ 846162 w 1345931"/>
              <a:gd name="connsiteY39" fmla="*/ 402815 h 921430"/>
              <a:gd name="connsiteX40" fmla="*/ 805218 w 1345931"/>
              <a:gd name="connsiteY40" fmla="*/ 389167 h 921430"/>
              <a:gd name="connsiteX41" fmla="*/ 757451 w 1345931"/>
              <a:gd name="connsiteY41" fmla="*/ 368696 h 921430"/>
              <a:gd name="connsiteX42" fmla="*/ 736980 w 1345931"/>
              <a:gd name="connsiteY42" fmla="*/ 355048 h 921430"/>
              <a:gd name="connsiteX43" fmla="*/ 668741 w 1345931"/>
              <a:gd name="connsiteY43" fmla="*/ 341400 h 921430"/>
              <a:gd name="connsiteX44" fmla="*/ 620974 w 1345931"/>
              <a:gd name="connsiteY44" fmla="*/ 320929 h 921430"/>
              <a:gd name="connsiteX45" fmla="*/ 600502 w 1345931"/>
              <a:gd name="connsiteY45" fmla="*/ 307281 h 921430"/>
              <a:gd name="connsiteX46" fmla="*/ 525439 w 1345931"/>
              <a:gd name="connsiteY46" fmla="*/ 286809 h 921430"/>
              <a:gd name="connsiteX47" fmla="*/ 504968 w 1345931"/>
              <a:gd name="connsiteY47" fmla="*/ 279985 h 921430"/>
              <a:gd name="connsiteX48" fmla="*/ 491320 w 1345931"/>
              <a:gd name="connsiteY48" fmla="*/ 259514 h 921430"/>
              <a:gd name="connsiteX49" fmla="*/ 450377 w 1345931"/>
              <a:gd name="connsiteY49" fmla="*/ 245866 h 921430"/>
              <a:gd name="connsiteX50" fmla="*/ 409433 w 1345931"/>
              <a:gd name="connsiteY50" fmla="*/ 225394 h 921430"/>
              <a:gd name="connsiteX51" fmla="*/ 368490 w 1345931"/>
              <a:gd name="connsiteY51" fmla="*/ 198099 h 921430"/>
              <a:gd name="connsiteX52" fmla="*/ 354842 w 1345931"/>
              <a:gd name="connsiteY52" fmla="*/ 177627 h 921430"/>
              <a:gd name="connsiteX53" fmla="*/ 320723 w 1345931"/>
              <a:gd name="connsiteY53" fmla="*/ 163979 h 921430"/>
              <a:gd name="connsiteX54" fmla="*/ 279780 w 1345931"/>
              <a:gd name="connsiteY54" fmla="*/ 116212 h 921430"/>
              <a:gd name="connsiteX55" fmla="*/ 259308 w 1345931"/>
              <a:gd name="connsiteY55" fmla="*/ 95740 h 921430"/>
              <a:gd name="connsiteX56" fmla="*/ 245660 w 1345931"/>
              <a:gd name="connsiteY56" fmla="*/ 68445 h 921430"/>
              <a:gd name="connsiteX57" fmla="*/ 184245 w 1345931"/>
              <a:gd name="connsiteY57" fmla="*/ 34326 h 921430"/>
              <a:gd name="connsiteX58" fmla="*/ 136478 w 1345931"/>
              <a:gd name="connsiteY58" fmla="*/ 7030 h 921430"/>
              <a:gd name="connsiteX59" fmla="*/ 116006 w 1345931"/>
              <a:gd name="connsiteY59" fmla="*/ 206 h 921430"/>
              <a:gd name="connsiteX60" fmla="*/ 88711 w 1345931"/>
              <a:gd name="connsiteY60" fmla="*/ 7030 h 9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345931" h="921430">
                <a:moveTo>
                  <a:pt x="88711" y="7030"/>
                </a:moveTo>
                <a:lnTo>
                  <a:pt x="88711" y="7030"/>
                </a:lnTo>
                <a:cubicBezTo>
                  <a:pt x="72789" y="18403"/>
                  <a:pt x="53944" y="26524"/>
                  <a:pt x="40944" y="41149"/>
                </a:cubicBezTo>
                <a:cubicBezTo>
                  <a:pt x="34713" y="48159"/>
                  <a:pt x="35798" y="59218"/>
                  <a:pt x="34120" y="68445"/>
                </a:cubicBezTo>
                <a:cubicBezTo>
                  <a:pt x="31243" y="84270"/>
                  <a:pt x="28980" y="100216"/>
                  <a:pt x="27296" y="116212"/>
                </a:cubicBezTo>
                <a:cubicBezTo>
                  <a:pt x="24429" y="143452"/>
                  <a:pt x="23672" y="170896"/>
                  <a:pt x="20472" y="198099"/>
                </a:cubicBezTo>
                <a:cubicBezTo>
                  <a:pt x="19117" y="209618"/>
                  <a:pt x="15723" y="220807"/>
                  <a:pt x="13648" y="232218"/>
                </a:cubicBezTo>
                <a:cubicBezTo>
                  <a:pt x="11173" y="245831"/>
                  <a:pt x="9099" y="259513"/>
                  <a:pt x="6824" y="273161"/>
                </a:cubicBezTo>
                <a:cubicBezTo>
                  <a:pt x="4549" y="336851"/>
                  <a:pt x="0" y="400500"/>
                  <a:pt x="0" y="464230"/>
                </a:cubicBezTo>
                <a:cubicBezTo>
                  <a:pt x="0" y="562065"/>
                  <a:pt x="2664" y="659910"/>
                  <a:pt x="6824" y="757657"/>
                </a:cubicBezTo>
                <a:cubicBezTo>
                  <a:pt x="8211" y="790249"/>
                  <a:pt x="15020" y="782504"/>
                  <a:pt x="34120" y="805424"/>
                </a:cubicBezTo>
                <a:cubicBezTo>
                  <a:pt x="39370" y="811725"/>
                  <a:pt x="41969" y="820097"/>
                  <a:pt x="47768" y="825896"/>
                </a:cubicBezTo>
                <a:cubicBezTo>
                  <a:pt x="53567" y="831695"/>
                  <a:pt x="62110" y="834095"/>
                  <a:pt x="68239" y="839543"/>
                </a:cubicBezTo>
                <a:cubicBezTo>
                  <a:pt x="82665" y="852366"/>
                  <a:pt x="90872" y="874383"/>
                  <a:pt x="109183" y="880487"/>
                </a:cubicBezTo>
                <a:cubicBezTo>
                  <a:pt x="116007" y="882762"/>
                  <a:pt x="122676" y="885566"/>
                  <a:pt x="129654" y="887311"/>
                </a:cubicBezTo>
                <a:cubicBezTo>
                  <a:pt x="207399" y="906748"/>
                  <a:pt x="289489" y="898325"/>
                  <a:pt x="368490" y="900958"/>
                </a:cubicBezTo>
                <a:cubicBezTo>
                  <a:pt x="375314" y="903233"/>
                  <a:pt x="382227" y="905256"/>
                  <a:pt x="388962" y="907782"/>
                </a:cubicBezTo>
                <a:cubicBezTo>
                  <a:pt x="400431" y="912083"/>
                  <a:pt x="410840" y="920977"/>
                  <a:pt x="423081" y="921430"/>
                </a:cubicBezTo>
                <a:lnTo>
                  <a:pt x="573206" y="914606"/>
                </a:lnTo>
                <a:lnTo>
                  <a:pt x="784747" y="907782"/>
                </a:lnTo>
                <a:lnTo>
                  <a:pt x="1201003" y="900958"/>
                </a:lnTo>
                <a:cubicBezTo>
                  <a:pt x="1289985" y="886129"/>
                  <a:pt x="1256638" y="896062"/>
                  <a:pt x="1303362" y="880487"/>
                </a:cubicBezTo>
                <a:cubicBezTo>
                  <a:pt x="1313981" y="869867"/>
                  <a:pt x="1331781" y="854743"/>
                  <a:pt x="1337481" y="839543"/>
                </a:cubicBezTo>
                <a:cubicBezTo>
                  <a:pt x="1341553" y="828683"/>
                  <a:pt x="1342030" y="816797"/>
                  <a:pt x="1344305" y="805424"/>
                </a:cubicBezTo>
                <a:cubicBezTo>
                  <a:pt x="1340624" y="757568"/>
                  <a:pt x="1361114" y="719606"/>
                  <a:pt x="1317009" y="703066"/>
                </a:cubicBezTo>
                <a:cubicBezTo>
                  <a:pt x="1306149" y="698994"/>
                  <a:pt x="1294263" y="698517"/>
                  <a:pt x="1282890" y="696242"/>
                </a:cubicBezTo>
                <a:cubicBezTo>
                  <a:pt x="1280615" y="689418"/>
                  <a:pt x="1281152" y="680856"/>
                  <a:pt x="1276066" y="675770"/>
                </a:cubicBezTo>
                <a:cubicBezTo>
                  <a:pt x="1270980" y="670684"/>
                  <a:pt x="1262028" y="672163"/>
                  <a:pt x="1255595" y="668946"/>
                </a:cubicBezTo>
                <a:cubicBezTo>
                  <a:pt x="1248260" y="665278"/>
                  <a:pt x="1241947" y="659848"/>
                  <a:pt x="1235123" y="655299"/>
                </a:cubicBezTo>
                <a:cubicBezTo>
                  <a:pt x="1232848" y="648475"/>
                  <a:pt x="1233385" y="639913"/>
                  <a:pt x="1228299" y="634827"/>
                </a:cubicBezTo>
                <a:cubicBezTo>
                  <a:pt x="1216701" y="623229"/>
                  <a:pt x="1198954" y="619130"/>
                  <a:pt x="1187356" y="607532"/>
                </a:cubicBezTo>
                <a:cubicBezTo>
                  <a:pt x="1116369" y="536545"/>
                  <a:pt x="1212915" y="630414"/>
                  <a:pt x="1146412" y="573412"/>
                </a:cubicBezTo>
                <a:cubicBezTo>
                  <a:pt x="1105199" y="538087"/>
                  <a:pt x="1136261" y="551832"/>
                  <a:pt x="1098645" y="539293"/>
                </a:cubicBezTo>
                <a:cubicBezTo>
                  <a:pt x="1091821" y="534744"/>
                  <a:pt x="1085509" y="529313"/>
                  <a:pt x="1078174" y="525645"/>
                </a:cubicBezTo>
                <a:cubicBezTo>
                  <a:pt x="1071740" y="522428"/>
                  <a:pt x="1063947" y="522390"/>
                  <a:pt x="1057702" y="518821"/>
                </a:cubicBezTo>
                <a:cubicBezTo>
                  <a:pt x="1047827" y="513178"/>
                  <a:pt x="1040281" y="503992"/>
                  <a:pt x="1030406" y="498349"/>
                </a:cubicBezTo>
                <a:cubicBezTo>
                  <a:pt x="1024161" y="494780"/>
                  <a:pt x="1016546" y="494359"/>
                  <a:pt x="1009935" y="491526"/>
                </a:cubicBezTo>
                <a:cubicBezTo>
                  <a:pt x="926199" y="455640"/>
                  <a:pt x="1030691" y="498492"/>
                  <a:pt x="962168" y="464230"/>
                </a:cubicBezTo>
                <a:cubicBezTo>
                  <a:pt x="951212" y="458752"/>
                  <a:pt x="938833" y="456389"/>
                  <a:pt x="928048" y="450582"/>
                </a:cubicBezTo>
                <a:cubicBezTo>
                  <a:pt x="896159" y="433411"/>
                  <a:pt x="877799" y="415470"/>
                  <a:pt x="846162" y="402815"/>
                </a:cubicBezTo>
                <a:cubicBezTo>
                  <a:pt x="832805" y="397472"/>
                  <a:pt x="817188" y="397147"/>
                  <a:pt x="805218" y="389167"/>
                </a:cubicBezTo>
                <a:cubicBezTo>
                  <a:pt x="776943" y="370318"/>
                  <a:pt x="792703" y="377509"/>
                  <a:pt x="757451" y="368696"/>
                </a:cubicBezTo>
                <a:cubicBezTo>
                  <a:pt x="750627" y="364147"/>
                  <a:pt x="744315" y="358716"/>
                  <a:pt x="736980" y="355048"/>
                </a:cubicBezTo>
                <a:cubicBezTo>
                  <a:pt x="717924" y="345520"/>
                  <a:pt x="686343" y="343915"/>
                  <a:pt x="668741" y="341400"/>
                </a:cubicBezTo>
                <a:cubicBezTo>
                  <a:pt x="617344" y="307135"/>
                  <a:pt x="682665" y="347367"/>
                  <a:pt x="620974" y="320929"/>
                </a:cubicBezTo>
                <a:cubicBezTo>
                  <a:pt x="613436" y="317698"/>
                  <a:pt x="607997" y="310612"/>
                  <a:pt x="600502" y="307281"/>
                </a:cubicBezTo>
                <a:cubicBezTo>
                  <a:pt x="562856" y="290549"/>
                  <a:pt x="562136" y="295983"/>
                  <a:pt x="525439" y="286809"/>
                </a:cubicBezTo>
                <a:cubicBezTo>
                  <a:pt x="518461" y="285064"/>
                  <a:pt x="511792" y="282260"/>
                  <a:pt x="504968" y="279985"/>
                </a:cubicBezTo>
                <a:cubicBezTo>
                  <a:pt x="500419" y="273161"/>
                  <a:pt x="498275" y="263861"/>
                  <a:pt x="491320" y="259514"/>
                </a:cubicBezTo>
                <a:cubicBezTo>
                  <a:pt x="479121" y="251890"/>
                  <a:pt x="462347" y="253846"/>
                  <a:pt x="450377" y="245866"/>
                </a:cubicBezTo>
                <a:cubicBezTo>
                  <a:pt x="423920" y="228228"/>
                  <a:pt x="437686" y="234812"/>
                  <a:pt x="409433" y="225394"/>
                </a:cubicBezTo>
                <a:cubicBezTo>
                  <a:pt x="395785" y="216296"/>
                  <a:pt x="377588" y="211747"/>
                  <a:pt x="368490" y="198099"/>
                </a:cubicBezTo>
                <a:cubicBezTo>
                  <a:pt x="363941" y="191275"/>
                  <a:pt x="361516" y="182394"/>
                  <a:pt x="354842" y="177627"/>
                </a:cubicBezTo>
                <a:cubicBezTo>
                  <a:pt x="344875" y="170507"/>
                  <a:pt x="332096" y="168528"/>
                  <a:pt x="320723" y="163979"/>
                </a:cubicBezTo>
                <a:cubicBezTo>
                  <a:pt x="238720" y="81979"/>
                  <a:pt x="331737" y="178562"/>
                  <a:pt x="279780" y="116212"/>
                </a:cubicBezTo>
                <a:cubicBezTo>
                  <a:pt x="273602" y="108798"/>
                  <a:pt x="264917" y="103593"/>
                  <a:pt x="259308" y="95740"/>
                </a:cubicBezTo>
                <a:cubicBezTo>
                  <a:pt x="253395" y="87463"/>
                  <a:pt x="252853" y="75638"/>
                  <a:pt x="245660" y="68445"/>
                </a:cubicBezTo>
                <a:cubicBezTo>
                  <a:pt x="222193" y="44978"/>
                  <a:pt x="209990" y="42906"/>
                  <a:pt x="184245" y="34326"/>
                </a:cubicBezTo>
                <a:cubicBezTo>
                  <a:pt x="163685" y="20619"/>
                  <a:pt x="160721" y="17420"/>
                  <a:pt x="136478" y="7030"/>
                </a:cubicBezTo>
                <a:cubicBezTo>
                  <a:pt x="129866" y="4196"/>
                  <a:pt x="123155" y="1000"/>
                  <a:pt x="116006" y="206"/>
                </a:cubicBezTo>
                <a:cubicBezTo>
                  <a:pt x="102442" y="-1301"/>
                  <a:pt x="93260" y="5893"/>
                  <a:pt x="88711" y="7030"/>
                </a:cubicBezTo>
                <a:close/>
              </a:path>
            </a:pathLst>
          </a:cu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43"/>
          <p:cNvSpPr/>
          <p:nvPr/>
        </p:nvSpPr>
        <p:spPr>
          <a:xfrm rot="10800000">
            <a:off x="1177940" y="1119797"/>
            <a:ext cx="1345931" cy="921430"/>
          </a:xfrm>
          <a:custGeom>
            <a:avLst/>
            <a:gdLst>
              <a:gd name="connsiteX0" fmla="*/ 88711 w 1345931"/>
              <a:gd name="connsiteY0" fmla="*/ 7030 h 921430"/>
              <a:gd name="connsiteX1" fmla="*/ 88711 w 1345931"/>
              <a:gd name="connsiteY1" fmla="*/ 7030 h 921430"/>
              <a:gd name="connsiteX2" fmla="*/ 40944 w 1345931"/>
              <a:gd name="connsiteY2" fmla="*/ 41149 h 921430"/>
              <a:gd name="connsiteX3" fmla="*/ 34120 w 1345931"/>
              <a:gd name="connsiteY3" fmla="*/ 68445 h 921430"/>
              <a:gd name="connsiteX4" fmla="*/ 27296 w 1345931"/>
              <a:gd name="connsiteY4" fmla="*/ 116212 h 921430"/>
              <a:gd name="connsiteX5" fmla="*/ 20472 w 1345931"/>
              <a:gd name="connsiteY5" fmla="*/ 198099 h 921430"/>
              <a:gd name="connsiteX6" fmla="*/ 13648 w 1345931"/>
              <a:gd name="connsiteY6" fmla="*/ 232218 h 921430"/>
              <a:gd name="connsiteX7" fmla="*/ 6824 w 1345931"/>
              <a:gd name="connsiteY7" fmla="*/ 273161 h 921430"/>
              <a:gd name="connsiteX8" fmla="*/ 0 w 1345931"/>
              <a:gd name="connsiteY8" fmla="*/ 464230 h 921430"/>
              <a:gd name="connsiteX9" fmla="*/ 6824 w 1345931"/>
              <a:gd name="connsiteY9" fmla="*/ 757657 h 921430"/>
              <a:gd name="connsiteX10" fmla="*/ 34120 w 1345931"/>
              <a:gd name="connsiteY10" fmla="*/ 805424 h 921430"/>
              <a:gd name="connsiteX11" fmla="*/ 47768 w 1345931"/>
              <a:gd name="connsiteY11" fmla="*/ 825896 h 921430"/>
              <a:gd name="connsiteX12" fmla="*/ 68239 w 1345931"/>
              <a:gd name="connsiteY12" fmla="*/ 839543 h 921430"/>
              <a:gd name="connsiteX13" fmla="*/ 109183 w 1345931"/>
              <a:gd name="connsiteY13" fmla="*/ 880487 h 921430"/>
              <a:gd name="connsiteX14" fmla="*/ 129654 w 1345931"/>
              <a:gd name="connsiteY14" fmla="*/ 887311 h 921430"/>
              <a:gd name="connsiteX15" fmla="*/ 368490 w 1345931"/>
              <a:gd name="connsiteY15" fmla="*/ 900958 h 921430"/>
              <a:gd name="connsiteX16" fmla="*/ 388962 w 1345931"/>
              <a:gd name="connsiteY16" fmla="*/ 907782 h 921430"/>
              <a:gd name="connsiteX17" fmla="*/ 423081 w 1345931"/>
              <a:gd name="connsiteY17" fmla="*/ 921430 h 921430"/>
              <a:gd name="connsiteX18" fmla="*/ 573206 w 1345931"/>
              <a:gd name="connsiteY18" fmla="*/ 914606 h 921430"/>
              <a:gd name="connsiteX19" fmla="*/ 784747 w 1345931"/>
              <a:gd name="connsiteY19" fmla="*/ 907782 h 921430"/>
              <a:gd name="connsiteX20" fmla="*/ 1201003 w 1345931"/>
              <a:gd name="connsiteY20" fmla="*/ 900958 h 921430"/>
              <a:gd name="connsiteX21" fmla="*/ 1303362 w 1345931"/>
              <a:gd name="connsiteY21" fmla="*/ 880487 h 921430"/>
              <a:gd name="connsiteX22" fmla="*/ 1337481 w 1345931"/>
              <a:gd name="connsiteY22" fmla="*/ 839543 h 921430"/>
              <a:gd name="connsiteX23" fmla="*/ 1344305 w 1345931"/>
              <a:gd name="connsiteY23" fmla="*/ 805424 h 921430"/>
              <a:gd name="connsiteX24" fmla="*/ 1317009 w 1345931"/>
              <a:gd name="connsiteY24" fmla="*/ 703066 h 921430"/>
              <a:gd name="connsiteX25" fmla="*/ 1282890 w 1345931"/>
              <a:gd name="connsiteY25" fmla="*/ 696242 h 921430"/>
              <a:gd name="connsiteX26" fmla="*/ 1276066 w 1345931"/>
              <a:gd name="connsiteY26" fmla="*/ 675770 h 921430"/>
              <a:gd name="connsiteX27" fmla="*/ 1255595 w 1345931"/>
              <a:gd name="connsiteY27" fmla="*/ 668946 h 921430"/>
              <a:gd name="connsiteX28" fmla="*/ 1235123 w 1345931"/>
              <a:gd name="connsiteY28" fmla="*/ 655299 h 921430"/>
              <a:gd name="connsiteX29" fmla="*/ 1228299 w 1345931"/>
              <a:gd name="connsiteY29" fmla="*/ 634827 h 921430"/>
              <a:gd name="connsiteX30" fmla="*/ 1187356 w 1345931"/>
              <a:gd name="connsiteY30" fmla="*/ 607532 h 921430"/>
              <a:gd name="connsiteX31" fmla="*/ 1146412 w 1345931"/>
              <a:gd name="connsiteY31" fmla="*/ 573412 h 921430"/>
              <a:gd name="connsiteX32" fmla="*/ 1098645 w 1345931"/>
              <a:gd name="connsiteY32" fmla="*/ 539293 h 921430"/>
              <a:gd name="connsiteX33" fmla="*/ 1078174 w 1345931"/>
              <a:gd name="connsiteY33" fmla="*/ 525645 h 921430"/>
              <a:gd name="connsiteX34" fmla="*/ 1057702 w 1345931"/>
              <a:gd name="connsiteY34" fmla="*/ 518821 h 921430"/>
              <a:gd name="connsiteX35" fmla="*/ 1030406 w 1345931"/>
              <a:gd name="connsiteY35" fmla="*/ 498349 h 921430"/>
              <a:gd name="connsiteX36" fmla="*/ 1009935 w 1345931"/>
              <a:gd name="connsiteY36" fmla="*/ 491526 h 921430"/>
              <a:gd name="connsiteX37" fmla="*/ 962168 w 1345931"/>
              <a:gd name="connsiteY37" fmla="*/ 464230 h 921430"/>
              <a:gd name="connsiteX38" fmla="*/ 928048 w 1345931"/>
              <a:gd name="connsiteY38" fmla="*/ 450582 h 921430"/>
              <a:gd name="connsiteX39" fmla="*/ 846162 w 1345931"/>
              <a:gd name="connsiteY39" fmla="*/ 402815 h 921430"/>
              <a:gd name="connsiteX40" fmla="*/ 805218 w 1345931"/>
              <a:gd name="connsiteY40" fmla="*/ 389167 h 921430"/>
              <a:gd name="connsiteX41" fmla="*/ 757451 w 1345931"/>
              <a:gd name="connsiteY41" fmla="*/ 368696 h 921430"/>
              <a:gd name="connsiteX42" fmla="*/ 736980 w 1345931"/>
              <a:gd name="connsiteY42" fmla="*/ 355048 h 921430"/>
              <a:gd name="connsiteX43" fmla="*/ 668741 w 1345931"/>
              <a:gd name="connsiteY43" fmla="*/ 341400 h 921430"/>
              <a:gd name="connsiteX44" fmla="*/ 620974 w 1345931"/>
              <a:gd name="connsiteY44" fmla="*/ 320929 h 921430"/>
              <a:gd name="connsiteX45" fmla="*/ 600502 w 1345931"/>
              <a:gd name="connsiteY45" fmla="*/ 307281 h 921430"/>
              <a:gd name="connsiteX46" fmla="*/ 525439 w 1345931"/>
              <a:gd name="connsiteY46" fmla="*/ 286809 h 921430"/>
              <a:gd name="connsiteX47" fmla="*/ 504968 w 1345931"/>
              <a:gd name="connsiteY47" fmla="*/ 279985 h 921430"/>
              <a:gd name="connsiteX48" fmla="*/ 491320 w 1345931"/>
              <a:gd name="connsiteY48" fmla="*/ 259514 h 921430"/>
              <a:gd name="connsiteX49" fmla="*/ 450377 w 1345931"/>
              <a:gd name="connsiteY49" fmla="*/ 245866 h 921430"/>
              <a:gd name="connsiteX50" fmla="*/ 409433 w 1345931"/>
              <a:gd name="connsiteY50" fmla="*/ 225394 h 921430"/>
              <a:gd name="connsiteX51" fmla="*/ 368490 w 1345931"/>
              <a:gd name="connsiteY51" fmla="*/ 198099 h 921430"/>
              <a:gd name="connsiteX52" fmla="*/ 354842 w 1345931"/>
              <a:gd name="connsiteY52" fmla="*/ 177627 h 921430"/>
              <a:gd name="connsiteX53" fmla="*/ 320723 w 1345931"/>
              <a:gd name="connsiteY53" fmla="*/ 163979 h 921430"/>
              <a:gd name="connsiteX54" fmla="*/ 279780 w 1345931"/>
              <a:gd name="connsiteY54" fmla="*/ 116212 h 921430"/>
              <a:gd name="connsiteX55" fmla="*/ 259308 w 1345931"/>
              <a:gd name="connsiteY55" fmla="*/ 95740 h 921430"/>
              <a:gd name="connsiteX56" fmla="*/ 245660 w 1345931"/>
              <a:gd name="connsiteY56" fmla="*/ 68445 h 921430"/>
              <a:gd name="connsiteX57" fmla="*/ 184245 w 1345931"/>
              <a:gd name="connsiteY57" fmla="*/ 34326 h 921430"/>
              <a:gd name="connsiteX58" fmla="*/ 136478 w 1345931"/>
              <a:gd name="connsiteY58" fmla="*/ 7030 h 921430"/>
              <a:gd name="connsiteX59" fmla="*/ 116006 w 1345931"/>
              <a:gd name="connsiteY59" fmla="*/ 206 h 921430"/>
              <a:gd name="connsiteX60" fmla="*/ 88711 w 1345931"/>
              <a:gd name="connsiteY60" fmla="*/ 7030 h 9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345931" h="921430">
                <a:moveTo>
                  <a:pt x="88711" y="7030"/>
                </a:moveTo>
                <a:lnTo>
                  <a:pt x="88711" y="7030"/>
                </a:lnTo>
                <a:cubicBezTo>
                  <a:pt x="72789" y="18403"/>
                  <a:pt x="53944" y="26524"/>
                  <a:pt x="40944" y="41149"/>
                </a:cubicBezTo>
                <a:cubicBezTo>
                  <a:pt x="34713" y="48159"/>
                  <a:pt x="35798" y="59218"/>
                  <a:pt x="34120" y="68445"/>
                </a:cubicBezTo>
                <a:cubicBezTo>
                  <a:pt x="31243" y="84270"/>
                  <a:pt x="28980" y="100216"/>
                  <a:pt x="27296" y="116212"/>
                </a:cubicBezTo>
                <a:cubicBezTo>
                  <a:pt x="24429" y="143452"/>
                  <a:pt x="23672" y="170896"/>
                  <a:pt x="20472" y="198099"/>
                </a:cubicBezTo>
                <a:cubicBezTo>
                  <a:pt x="19117" y="209618"/>
                  <a:pt x="15723" y="220807"/>
                  <a:pt x="13648" y="232218"/>
                </a:cubicBezTo>
                <a:cubicBezTo>
                  <a:pt x="11173" y="245831"/>
                  <a:pt x="9099" y="259513"/>
                  <a:pt x="6824" y="273161"/>
                </a:cubicBezTo>
                <a:cubicBezTo>
                  <a:pt x="4549" y="336851"/>
                  <a:pt x="0" y="400500"/>
                  <a:pt x="0" y="464230"/>
                </a:cubicBezTo>
                <a:cubicBezTo>
                  <a:pt x="0" y="562065"/>
                  <a:pt x="2664" y="659910"/>
                  <a:pt x="6824" y="757657"/>
                </a:cubicBezTo>
                <a:cubicBezTo>
                  <a:pt x="8211" y="790249"/>
                  <a:pt x="15020" y="782504"/>
                  <a:pt x="34120" y="805424"/>
                </a:cubicBezTo>
                <a:cubicBezTo>
                  <a:pt x="39370" y="811725"/>
                  <a:pt x="41969" y="820097"/>
                  <a:pt x="47768" y="825896"/>
                </a:cubicBezTo>
                <a:cubicBezTo>
                  <a:pt x="53567" y="831695"/>
                  <a:pt x="62110" y="834095"/>
                  <a:pt x="68239" y="839543"/>
                </a:cubicBezTo>
                <a:cubicBezTo>
                  <a:pt x="82665" y="852366"/>
                  <a:pt x="90872" y="874383"/>
                  <a:pt x="109183" y="880487"/>
                </a:cubicBezTo>
                <a:cubicBezTo>
                  <a:pt x="116007" y="882762"/>
                  <a:pt x="122676" y="885566"/>
                  <a:pt x="129654" y="887311"/>
                </a:cubicBezTo>
                <a:cubicBezTo>
                  <a:pt x="207399" y="906748"/>
                  <a:pt x="289489" y="898325"/>
                  <a:pt x="368490" y="900958"/>
                </a:cubicBezTo>
                <a:cubicBezTo>
                  <a:pt x="375314" y="903233"/>
                  <a:pt x="382227" y="905256"/>
                  <a:pt x="388962" y="907782"/>
                </a:cubicBezTo>
                <a:cubicBezTo>
                  <a:pt x="400431" y="912083"/>
                  <a:pt x="410840" y="920977"/>
                  <a:pt x="423081" y="921430"/>
                </a:cubicBezTo>
                <a:lnTo>
                  <a:pt x="573206" y="914606"/>
                </a:lnTo>
                <a:lnTo>
                  <a:pt x="784747" y="907782"/>
                </a:lnTo>
                <a:lnTo>
                  <a:pt x="1201003" y="900958"/>
                </a:lnTo>
                <a:cubicBezTo>
                  <a:pt x="1289985" y="886129"/>
                  <a:pt x="1256638" y="896062"/>
                  <a:pt x="1303362" y="880487"/>
                </a:cubicBezTo>
                <a:cubicBezTo>
                  <a:pt x="1313981" y="869867"/>
                  <a:pt x="1331781" y="854743"/>
                  <a:pt x="1337481" y="839543"/>
                </a:cubicBezTo>
                <a:cubicBezTo>
                  <a:pt x="1341553" y="828683"/>
                  <a:pt x="1342030" y="816797"/>
                  <a:pt x="1344305" y="805424"/>
                </a:cubicBezTo>
                <a:cubicBezTo>
                  <a:pt x="1340624" y="757568"/>
                  <a:pt x="1361114" y="719606"/>
                  <a:pt x="1317009" y="703066"/>
                </a:cubicBezTo>
                <a:cubicBezTo>
                  <a:pt x="1306149" y="698994"/>
                  <a:pt x="1294263" y="698517"/>
                  <a:pt x="1282890" y="696242"/>
                </a:cubicBezTo>
                <a:cubicBezTo>
                  <a:pt x="1280615" y="689418"/>
                  <a:pt x="1281152" y="680856"/>
                  <a:pt x="1276066" y="675770"/>
                </a:cubicBezTo>
                <a:cubicBezTo>
                  <a:pt x="1270980" y="670684"/>
                  <a:pt x="1262028" y="672163"/>
                  <a:pt x="1255595" y="668946"/>
                </a:cubicBezTo>
                <a:cubicBezTo>
                  <a:pt x="1248260" y="665278"/>
                  <a:pt x="1241947" y="659848"/>
                  <a:pt x="1235123" y="655299"/>
                </a:cubicBezTo>
                <a:cubicBezTo>
                  <a:pt x="1232848" y="648475"/>
                  <a:pt x="1233385" y="639913"/>
                  <a:pt x="1228299" y="634827"/>
                </a:cubicBezTo>
                <a:cubicBezTo>
                  <a:pt x="1216701" y="623229"/>
                  <a:pt x="1198954" y="619130"/>
                  <a:pt x="1187356" y="607532"/>
                </a:cubicBezTo>
                <a:cubicBezTo>
                  <a:pt x="1116369" y="536545"/>
                  <a:pt x="1212915" y="630414"/>
                  <a:pt x="1146412" y="573412"/>
                </a:cubicBezTo>
                <a:cubicBezTo>
                  <a:pt x="1105199" y="538087"/>
                  <a:pt x="1136261" y="551832"/>
                  <a:pt x="1098645" y="539293"/>
                </a:cubicBezTo>
                <a:cubicBezTo>
                  <a:pt x="1091821" y="534744"/>
                  <a:pt x="1085509" y="529313"/>
                  <a:pt x="1078174" y="525645"/>
                </a:cubicBezTo>
                <a:cubicBezTo>
                  <a:pt x="1071740" y="522428"/>
                  <a:pt x="1063947" y="522390"/>
                  <a:pt x="1057702" y="518821"/>
                </a:cubicBezTo>
                <a:cubicBezTo>
                  <a:pt x="1047827" y="513178"/>
                  <a:pt x="1040281" y="503992"/>
                  <a:pt x="1030406" y="498349"/>
                </a:cubicBezTo>
                <a:cubicBezTo>
                  <a:pt x="1024161" y="494780"/>
                  <a:pt x="1016546" y="494359"/>
                  <a:pt x="1009935" y="491526"/>
                </a:cubicBezTo>
                <a:cubicBezTo>
                  <a:pt x="926199" y="455640"/>
                  <a:pt x="1030691" y="498492"/>
                  <a:pt x="962168" y="464230"/>
                </a:cubicBezTo>
                <a:cubicBezTo>
                  <a:pt x="951212" y="458752"/>
                  <a:pt x="938833" y="456389"/>
                  <a:pt x="928048" y="450582"/>
                </a:cubicBezTo>
                <a:cubicBezTo>
                  <a:pt x="896159" y="433411"/>
                  <a:pt x="877799" y="415470"/>
                  <a:pt x="846162" y="402815"/>
                </a:cubicBezTo>
                <a:cubicBezTo>
                  <a:pt x="832805" y="397472"/>
                  <a:pt x="817188" y="397147"/>
                  <a:pt x="805218" y="389167"/>
                </a:cubicBezTo>
                <a:cubicBezTo>
                  <a:pt x="776943" y="370318"/>
                  <a:pt x="792703" y="377509"/>
                  <a:pt x="757451" y="368696"/>
                </a:cubicBezTo>
                <a:cubicBezTo>
                  <a:pt x="750627" y="364147"/>
                  <a:pt x="744315" y="358716"/>
                  <a:pt x="736980" y="355048"/>
                </a:cubicBezTo>
                <a:cubicBezTo>
                  <a:pt x="717924" y="345520"/>
                  <a:pt x="686343" y="343915"/>
                  <a:pt x="668741" y="341400"/>
                </a:cubicBezTo>
                <a:cubicBezTo>
                  <a:pt x="617344" y="307135"/>
                  <a:pt x="682665" y="347367"/>
                  <a:pt x="620974" y="320929"/>
                </a:cubicBezTo>
                <a:cubicBezTo>
                  <a:pt x="613436" y="317698"/>
                  <a:pt x="607997" y="310612"/>
                  <a:pt x="600502" y="307281"/>
                </a:cubicBezTo>
                <a:cubicBezTo>
                  <a:pt x="562856" y="290549"/>
                  <a:pt x="562136" y="295983"/>
                  <a:pt x="525439" y="286809"/>
                </a:cubicBezTo>
                <a:cubicBezTo>
                  <a:pt x="518461" y="285064"/>
                  <a:pt x="511792" y="282260"/>
                  <a:pt x="504968" y="279985"/>
                </a:cubicBezTo>
                <a:cubicBezTo>
                  <a:pt x="500419" y="273161"/>
                  <a:pt x="498275" y="263861"/>
                  <a:pt x="491320" y="259514"/>
                </a:cubicBezTo>
                <a:cubicBezTo>
                  <a:pt x="479121" y="251890"/>
                  <a:pt x="462347" y="253846"/>
                  <a:pt x="450377" y="245866"/>
                </a:cubicBezTo>
                <a:cubicBezTo>
                  <a:pt x="423920" y="228228"/>
                  <a:pt x="437686" y="234812"/>
                  <a:pt x="409433" y="225394"/>
                </a:cubicBezTo>
                <a:cubicBezTo>
                  <a:pt x="395785" y="216296"/>
                  <a:pt x="377588" y="211747"/>
                  <a:pt x="368490" y="198099"/>
                </a:cubicBezTo>
                <a:cubicBezTo>
                  <a:pt x="363941" y="191275"/>
                  <a:pt x="361516" y="182394"/>
                  <a:pt x="354842" y="177627"/>
                </a:cubicBezTo>
                <a:cubicBezTo>
                  <a:pt x="344875" y="170507"/>
                  <a:pt x="332096" y="168528"/>
                  <a:pt x="320723" y="163979"/>
                </a:cubicBezTo>
                <a:cubicBezTo>
                  <a:pt x="238720" y="81979"/>
                  <a:pt x="331737" y="178562"/>
                  <a:pt x="279780" y="116212"/>
                </a:cubicBezTo>
                <a:cubicBezTo>
                  <a:pt x="273602" y="108798"/>
                  <a:pt x="264917" y="103593"/>
                  <a:pt x="259308" y="95740"/>
                </a:cubicBezTo>
                <a:cubicBezTo>
                  <a:pt x="253395" y="87463"/>
                  <a:pt x="252853" y="75638"/>
                  <a:pt x="245660" y="68445"/>
                </a:cubicBezTo>
                <a:cubicBezTo>
                  <a:pt x="222193" y="44978"/>
                  <a:pt x="209990" y="42906"/>
                  <a:pt x="184245" y="34326"/>
                </a:cubicBezTo>
                <a:cubicBezTo>
                  <a:pt x="163685" y="20619"/>
                  <a:pt x="160721" y="17420"/>
                  <a:pt x="136478" y="7030"/>
                </a:cubicBezTo>
                <a:cubicBezTo>
                  <a:pt x="129866" y="4196"/>
                  <a:pt x="123155" y="1000"/>
                  <a:pt x="116006" y="206"/>
                </a:cubicBezTo>
                <a:cubicBezTo>
                  <a:pt x="102442" y="-1301"/>
                  <a:pt x="93260" y="5893"/>
                  <a:pt x="88711" y="7030"/>
                </a:cubicBezTo>
                <a:close/>
              </a:path>
            </a:pathLst>
          </a:cu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145484" y="1648650"/>
            <a:ext cx="1596527" cy="52322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B050"/>
                </a:solidFill>
              </a:rPr>
              <a:t>these positions are</a:t>
            </a:r>
          </a:p>
          <a:p>
            <a:pPr algn="ctr"/>
            <a:r>
              <a:rPr lang="en-US" altLang="zh-CN" sz="1400" b="1" dirty="0">
                <a:solidFill>
                  <a:srgbClr val="00B050"/>
                </a:solidFill>
              </a:rPr>
              <a:t>called off-diagonal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2197290" y="1080954"/>
            <a:ext cx="1426191" cy="590897"/>
          </a:xfrm>
          <a:custGeom>
            <a:avLst/>
            <a:gdLst>
              <a:gd name="connsiteX0" fmla="*/ 0 w 1426191"/>
              <a:gd name="connsiteY0" fmla="*/ 58634 h 590897"/>
              <a:gd name="connsiteX1" fmla="*/ 102358 w 1426191"/>
              <a:gd name="connsiteY1" fmla="*/ 4043 h 590897"/>
              <a:gd name="connsiteX2" fmla="*/ 470847 w 1426191"/>
              <a:gd name="connsiteY2" fmla="*/ 4043 h 590897"/>
              <a:gd name="connsiteX3" fmla="*/ 784746 w 1426191"/>
              <a:gd name="connsiteY3" fmla="*/ 4043 h 590897"/>
              <a:gd name="connsiteX4" fmla="*/ 1050877 w 1426191"/>
              <a:gd name="connsiteY4" fmla="*/ 31339 h 590897"/>
              <a:gd name="connsiteX5" fmla="*/ 1296537 w 1426191"/>
              <a:gd name="connsiteY5" fmla="*/ 263350 h 590897"/>
              <a:gd name="connsiteX6" fmla="*/ 1398895 w 1426191"/>
              <a:gd name="connsiteY6" fmla="*/ 468067 h 590897"/>
              <a:gd name="connsiteX7" fmla="*/ 1426191 w 1426191"/>
              <a:gd name="connsiteY7" fmla="*/ 590897 h 590897"/>
              <a:gd name="connsiteX8" fmla="*/ 1426191 w 1426191"/>
              <a:gd name="connsiteY8" fmla="*/ 590897 h 59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6191" h="590897">
                <a:moveTo>
                  <a:pt x="0" y="58634"/>
                </a:moveTo>
                <a:cubicBezTo>
                  <a:pt x="11942" y="35887"/>
                  <a:pt x="23884" y="13141"/>
                  <a:pt x="102358" y="4043"/>
                </a:cubicBezTo>
                <a:cubicBezTo>
                  <a:pt x="180832" y="-5055"/>
                  <a:pt x="470847" y="4043"/>
                  <a:pt x="470847" y="4043"/>
                </a:cubicBezTo>
                <a:cubicBezTo>
                  <a:pt x="584578" y="4043"/>
                  <a:pt x="688074" y="-506"/>
                  <a:pt x="784746" y="4043"/>
                </a:cubicBezTo>
                <a:cubicBezTo>
                  <a:pt x="881418" y="8592"/>
                  <a:pt x="965579" y="-11879"/>
                  <a:pt x="1050877" y="31339"/>
                </a:cubicBezTo>
                <a:cubicBezTo>
                  <a:pt x="1136175" y="74557"/>
                  <a:pt x="1238534" y="190562"/>
                  <a:pt x="1296537" y="263350"/>
                </a:cubicBezTo>
                <a:cubicBezTo>
                  <a:pt x="1354540" y="336138"/>
                  <a:pt x="1377286" y="413476"/>
                  <a:pt x="1398895" y="468067"/>
                </a:cubicBezTo>
                <a:cubicBezTo>
                  <a:pt x="1420504" y="522658"/>
                  <a:pt x="1426191" y="590897"/>
                  <a:pt x="1426191" y="590897"/>
                </a:cubicBezTo>
                <a:lnTo>
                  <a:pt x="1426191" y="590897"/>
                </a:lnTo>
              </a:path>
            </a:pathLst>
          </a:custGeom>
          <a:noFill/>
          <a:ln w="1905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/>
          <p:cNvSpPr/>
          <p:nvPr/>
        </p:nvSpPr>
        <p:spPr>
          <a:xfrm>
            <a:off x="2026693" y="2175920"/>
            <a:ext cx="1562668" cy="298631"/>
          </a:xfrm>
          <a:custGeom>
            <a:avLst/>
            <a:gdLst>
              <a:gd name="connsiteX0" fmla="*/ 0 w 1562668"/>
              <a:gd name="connsiteY0" fmla="*/ 144199 h 298631"/>
              <a:gd name="connsiteX1" fmla="*/ 163773 w 1562668"/>
              <a:gd name="connsiteY1" fmla="*/ 267029 h 298631"/>
              <a:gd name="connsiteX2" fmla="*/ 573206 w 1562668"/>
              <a:gd name="connsiteY2" fmla="*/ 294325 h 298631"/>
              <a:gd name="connsiteX3" fmla="*/ 900752 w 1562668"/>
              <a:gd name="connsiteY3" fmla="*/ 294325 h 298631"/>
              <a:gd name="connsiteX4" fmla="*/ 1241946 w 1562668"/>
              <a:gd name="connsiteY4" fmla="*/ 253381 h 298631"/>
              <a:gd name="connsiteX5" fmla="*/ 1405719 w 1562668"/>
              <a:gd name="connsiteY5" fmla="*/ 185143 h 298631"/>
              <a:gd name="connsiteX6" fmla="*/ 1521725 w 1562668"/>
              <a:gd name="connsiteY6" fmla="*/ 69137 h 298631"/>
              <a:gd name="connsiteX7" fmla="*/ 1549020 w 1562668"/>
              <a:gd name="connsiteY7" fmla="*/ 7722 h 298631"/>
              <a:gd name="connsiteX8" fmla="*/ 1562668 w 1562668"/>
              <a:gd name="connsiteY8" fmla="*/ 898 h 298631"/>
              <a:gd name="connsiteX9" fmla="*/ 1562668 w 1562668"/>
              <a:gd name="connsiteY9" fmla="*/ 898 h 29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2668" h="298631">
                <a:moveTo>
                  <a:pt x="0" y="144199"/>
                </a:moveTo>
                <a:cubicBezTo>
                  <a:pt x="34119" y="193103"/>
                  <a:pt x="68239" y="242008"/>
                  <a:pt x="163773" y="267029"/>
                </a:cubicBezTo>
                <a:cubicBezTo>
                  <a:pt x="259307" y="292050"/>
                  <a:pt x="450376" y="289776"/>
                  <a:pt x="573206" y="294325"/>
                </a:cubicBezTo>
                <a:cubicBezTo>
                  <a:pt x="696036" y="298874"/>
                  <a:pt x="789295" y="301149"/>
                  <a:pt x="900752" y="294325"/>
                </a:cubicBezTo>
                <a:cubicBezTo>
                  <a:pt x="1012209" y="287501"/>
                  <a:pt x="1157785" y="271578"/>
                  <a:pt x="1241946" y="253381"/>
                </a:cubicBezTo>
                <a:cubicBezTo>
                  <a:pt x="1326107" y="235184"/>
                  <a:pt x="1359089" y="215850"/>
                  <a:pt x="1405719" y="185143"/>
                </a:cubicBezTo>
                <a:cubicBezTo>
                  <a:pt x="1452349" y="154436"/>
                  <a:pt x="1497842" y="98707"/>
                  <a:pt x="1521725" y="69137"/>
                </a:cubicBezTo>
                <a:cubicBezTo>
                  <a:pt x="1545609" y="39567"/>
                  <a:pt x="1542196" y="19095"/>
                  <a:pt x="1549020" y="7722"/>
                </a:cubicBezTo>
                <a:cubicBezTo>
                  <a:pt x="1555844" y="-3651"/>
                  <a:pt x="1562668" y="898"/>
                  <a:pt x="1562668" y="898"/>
                </a:cubicBezTo>
                <a:lnTo>
                  <a:pt x="1562668" y="898"/>
                </a:lnTo>
              </a:path>
            </a:pathLst>
          </a:custGeom>
          <a:noFill/>
          <a:ln w="1905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551875" y="150671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70" y="1061077"/>
            <a:ext cx="1930609" cy="1279484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66619" y="2534797"/>
            <a:ext cx="9592370" cy="369332"/>
            <a:chOff x="66619" y="2534797"/>
            <a:chExt cx="9592370" cy="369332"/>
          </a:xfrm>
        </p:grpSpPr>
        <p:sp>
          <p:nvSpPr>
            <p:cNvPr id="50" name="TextBox 49"/>
            <p:cNvSpPr txBox="1"/>
            <p:nvPr/>
          </p:nvSpPr>
          <p:spPr>
            <a:xfrm>
              <a:off x="66619" y="2534797"/>
              <a:ext cx="9592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 matrix                      is called </a:t>
              </a:r>
              <a:r>
                <a:rPr lang="en-US" altLang="zh-CN" i="1" u="sng" dirty="0">
                  <a:solidFill>
                    <a:srgbClr val="002060"/>
                  </a:solidFill>
                </a:rPr>
                <a:t>diagonalizable</a:t>
              </a:r>
              <a:r>
                <a:rPr lang="en-US" altLang="zh-CN" i="1" dirty="0">
                  <a:solidFill>
                    <a:srgbClr val="002060"/>
                  </a:solidFill>
                </a:rPr>
                <a:t> </a:t>
              </a:r>
              <a:r>
                <a:rPr lang="en-US" altLang="zh-CN" dirty="0"/>
                <a:t>if there exist an invertible matrix                       such that: </a:t>
              </a:r>
              <a:endParaRPr lang="zh-CN" altLang="en-US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091" y="2593411"/>
              <a:ext cx="1062335" cy="21313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4629" y="2597975"/>
              <a:ext cx="1102357" cy="215679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27" y="2987929"/>
            <a:ext cx="2048235" cy="32390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69612" y="3391414"/>
            <a:ext cx="3598579" cy="369332"/>
            <a:chOff x="112328" y="3430087"/>
            <a:chExt cx="3598579" cy="369332"/>
          </a:xfrm>
        </p:grpSpPr>
        <p:sp>
          <p:nvSpPr>
            <p:cNvPr id="55" name="TextBox 54"/>
            <p:cNvSpPr txBox="1"/>
            <p:nvPr/>
          </p:nvSpPr>
          <p:spPr>
            <a:xfrm>
              <a:off x="112328" y="3430087"/>
              <a:ext cx="2729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 some diagonal matrix  </a:t>
              </a:r>
              <a:endParaRPr lang="zh-CN" altLang="en-US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151" y="3484134"/>
              <a:ext cx="1107756" cy="216735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91486" y="3845708"/>
            <a:ext cx="541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Theorem (</a:t>
            </a:r>
            <a:r>
              <a:rPr lang="en-US" altLang="zh-CN" b="1" dirty="0" err="1">
                <a:solidFill>
                  <a:srgbClr val="002060"/>
                </a:solidFill>
              </a:rPr>
              <a:t>Eigendecomposition</a:t>
            </a:r>
            <a:r>
              <a:rPr lang="en-US" altLang="zh-CN" b="1" dirty="0">
                <a:solidFill>
                  <a:srgbClr val="002060"/>
                </a:solidFill>
              </a:rPr>
              <a:t> of symmetric matrices):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88442" y="4153743"/>
            <a:ext cx="12034513" cy="369332"/>
            <a:chOff x="88442" y="4153743"/>
            <a:chExt cx="12034513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88442" y="4153743"/>
              <a:ext cx="12034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Let                           be a collection of eigenvectors of symmetric matrix                     corresponding to eigenvalues                          ,</a:t>
              </a:r>
              <a:endParaRPr lang="zh-CN" altLang="en-US" dirty="0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18" y="4229692"/>
              <a:ext cx="1344139" cy="217434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305" y="4224974"/>
              <a:ext cx="994751" cy="199574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920" y="4235524"/>
              <a:ext cx="1331674" cy="205769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101766" y="4537908"/>
            <a:ext cx="7066358" cy="369332"/>
            <a:chOff x="101766" y="4537908"/>
            <a:chExt cx="7066358" cy="369332"/>
          </a:xfrm>
        </p:grpSpPr>
        <p:sp>
          <p:nvSpPr>
            <p:cNvPr id="68" name="TextBox 67"/>
            <p:cNvSpPr txBox="1"/>
            <p:nvPr/>
          </p:nvSpPr>
          <p:spPr>
            <a:xfrm>
              <a:off x="101766" y="4537908"/>
              <a:ext cx="7066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i.e.                        for                           . Then, matrix      can be factorized as:</a:t>
              </a:r>
              <a:endParaRPr lang="zh-CN" altLang="en-US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91" y="4611433"/>
              <a:ext cx="1108141" cy="246254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112" y="4616788"/>
              <a:ext cx="1324193" cy="24772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909" y="4625081"/>
              <a:ext cx="210517" cy="204233"/>
            </a:xfrm>
            <a:prstGeom prst="rect">
              <a:avLst/>
            </a:prstGeom>
          </p:spPr>
        </p:pic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32" y="5010360"/>
            <a:ext cx="6411541" cy="1283141"/>
          </a:xfrm>
          <a:prstGeom prst="rect">
            <a:avLst/>
          </a:prstGeom>
        </p:spPr>
      </p:pic>
      <p:sp>
        <p:nvSpPr>
          <p:cNvPr id="74" name="Rounded Rectangle 73"/>
          <p:cNvSpPr/>
          <p:nvPr/>
        </p:nvSpPr>
        <p:spPr>
          <a:xfrm>
            <a:off x="580030" y="4235524"/>
            <a:ext cx="240202" cy="205769"/>
          </a:xfrm>
          <a:prstGeom prst="round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Rectangle 75"/>
          <p:cNvSpPr/>
          <p:nvPr/>
        </p:nvSpPr>
        <p:spPr>
          <a:xfrm>
            <a:off x="3044436" y="4974455"/>
            <a:ext cx="271971" cy="1332694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Rectangle 76"/>
          <p:cNvSpPr/>
          <p:nvPr/>
        </p:nvSpPr>
        <p:spPr>
          <a:xfrm rot="16200000">
            <a:off x="7667045" y="4188871"/>
            <a:ext cx="286977" cy="1984545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Oval 77"/>
          <p:cNvSpPr/>
          <p:nvPr/>
        </p:nvSpPr>
        <p:spPr>
          <a:xfrm>
            <a:off x="10556543" y="4187744"/>
            <a:ext cx="238836" cy="308035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Oval 78"/>
          <p:cNvSpPr/>
          <p:nvPr/>
        </p:nvSpPr>
        <p:spPr>
          <a:xfrm>
            <a:off x="4947916" y="5042968"/>
            <a:ext cx="238836" cy="308035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ounded Rectangle 79"/>
          <p:cNvSpPr/>
          <p:nvPr/>
        </p:nvSpPr>
        <p:spPr>
          <a:xfrm>
            <a:off x="896234" y="4238391"/>
            <a:ext cx="240202" cy="20576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Oval 80"/>
          <p:cNvSpPr/>
          <p:nvPr/>
        </p:nvSpPr>
        <p:spPr>
          <a:xfrm>
            <a:off x="10854421" y="4193304"/>
            <a:ext cx="238836" cy="30803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Oval 81"/>
          <p:cNvSpPr/>
          <p:nvPr/>
        </p:nvSpPr>
        <p:spPr>
          <a:xfrm>
            <a:off x="5388359" y="5299441"/>
            <a:ext cx="238836" cy="30803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Rectangle 82"/>
          <p:cNvSpPr/>
          <p:nvPr/>
        </p:nvSpPr>
        <p:spPr>
          <a:xfrm>
            <a:off x="3471284" y="4972472"/>
            <a:ext cx="271971" cy="1332694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83"/>
          <p:cNvSpPr/>
          <p:nvPr/>
        </p:nvSpPr>
        <p:spPr>
          <a:xfrm rot="16200000">
            <a:off x="7667044" y="4442303"/>
            <a:ext cx="286977" cy="1984545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Rounded Rectangle 84"/>
          <p:cNvSpPr/>
          <p:nvPr/>
        </p:nvSpPr>
        <p:spPr>
          <a:xfrm>
            <a:off x="1479549" y="4240092"/>
            <a:ext cx="260540" cy="201201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Rectangle 85"/>
          <p:cNvSpPr/>
          <p:nvPr/>
        </p:nvSpPr>
        <p:spPr>
          <a:xfrm>
            <a:off x="4391958" y="4985583"/>
            <a:ext cx="271971" cy="1332694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Rectangle 86"/>
          <p:cNvSpPr/>
          <p:nvPr/>
        </p:nvSpPr>
        <p:spPr>
          <a:xfrm rot="16200000">
            <a:off x="7667044" y="5093638"/>
            <a:ext cx="286977" cy="1984545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Oval 87"/>
          <p:cNvSpPr/>
          <p:nvPr/>
        </p:nvSpPr>
        <p:spPr>
          <a:xfrm>
            <a:off x="11483223" y="4184390"/>
            <a:ext cx="253851" cy="30803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Oval 88"/>
          <p:cNvSpPr/>
          <p:nvPr/>
        </p:nvSpPr>
        <p:spPr>
          <a:xfrm>
            <a:off x="6263004" y="5942421"/>
            <a:ext cx="253851" cy="30803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28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 animBg="1"/>
      <p:bldP spid="21" grpId="1" animBg="1"/>
      <p:bldP spid="27" grpId="0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62" grpId="0"/>
      <p:bldP spid="74" grpId="0" animBg="1"/>
      <p:bldP spid="74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Spectral Decomposition of Symmetric Matrix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619" y="731185"/>
            <a:ext cx="7251985" cy="369332"/>
            <a:chOff x="66619" y="731185"/>
            <a:chExt cx="7251985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66619" y="731185"/>
              <a:ext cx="7251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Let us prove that any symmetric matrix                      can be decomposed as: </a:t>
              </a:r>
              <a:endParaRPr lang="zh-CN" alt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867" y="809240"/>
              <a:ext cx="994751" cy="19957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66619" y="1852582"/>
            <a:ext cx="8706486" cy="369332"/>
            <a:chOff x="66619" y="1333961"/>
            <a:chExt cx="8706486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6619" y="1333961"/>
              <a:ext cx="8706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where                             are eigenvectors of      corresponding to eigenvalues                            </a:t>
              </a:r>
              <a:endParaRPr lang="zh-CN" alt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64" y="1409910"/>
              <a:ext cx="1344139" cy="21743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703" y="1415113"/>
              <a:ext cx="204694" cy="19858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754" y="1409910"/>
              <a:ext cx="1359146" cy="210014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97" y="1112951"/>
            <a:ext cx="1835711" cy="75449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6619" y="2541788"/>
            <a:ext cx="5051832" cy="369332"/>
            <a:chOff x="66619" y="2541788"/>
            <a:chExt cx="5051832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66619" y="2541788"/>
              <a:ext cx="5051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How to show that two equal size matrices                ?</a:t>
              </a:r>
              <a:endParaRPr lang="zh-CN" alt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3879" y="2613900"/>
              <a:ext cx="752333" cy="21366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087244" y="2514360"/>
            <a:ext cx="7096439" cy="447417"/>
            <a:chOff x="5087244" y="2514360"/>
            <a:chExt cx="7096439" cy="447417"/>
          </a:xfrm>
        </p:grpSpPr>
        <p:sp>
          <p:nvSpPr>
            <p:cNvPr id="18" name="TextBox 17"/>
            <p:cNvSpPr txBox="1"/>
            <p:nvPr/>
          </p:nvSpPr>
          <p:spPr>
            <a:xfrm>
              <a:off x="5391515" y="2536065"/>
              <a:ext cx="5441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We can show that their entries are equal:                    for</a:t>
              </a:r>
              <a:endParaRPr lang="zh-CN" altLang="en-US" dirty="0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5087244" y="2514360"/>
              <a:ext cx="284992" cy="447417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8052" y="2593004"/>
              <a:ext cx="898705" cy="25545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237" y="2620300"/>
              <a:ext cx="1473446" cy="238715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66619" y="2983232"/>
            <a:ext cx="366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 </a:t>
            </a:r>
            <a:r>
              <a:rPr lang="en-US" altLang="zh-CN" b="1" i="1" u="sng" dirty="0" err="1">
                <a:solidFill>
                  <a:srgbClr val="002060"/>
                </a:solidFill>
              </a:rPr>
              <a:t>Eigendecomposition</a:t>
            </a:r>
            <a:r>
              <a:rPr lang="en-US" altLang="zh-CN" b="1" i="1" u="sng" dirty="0">
                <a:solidFill>
                  <a:srgbClr val="002060"/>
                </a:solidFill>
              </a:rPr>
              <a:t> Theorem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" y="3424676"/>
            <a:ext cx="4505392" cy="901664"/>
          </a:xfrm>
          <a:prstGeom prst="rect">
            <a:avLst/>
          </a:prstGeom>
        </p:spPr>
      </p:pic>
      <p:sp>
        <p:nvSpPr>
          <p:cNvPr id="25" name="Left Brace 24"/>
          <p:cNvSpPr/>
          <p:nvPr/>
        </p:nvSpPr>
        <p:spPr>
          <a:xfrm rot="16200000">
            <a:off x="1093260" y="3743093"/>
            <a:ext cx="118173" cy="1284668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eft Brace 25"/>
          <p:cNvSpPr/>
          <p:nvPr/>
        </p:nvSpPr>
        <p:spPr>
          <a:xfrm rot="16200000">
            <a:off x="2425697" y="3743092"/>
            <a:ext cx="118173" cy="1284668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Left Brace 26"/>
          <p:cNvSpPr/>
          <p:nvPr/>
        </p:nvSpPr>
        <p:spPr>
          <a:xfrm rot="16200000">
            <a:off x="3871372" y="3654501"/>
            <a:ext cx="131200" cy="1474876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60" y="4528113"/>
            <a:ext cx="298772" cy="2522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5" y="4540044"/>
            <a:ext cx="249936" cy="244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37" y="4468812"/>
            <a:ext cx="447533" cy="31590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22108" y="3458827"/>
            <a:ext cx="127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We’ll show:</a:t>
            </a:r>
            <a:endParaRPr lang="zh-CN" alt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17" y="3302757"/>
            <a:ext cx="3342437" cy="7858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54" y="3302757"/>
            <a:ext cx="2125781" cy="693639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10519754" y="3969100"/>
            <a:ext cx="1473446" cy="501875"/>
            <a:chOff x="10519754" y="3969100"/>
            <a:chExt cx="1473446" cy="501875"/>
          </a:xfrm>
        </p:grpSpPr>
        <p:sp>
          <p:nvSpPr>
            <p:cNvPr id="35" name="TextBox 34"/>
            <p:cNvSpPr txBox="1"/>
            <p:nvPr/>
          </p:nvSpPr>
          <p:spPr>
            <a:xfrm>
              <a:off x="10710237" y="3969100"/>
              <a:ext cx="1092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</a:rPr>
                <a:t>for arbitrary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9754" y="4232260"/>
              <a:ext cx="1473446" cy="238715"/>
            </a:xfrm>
            <a:prstGeom prst="rect">
              <a:avLst/>
            </a:prstGeom>
          </p:spPr>
        </p:pic>
      </p:grpSp>
      <p:sp>
        <p:nvSpPr>
          <p:cNvPr id="37" name="Right Arrow 36"/>
          <p:cNvSpPr/>
          <p:nvPr/>
        </p:nvSpPr>
        <p:spPr>
          <a:xfrm>
            <a:off x="4782672" y="3445654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6619" y="4889560"/>
            <a:ext cx="191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</a:rPr>
              <a:t>Step I:</a:t>
            </a:r>
            <a:r>
              <a:rPr lang="en-US" altLang="zh-CN" dirty="0"/>
              <a:t> Computing </a:t>
            </a:r>
            <a:endParaRPr lang="zh-CN" alt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14" y="4926065"/>
            <a:ext cx="1009395" cy="33282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3" y="5258892"/>
            <a:ext cx="5011516" cy="86212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28" y="5258892"/>
            <a:ext cx="2866803" cy="862129"/>
          </a:xfrm>
          <a:prstGeom prst="rect">
            <a:avLst/>
          </a:prstGeom>
        </p:spPr>
      </p:pic>
      <p:sp>
        <p:nvSpPr>
          <p:cNvPr id="43" name="Right Arrow 42"/>
          <p:cNvSpPr/>
          <p:nvPr/>
        </p:nvSpPr>
        <p:spPr>
          <a:xfrm>
            <a:off x="8090750" y="5416784"/>
            <a:ext cx="284992" cy="44741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45"/>
          <p:cNvSpPr/>
          <p:nvPr/>
        </p:nvSpPr>
        <p:spPr>
          <a:xfrm rot="5400000">
            <a:off x="7286793" y="5614943"/>
            <a:ext cx="721536" cy="1541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Rectangle 46"/>
          <p:cNvSpPr/>
          <p:nvPr/>
        </p:nvSpPr>
        <p:spPr>
          <a:xfrm rot="5400000">
            <a:off x="5676974" y="5427252"/>
            <a:ext cx="173355" cy="1156009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56" y="5174730"/>
            <a:ext cx="3701801" cy="93491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9451074" y="5500048"/>
            <a:ext cx="1899079" cy="282326"/>
          </a:xfrm>
          <a:prstGeom prst="rect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ectangle 50"/>
          <p:cNvSpPr/>
          <p:nvPr/>
        </p:nvSpPr>
        <p:spPr>
          <a:xfrm rot="5400000">
            <a:off x="11268771" y="5257466"/>
            <a:ext cx="1022823" cy="779704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02" y="6254604"/>
            <a:ext cx="1714009" cy="538391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8295491" y="6209951"/>
            <a:ext cx="3814423" cy="610448"/>
            <a:chOff x="5329767" y="4327227"/>
            <a:chExt cx="3814423" cy="610448"/>
          </a:xfrm>
        </p:grpSpPr>
        <p:sp>
          <p:nvSpPr>
            <p:cNvPr id="53" name="TextBox 52"/>
            <p:cNvSpPr txBox="1"/>
            <p:nvPr/>
          </p:nvSpPr>
          <p:spPr>
            <a:xfrm>
              <a:off x="5329767" y="4415449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Hence: </a:t>
              </a:r>
              <a:endParaRPr lang="zh-CN" altLang="en-US" dirty="0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932" y="4327227"/>
              <a:ext cx="2993258" cy="610448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93037" y="4789897"/>
            <a:ext cx="3430664" cy="554756"/>
            <a:chOff x="2966586" y="4773934"/>
            <a:chExt cx="3430664" cy="554756"/>
          </a:xfrm>
        </p:grpSpPr>
        <p:sp>
          <p:nvSpPr>
            <p:cNvPr id="56" name="TextBox 55"/>
            <p:cNvSpPr txBox="1"/>
            <p:nvPr/>
          </p:nvSpPr>
          <p:spPr>
            <a:xfrm>
              <a:off x="2966586" y="4872260"/>
              <a:ext cx="1988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u="sng" dirty="0">
                  <a:solidFill>
                    <a:srgbClr val="002060"/>
                  </a:solidFill>
                </a:rPr>
                <a:t>Step II:</a:t>
              </a:r>
              <a:r>
                <a:rPr lang="en-US" altLang="zh-CN" dirty="0"/>
                <a:t> Computing </a:t>
              </a:r>
              <a:endParaRPr lang="zh-CN" altLang="en-US" dirty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7349" y="4773934"/>
              <a:ext cx="1509901" cy="55475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7897826" y="4521223"/>
            <a:ext cx="4007347" cy="646360"/>
            <a:chOff x="5136843" y="4291315"/>
            <a:chExt cx="4007347" cy="646360"/>
          </a:xfrm>
        </p:grpSpPr>
        <p:sp>
          <p:nvSpPr>
            <p:cNvPr id="60" name="TextBox 59"/>
            <p:cNvSpPr txBox="1"/>
            <p:nvPr/>
          </p:nvSpPr>
          <p:spPr>
            <a:xfrm>
              <a:off x="5136843" y="4291315"/>
              <a:ext cx="1056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</a:rPr>
                <a:t>lets</a:t>
              </a:r>
            </a:p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</a:rPr>
                <a:t>remember</a:t>
              </a:r>
              <a:r>
                <a:rPr lang="en-US" altLang="zh-CN" b="1" dirty="0">
                  <a:solidFill>
                    <a:srgbClr val="002060"/>
                  </a:solidFill>
                </a:rPr>
                <a:t>: </a:t>
              </a:r>
              <a:endParaRPr lang="zh-CN" altLang="en-US" b="1" dirty="0">
                <a:solidFill>
                  <a:srgbClr val="002060"/>
                </a:solidFill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932" y="4327227"/>
              <a:ext cx="2993258" cy="610448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</p:grpSp>
      <p:sp>
        <p:nvSpPr>
          <p:cNvPr id="62" name="TextBox 61"/>
          <p:cNvSpPr txBox="1"/>
          <p:nvPr/>
        </p:nvSpPr>
        <p:spPr>
          <a:xfrm>
            <a:off x="7357" y="531206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Notice:</a:t>
            </a:r>
            <a:endParaRPr lang="zh-CN" alt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56" y="5622339"/>
            <a:ext cx="3793994" cy="947153"/>
          </a:xfrm>
          <a:prstGeom prst="rect">
            <a:avLst/>
          </a:prstGeom>
        </p:spPr>
      </p:pic>
      <p:sp>
        <p:nvSpPr>
          <p:cNvPr id="65" name="Right Arrow 64"/>
          <p:cNvSpPr/>
          <p:nvPr/>
        </p:nvSpPr>
        <p:spPr>
          <a:xfrm>
            <a:off x="8200319" y="5358401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4674408" y="6222948"/>
            <a:ext cx="2232803" cy="359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6872375" y="6137714"/>
            <a:ext cx="177776" cy="1820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6955747" y="5613091"/>
            <a:ext cx="651" cy="5079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490492" y="6025285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0070C0"/>
                </a:solidFill>
              </a:rPr>
              <a:t>i</a:t>
            </a:r>
            <a:endParaRPr lang="zh-CN" altLang="en-US" b="1" i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847716" y="5277986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00B050"/>
                </a:solidFill>
              </a:rPr>
              <a:t>j</a:t>
            </a:r>
            <a:endParaRPr lang="zh-CN" altLang="en-US" b="1" i="1" dirty="0">
              <a:solidFill>
                <a:srgbClr val="00B050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63" y="5530367"/>
            <a:ext cx="2779207" cy="31581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63" y="6210047"/>
            <a:ext cx="3311030" cy="55334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8578042" y="5850047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Hence: </a:t>
            </a:r>
            <a:endParaRPr lang="zh-CN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965743" y="5481382"/>
            <a:ext cx="1424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7030A0"/>
                </a:solidFill>
              </a:rPr>
              <a:t>Compare: </a:t>
            </a:r>
            <a:endParaRPr lang="zh-CN" altLang="en-US" sz="2000" b="1" dirty="0">
              <a:solidFill>
                <a:srgbClr val="7030A0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10153198" y="4504562"/>
            <a:ext cx="1808469" cy="715594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Rounded Rectangle 88"/>
          <p:cNvSpPr/>
          <p:nvPr/>
        </p:nvSpPr>
        <p:spPr>
          <a:xfrm>
            <a:off x="10395886" y="6125042"/>
            <a:ext cx="1703449" cy="715594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" y="5613091"/>
            <a:ext cx="4182112" cy="97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6" grpId="0" animBg="1"/>
      <p:bldP spid="27" grpId="0" animBg="1"/>
      <p:bldP spid="32" grpId="0"/>
      <p:bldP spid="37" grpId="0" animBg="1"/>
      <p:bldP spid="39" grpId="0"/>
      <p:bldP spid="39" grpId="1"/>
      <p:bldP spid="43" grpId="0" animBg="1"/>
      <p:bldP spid="43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  <p:bldP spid="51" grpId="0" animBg="1"/>
      <p:bldP spid="51" grpId="1" animBg="1"/>
      <p:bldP spid="62" grpId="0"/>
      <p:bldP spid="62" grpId="1"/>
      <p:bldP spid="65" grpId="0" animBg="1"/>
      <p:bldP spid="65" grpId="1" animBg="1"/>
      <p:bldP spid="71" grpId="0" animBg="1"/>
      <p:bldP spid="71" grpId="1" animBg="1"/>
      <p:bldP spid="76" grpId="0"/>
      <p:bldP spid="76" grpId="1"/>
      <p:bldP spid="77" grpId="0"/>
      <p:bldP spid="77" grpId="1"/>
      <p:bldP spid="85" grpId="0"/>
      <p:bldP spid="85" grpId="1"/>
      <p:bldP spid="87" grpId="0"/>
      <p:bldP spid="88" grpId="0" animBg="1"/>
      <p:bldP spid="8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Positive Semidefinite (PSD) Matrices 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619" y="731185"/>
            <a:ext cx="10935366" cy="369332"/>
            <a:chOff x="66619" y="731185"/>
            <a:chExt cx="10935366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66619" y="731185"/>
              <a:ext cx="10935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 symmetric matrix                       is called </a:t>
              </a:r>
              <a:r>
                <a:rPr lang="en-US" altLang="zh-CN" i="1" u="sng" dirty="0">
                  <a:solidFill>
                    <a:srgbClr val="00B0F0"/>
                  </a:solidFill>
                </a:rPr>
                <a:t>positive semidefinite</a:t>
              </a:r>
              <a:r>
                <a:rPr lang="en-US" altLang="zh-CN" dirty="0">
                  <a:solidFill>
                    <a:srgbClr val="00B0F0"/>
                  </a:solidFill>
                </a:rPr>
                <a:t> </a:t>
              </a:r>
              <a:r>
                <a:rPr lang="en-US" altLang="zh-CN" dirty="0"/>
                <a:t>(</a:t>
              </a:r>
              <a:r>
                <a:rPr lang="en-US" altLang="zh-CN" i="1" u="sng" dirty="0">
                  <a:solidFill>
                    <a:srgbClr val="7030A0"/>
                  </a:solidFill>
                </a:rPr>
                <a:t>positive definite</a:t>
              </a:r>
              <a:r>
                <a:rPr lang="en-US" altLang="zh-CN" dirty="0"/>
                <a:t>) if for any non-zero vector                 :</a:t>
              </a:r>
              <a:endParaRPr lang="zh-CN" altLang="en-US" dirty="0">
                <a:solidFill>
                  <a:srgbClr val="00B050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108" y="781989"/>
              <a:ext cx="1130357" cy="2267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9808" y="781989"/>
              <a:ext cx="839224" cy="22494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18" y="1270311"/>
            <a:ext cx="1768122" cy="45061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356606" y="1100517"/>
            <a:ext cx="2342308" cy="707886"/>
            <a:chOff x="3663686" y="2531660"/>
            <a:chExt cx="2342308" cy="7078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238" y="2678461"/>
              <a:ext cx="1828347" cy="39116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663686" y="2531660"/>
              <a:ext cx="2342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/>
                <a:t>(                )</a:t>
              </a:r>
              <a:endParaRPr lang="zh-CN" altLang="en-US" sz="4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67627" y="1854569"/>
            <a:ext cx="9434314" cy="646331"/>
            <a:chOff x="66619" y="1955204"/>
            <a:chExt cx="9434314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66619" y="1955204"/>
              <a:ext cx="9434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Matrix                       is </a:t>
              </a:r>
              <a:r>
                <a:rPr lang="en-US" altLang="zh-CN" dirty="0">
                  <a:solidFill>
                    <a:srgbClr val="00B0F0"/>
                  </a:solidFill>
                </a:rPr>
                <a:t>positive semidefinite</a:t>
              </a:r>
              <a:r>
                <a:rPr lang="en-US" altLang="zh-CN" dirty="0"/>
                <a:t> (</a:t>
              </a:r>
              <a:r>
                <a:rPr lang="en-US" altLang="zh-CN" dirty="0">
                  <a:solidFill>
                    <a:srgbClr val="7030A0"/>
                  </a:solidFill>
                </a:rPr>
                <a:t>positive definite</a:t>
              </a:r>
              <a:r>
                <a:rPr lang="en-US" altLang="zh-CN" dirty="0"/>
                <a:t>) if all its eigenvalues are </a:t>
              </a:r>
              <a:r>
                <a:rPr lang="en-US" altLang="zh-CN" dirty="0">
                  <a:solidFill>
                    <a:srgbClr val="00B0F0"/>
                  </a:solidFill>
                </a:rPr>
                <a:t>non-negative</a:t>
              </a:r>
              <a:r>
                <a:rPr lang="en-US" altLang="zh-CN" dirty="0"/>
                <a:t> </a:t>
              </a:r>
            </a:p>
            <a:p>
              <a:r>
                <a:rPr lang="en-US" altLang="zh-CN" dirty="0"/>
                <a:t>(</a:t>
              </a:r>
              <a:r>
                <a:rPr lang="en-US" altLang="zh-CN" dirty="0">
                  <a:solidFill>
                    <a:srgbClr val="7030A0"/>
                  </a:solidFill>
                </a:rPr>
                <a:t>positive</a:t>
              </a:r>
              <a:r>
                <a:rPr lang="en-US" altLang="zh-CN" dirty="0"/>
                <a:t>).</a:t>
              </a:r>
              <a:endParaRPr lang="zh-CN" altLang="en-US" dirty="0">
                <a:solidFill>
                  <a:srgbClr val="00B050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380" y="2006008"/>
              <a:ext cx="1130357" cy="22678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0" y="1762415"/>
            <a:ext cx="166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00B050"/>
                </a:solidFill>
              </a:rPr>
              <a:t>Exercise:</a:t>
            </a:r>
            <a:endParaRPr lang="zh-CN" altLang="en-US" sz="2400" b="1" u="sng" dirty="0">
              <a:solidFill>
                <a:srgbClr val="00B05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957" y="1820959"/>
            <a:ext cx="1257611" cy="6799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606702"/>
            <a:ext cx="215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ML application: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7646" y="1325617"/>
            <a:ext cx="105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Notation: 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75" y="1295233"/>
            <a:ext cx="1061497" cy="40625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221704" y="1123600"/>
            <a:ext cx="1649811" cy="707886"/>
            <a:chOff x="4835384" y="3545421"/>
            <a:chExt cx="1649811" cy="70788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7774" y="3747438"/>
              <a:ext cx="1109536" cy="34479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35384" y="3545421"/>
              <a:ext cx="1649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/>
                <a:t>(          )</a:t>
              </a:r>
              <a:endParaRPr lang="zh-CN" altLang="en-US" sz="4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6824" y="3068367"/>
            <a:ext cx="11952738" cy="369332"/>
            <a:chOff x="0" y="3068367"/>
            <a:chExt cx="11952738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0" y="3068367"/>
              <a:ext cx="11697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 Gaussian Processes, the symmetric covariance function                    defines similarity between function values            and</a:t>
              </a:r>
              <a:endParaRPr lang="zh-CN" alt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778" y="3126455"/>
              <a:ext cx="894666" cy="2516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0040" y="3120173"/>
              <a:ext cx="560895" cy="26106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6827" y="3120172"/>
              <a:ext cx="525911" cy="264190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-6824" y="3418509"/>
            <a:ext cx="10400283" cy="372486"/>
            <a:chOff x="-6824" y="3418509"/>
            <a:chExt cx="10400283" cy="372486"/>
          </a:xfrm>
        </p:grpSpPr>
        <p:sp>
          <p:nvSpPr>
            <p:cNvPr id="31" name="TextBox 30"/>
            <p:cNvSpPr txBox="1"/>
            <p:nvPr/>
          </p:nvSpPr>
          <p:spPr>
            <a:xfrm>
              <a:off x="-6824" y="3421663"/>
              <a:ext cx="10400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 be proper covariance function, for any collection of points                  their </a:t>
              </a:r>
              <a:r>
                <a:rPr lang="en-US" altLang="zh-CN" i="1" u="sng" dirty="0">
                  <a:solidFill>
                    <a:srgbClr val="002060"/>
                  </a:solidFill>
                </a:rPr>
                <a:t>covariance matrix</a:t>
              </a:r>
              <a:r>
                <a:rPr lang="en-US" altLang="zh-CN" dirty="0"/>
                <a:t> must be PSD:</a:t>
              </a:r>
              <a:endParaRPr lang="zh-CN" altLang="en-US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67" y="3418509"/>
              <a:ext cx="781216" cy="350007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12" y="4005166"/>
            <a:ext cx="5587107" cy="1458665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5806966" y="3707686"/>
            <a:ext cx="1426346" cy="29748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619" y="5463831"/>
            <a:ext cx="357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Examples of such functions include: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7363" y="5833163"/>
            <a:ext cx="2330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Square Exponential:</a:t>
            </a:r>
          </a:p>
          <a:p>
            <a:endParaRPr lang="en-US" altLang="zh-CN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Rational Quadratic:</a:t>
            </a:r>
            <a:endParaRPr lang="zh-CN" altLang="en-US" dirty="0">
              <a:solidFill>
                <a:srgbClr val="002060"/>
              </a:solidFill>
            </a:endParaRPr>
          </a:p>
          <a:p>
            <a:endParaRPr lang="zh-CN" alt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17" y="5757644"/>
            <a:ext cx="2777459" cy="41796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050" y="6305880"/>
            <a:ext cx="3271915" cy="531648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6041945" y="5759349"/>
            <a:ext cx="2577172" cy="960451"/>
            <a:chOff x="6041945" y="5759349"/>
            <a:chExt cx="2577172" cy="960451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945" y="6413730"/>
              <a:ext cx="767459" cy="30607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172" y="5759349"/>
              <a:ext cx="657004" cy="344361"/>
            </a:xfrm>
            <a:prstGeom prst="rect">
              <a:avLst/>
            </a:prstGeom>
          </p:spPr>
        </p:pic>
        <p:cxnSp>
          <p:nvCxnSpPr>
            <p:cNvPr id="50" name="Straight Arrow Connector 49"/>
            <p:cNvCxnSpPr/>
            <p:nvPr/>
          </p:nvCxnSpPr>
          <p:spPr>
            <a:xfrm flipH="1" flipV="1">
              <a:off x="6835234" y="5945977"/>
              <a:ext cx="700038" cy="229634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6892120" y="6305880"/>
              <a:ext cx="643152" cy="260885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583191" y="6073990"/>
              <a:ext cx="10359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</a:rPr>
                <a:t>parameters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25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  <p:bldP spid="41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</a:rPr>
              <a:t>Cholesky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</a:rPr>
              <a:t>Factorisation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619" y="1086029"/>
            <a:ext cx="8103052" cy="369332"/>
            <a:chOff x="66619" y="731185"/>
            <a:chExt cx="8103052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66619" y="731185"/>
              <a:ext cx="8103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Any symmetric, positive definite matrix                       can be factorized into a product:</a:t>
              </a:r>
              <a:endParaRPr lang="zh-CN" alt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442" y="781989"/>
              <a:ext cx="1130357" cy="22678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6619" y="757641"/>
            <a:ext cx="344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Theorem (</a:t>
            </a:r>
            <a:r>
              <a:rPr lang="en-US" altLang="zh-CN" b="1" dirty="0" err="1">
                <a:solidFill>
                  <a:srgbClr val="002060"/>
                </a:solidFill>
              </a:rPr>
              <a:t>Cholesky</a:t>
            </a:r>
            <a:r>
              <a:rPr lang="en-US" altLang="zh-CN" b="1" dirty="0">
                <a:solidFill>
                  <a:srgbClr val="002060"/>
                </a:solidFill>
              </a:rPr>
              <a:t> </a:t>
            </a:r>
            <a:r>
              <a:rPr lang="en-US" altLang="zh-CN" b="1" dirty="0" err="1">
                <a:solidFill>
                  <a:srgbClr val="002060"/>
                </a:solidFill>
              </a:rPr>
              <a:t>Factorisation</a:t>
            </a:r>
            <a:r>
              <a:rPr lang="en-US" altLang="zh-CN" b="1" dirty="0">
                <a:solidFill>
                  <a:srgbClr val="002060"/>
                </a:solidFill>
              </a:rPr>
              <a:t>):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33" y="1455361"/>
            <a:ext cx="1683110" cy="4484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19" y="1995529"/>
            <a:ext cx="577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where      is </a:t>
            </a:r>
            <a:r>
              <a:rPr lang="en-US" altLang="zh-CN" i="1" u="sng" dirty="0">
                <a:solidFill>
                  <a:srgbClr val="002060"/>
                </a:solidFill>
              </a:rPr>
              <a:t>lower-triangular</a:t>
            </a:r>
            <a:r>
              <a:rPr lang="en-US" altLang="zh-CN" dirty="0"/>
              <a:t> matrix (called </a:t>
            </a:r>
            <a:r>
              <a:rPr lang="en-US" altLang="zh-CN" dirty="0" err="1"/>
              <a:t>Cholesky</a:t>
            </a:r>
            <a:r>
              <a:rPr lang="en-US" altLang="zh-CN" dirty="0"/>
              <a:t> factor):</a:t>
            </a:r>
            <a:endParaRPr lang="zh-C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99" y="2064052"/>
            <a:ext cx="196242" cy="232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42" y="2314057"/>
            <a:ext cx="2981524" cy="1431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54" y="1280950"/>
            <a:ext cx="1898528" cy="216782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9351956" y="3443285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André-Louis </a:t>
            </a:r>
            <a:r>
              <a:rPr lang="en-US" altLang="zh-CN" sz="1100" dirty="0" err="1"/>
              <a:t>Cholesky</a:t>
            </a:r>
            <a:r>
              <a:rPr lang="en-US" altLang="zh-CN" sz="1100" dirty="0"/>
              <a:t> (1875 - 1918)</a:t>
            </a:r>
            <a:endParaRPr lang="zh-CN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66619" y="3929477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12" y="4064367"/>
            <a:ext cx="6989531" cy="1273671"/>
          </a:xfrm>
          <a:prstGeom prst="rect">
            <a:avLst/>
          </a:prstGeom>
        </p:spPr>
      </p:pic>
      <p:sp>
        <p:nvSpPr>
          <p:cNvPr id="20" name="Left Brace 19"/>
          <p:cNvSpPr/>
          <p:nvPr/>
        </p:nvSpPr>
        <p:spPr>
          <a:xfrm rot="16200000">
            <a:off x="5946475" y="4502653"/>
            <a:ext cx="103439" cy="1774209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Left Brace 20"/>
          <p:cNvSpPr/>
          <p:nvPr/>
        </p:nvSpPr>
        <p:spPr>
          <a:xfrm rot="16200000">
            <a:off x="7853595" y="4502653"/>
            <a:ext cx="103439" cy="1774209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73" y="5540423"/>
            <a:ext cx="196242" cy="2322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805" y="5504880"/>
            <a:ext cx="335849" cy="2678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424" y="6170179"/>
            <a:ext cx="276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Computational complexity:</a:t>
            </a:r>
            <a:endParaRPr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21" y="6170179"/>
            <a:ext cx="864301" cy="4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4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1" grpId="0" animBg="1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Matrix Norms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0318"/>
            <a:ext cx="647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Similar to vectors, we can introduce the norm function for matrices: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1066650"/>
            <a:ext cx="861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/>
              <a:t>Norm of a matrix </a:t>
            </a:r>
            <a:r>
              <a:rPr lang="en-US" altLang="zh-CN" dirty="0"/>
              <a:t>                             is any univariate function         , satisfying norm axioms: </a:t>
            </a:r>
            <a:endParaRPr lang="zh-CN" altLang="en-US" b="1" i="1" u="sng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106" y="1124360"/>
            <a:ext cx="1379337" cy="25641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58" y="1080845"/>
            <a:ext cx="449978" cy="2863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53630" y="1675819"/>
            <a:ext cx="4756031" cy="437288"/>
            <a:chOff x="342340" y="2631307"/>
            <a:chExt cx="4756031" cy="437288"/>
          </a:xfrm>
        </p:grpSpPr>
        <p:sp>
          <p:nvSpPr>
            <p:cNvPr id="27" name="TextBox 26"/>
            <p:cNvSpPr txBox="1"/>
            <p:nvPr/>
          </p:nvSpPr>
          <p:spPr>
            <a:xfrm>
              <a:off x="342340" y="2699263"/>
              <a:ext cx="1839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definiteness:  </a:t>
              </a:r>
              <a:endParaRPr lang="zh-CN" alt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525" y="2631307"/>
              <a:ext cx="3068846" cy="42803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253630" y="2416622"/>
            <a:ext cx="8387727" cy="402626"/>
            <a:chOff x="342340" y="3527543"/>
            <a:chExt cx="8387727" cy="402626"/>
          </a:xfrm>
        </p:grpSpPr>
        <p:grpSp>
          <p:nvGrpSpPr>
            <p:cNvPr id="20" name="Group 19"/>
            <p:cNvGrpSpPr/>
            <p:nvPr/>
          </p:nvGrpSpPr>
          <p:grpSpPr>
            <a:xfrm>
              <a:off x="342340" y="3548377"/>
              <a:ext cx="8387727" cy="372041"/>
              <a:chOff x="125045" y="1935731"/>
              <a:chExt cx="8387727" cy="37204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25045" y="1938440"/>
                <a:ext cx="2909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absolute homogeneity :   </a:t>
                </a:r>
                <a:endParaRPr lang="zh-CN" alt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267631" y="1935731"/>
                <a:ext cx="323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   for any matrix        and scalar  </a:t>
                </a:r>
                <a:endParaRPr lang="zh-CN" altLang="en-US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5157" y="1963439"/>
                <a:ext cx="257615" cy="305543"/>
              </a:xfrm>
              <a:prstGeom prst="rect">
                <a:avLst/>
              </a:prstGeom>
            </p:spPr>
          </p:pic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371" y="3527543"/>
              <a:ext cx="2539334" cy="40262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4742" y="3561873"/>
              <a:ext cx="315058" cy="305653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253630" y="3115592"/>
            <a:ext cx="11432382" cy="392797"/>
            <a:chOff x="372932" y="4397684"/>
            <a:chExt cx="11432382" cy="392797"/>
          </a:xfrm>
        </p:grpSpPr>
        <p:grpSp>
          <p:nvGrpSpPr>
            <p:cNvPr id="14" name="Group 13"/>
            <p:cNvGrpSpPr/>
            <p:nvPr/>
          </p:nvGrpSpPr>
          <p:grpSpPr>
            <a:xfrm>
              <a:off x="372932" y="4421149"/>
              <a:ext cx="10448754" cy="369332"/>
              <a:chOff x="125045" y="2448281"/>
              <a:chExt cx="10448754" cy="36933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25045" y="2448281"/>
                <a:ext cx="4169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subadditivity or triangular inequality:   </a:t>
                </a:r>
                <a:endParaRPr lang="zh-CN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713785" y="2448281"/>
                <a:ext cx="2860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for any matrices                      </a:t>
                </a:r>
                <a:endParaRPr lang="zh-CN" altLang="en-US" dirty="0"/>
              </a:p>
            </p:txBody>
          </p: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986" y="4397684"/>
              <a:ext cx="3638686" cy="37339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1786" y="4397684"/>
              <a:ext cx="2183528" cy="382314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253630" y="3837949"/>
            <a:ext cx="5062215" cy="391673"/>
            <a:chOff x="342340" y="5281876"/>
            <a:chExt cx="5062215" cy="391673"/>
          </a:xfrm>
        </p:grpSpPr>
        <p:grpSp>
          <p:nvGrpSpPr>
            <p:cNvPr id="9" name="Group 8"/>
            <p:cNvGrpSpPr/>
            <p:nvPr/>
          </p:nvGrpSpPr>
          <p:grpSpPr>
            <a:xfrm>
              <a:off x="342340" y="5304217"/>
              <a:ext cx="4814183" cy="369332"/>
              <a:chOff x="101600" y="2958122"/>
              <a:chExt cx="4814183" cy="36933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01600" y="2958122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Non-negativity:   </a:t>
                </a:r>
                <a:endParaRPr lang="zh-CN" alt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423130" y="2958122"/>
                <a:ext cx="1492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for any matrix</a:t>
                </a:r>
                <a:endParaRPr lang="zh-CN" altLang="en-US" dirty="0"/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351" y="5281876"/>
              <a:ext cx="1326016" cy="384849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9497" y="5307442"/>
              <a:ext cx="315058" cy="305653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93393" y="5080829"/>
            <a:ext cx="215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ML application: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393" y="5542494"/>
            <a:ext cx="721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Non-linear support vector machines is trained using Log-Euclidian kernel:   </a:t>
            </a:r>
            <a:endParaRPr lang="zh-CN" alt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93393" y="6072556"/>
            <a:ext cx="3905434" cy="369332"/>
            <a:chOff x="93393" y="6243155"/>
            <a:chExt cx="3905434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93393" y="6243155"/>
              <a:ext cx="3490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 compare covariance operators    </a:t>
              </a:r>
              <a:endParaRPr lang="zh-CN" altLang="en-US" dirty="0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162" y="6277967"/>
              <a:ext cx="689665" cy="294614"/>
            </a:xfrm>
            <a:prstGeom prst="rect">
              <a:avLst/>
            </a:prstGeom>
          </p:spPr>
        </p:pic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58" y="5397690"/>
            <a:ext cx="4991181" cy="660543"/>
          </a:xfrm>
          <a:prstGeom prst="rect">
            <a:avLst/>
          </a:prstGeom>
        </p:spPr>
      </p:pic>
      <p:sp>
        <p:nvSpPr>
          <p:cNvPr id="58" name="Rounded Rectangle 57"/>
          <p:cNvSpPr/>
          <p:nvPr/>
        </p:nvSpPr>
        <p:spPr>
          <a:xfrm>
            <a:off x="9880979" y="5542494"/>
            <a:ext cx="2053988" cy="369332"/>
          </a:xfrm>
          <a:prstGeom prst="round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0305784" y="5932838"/>
            <a:ext cx="1362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2060"/>
                </a:solidFill>
              </a:rPr>
              <a:t>Frobenius</a:t>
            </a:r>
            <a:r>
              <a:rPr lang="en-US" altLang="zh-CN" sz="1400" b="1" dirty="0">
                <a:solidFill>
                  <a:srgbClr val="002060"/>
                </a:solidFill>
              </a:rPr>
              <a:t> norm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3630" y="4463094"/>
            <a:ext cx="10300805" cy="488802"/>
            <a:chOff x="253630" y="4463094"/>
            <a:chExt cx="10300805" cy="488802"/>
          </a:xfrm>
        </p:grpSpPr>
        <p:grpSp>
          <p:nvGrpSpPr>
            <p:cNvPr id="50" name="Group 49"/>
            <p:cNvGrpSpPr/>
            <p:nvPr/>
          </p:nvGrpSpPr>
          <p:grpSpPr>
            <a:xfrm>
              <a:off x="253630" y="4556679"/>
              <a:ext cx="7179132" cy="395217"/>
              <a:chOff x="374856" y="5688762"/>
              <a:chExt cx="7179132" cy="39521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4856" y="5714647"/>
                <a:ext cx="2620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Sub-</a:t>
                </a:r>
                <a:r>
                  <a:rPr lang="en-US" altLang="zh-CN" dirty="0" err="1"/>
                  <a:t>multiplicativety</a:t>
                </a:r>
                <a:r>
                  <a:rPr lang="en-US" altLang="zh-CN" dirty="0"/>
                  <a:t>:   </a:t>
                </a:r>
                <a:endParaRPr lang="zh-CN" alt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8618" y="5688762"/>
                <a:ext cx="2688097" cy="381394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5646158" y="5688762"/>
                <a:ext cx="1907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for any matrices    </a:t>
                </a:r>
                <a:endParaRPr lang="zh-CN" altLang="en-US" dirty="0"/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5474" y="4463094"/>
              <a:ext cx="1739654" cy="38659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8696" y="4515692"/>
              <a:ext cx="1595739" cy="333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38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8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 Matrix Norms (Examples)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03" y="2206760"/>
            <a:ext cx="218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Frobenius</a:t>
            </a:r>
            <a:r>
              <a:rPr lang="en-US" altLang="zh-CN" dirty="0"/>
              <a:t> norm:  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61" y="1164871"/>
            <a:ext cx="137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Given matrix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53" y="812200"/>
            <a:ext cx="3235259" cy="1074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62" y="2011459"/>
            <a:ext cx="2070618" cy="82014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461947" y="1937998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43143" y="1202706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27" y="2090560"/>
            <a:ext cx="2286580" cy="6116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317" y="2206759"/>
            <a:ext cx="5015600" cy="3301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503" y="3319497"/>
            <a:ext cx="22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Maximum norm:  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503" y="4432234"/>
            <a:ext cx="19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Infinity norm:  </a:t>
            </a:r>
            <a:endParaRPr lang="zh-CN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10" y="3174344"/>
            <a:ext cx="2218537" cy="659637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491684" y="3054748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27" y="3198314"/>
            <a:ext cx="2286580" cy="6116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99" y="3401249"/>
            <a:ext cx="4902451" cy="25387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404513" y="3254991"/>
            <a:ext cx="197893" cy="491319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/>
          <p:cNvSpPr/>
          <p:nvPr/>
        </p:nvSpPr>
        <p:spPr>
          <a:xfrm>
            <a:off x="8460228" y="3399826"/>
            <a:ext cx="540733" cy="255294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5777551" y="3261815"/>
            <a:ext cx="197893" cy="49131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/>
          <p:cNvSpPr/>
          <p:nvPr/>
        </p:nvSpPr>
        <p:spPr>
          <a:xfrm>
            <a:off x="9003866" y="3406650"/>
            <a:ext cx="540733" cy="25529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6130527" y="3268639"/>
            <a:ext cx="306666" cy="49131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/>
          <p:cNvSpPr/>
          <p:nvPr/>
        </p:nvSpPr>
        <p:spPr>
          <a:xfrm>
            <a:off x="9571895" y="3413474"/>
            <a:ext cx="560844" cy="25529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10474657" y="3399826"/>
            <a:ext cx="1160059" cy="255294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28" y="4321872"/>
            <a:ext cx="2327019" cy="679834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4491684" y="4170153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27" y="4313719"/>
            <a:ext cx="2286580" cy="61169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228" y="4518056"/>
            <a:ext cx="5031689" cy="26116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427477" y="4361015"/>
            <a:ext cx="1032680" cy="23828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31"/>
          <p:cNvSpPr/>
          <p:nvPr/>
        </p:nvSpPr>
        <p:spPr>
          <a:xfrm>
            <a:off x="8539215" y="4524880"/>
            <a:ext cx="905036" cy="23828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/>
          <p:cNvSpPr/>
          <p:nvPr/>
        </p:nvSpPr>
        <p:spPr>
          <a:xfrm>
            <a:off x="5427477" y="4644020"/>
            <a:ext cx="1032680" cy="2382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/>
          <p:cNvSpPr/>
          <p:nvPr/>
        </p:nvSpPr>
        <p:spPr>
          <a:xfrm>
            <a:off x="9494196" y="4521374"/>
            <a:ext cx="905036" cy="2382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34"/>
          <p:cNvSpPr/>
          <p:nvPr/>
        </p:nvSpPr>
        <p:spPr>
          <a:xfrm>
            <a:off x="10768084" y="4516629"/>
            <a:ext cx="971832" cy="24985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8184" y="5544971"/>
            <a:ext cx="201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Spectral norm:  </a:t>
            </a:r>
            <a:endParaRPr lang="zh-CN" alt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07" y="5503245"/>
            <a:ext cx="2318928" cy="443047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>
            <a:off x="4457578" y="5248950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Left Brace 38"/>
          <p:cNvSpPr/>
          <p:nvPr/>
        </p:nvSpPr>
        <p:spPr>
          <a:xfrm rot="16200000">
            <a:off x="3694578" y="5319773"/>
            <a:ext cx="188018" cy="1271898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059973" y="6083851"/>
            <a:ext cx="1179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Maximum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eigenvalue of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74" y="6285027"/>
            <a:ext cx="572232" cy="246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27" y="5375722"/>
            <a:ext cx="2286580" cy="61169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99" y="5257110"/>
            <a:ext cx="4390659" cy="841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115142" y="5403018"/>
            <a:ext cx="906291" cy="2382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Rectangle 44"/>
          <p:cNvSpPr/>
          <p:nvPr/>
        </p:nvSpPr>
        <p:spPr>
          <a:xfrm>
            <a:off x="9366636" y="5277820"/>
            <a:ext cx="205259" cy="80786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45"/>
          <p:cNvSpPr/>
          <p:nvPr/>
        </p:nvSpPr>
        <p:spPr>
          <a:xfrm>
            <a:off x="10655622" y="5389370"/>
            <a:ext cx="283058" cy="26056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Rectangle 46"/>
          <p:cNvSpPr/>
          <p:nvPr/>
        </p:nvSpPr>
        <p:spPr>
          <a:xfrm>
            <a:off x="8115142" y="5411653"/>
            <a:ext cx="906291" cy="23828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47"/>
          <p:cNvSpPr/>
          <p:nvPr/>
        </p:nvSpPr>
        <p:spPr>
          <a:xfrm>
            <a:off x="9771797" y="5277820"/>
            <a:ext cx="290147" cy="77191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 48"/>
          <p:cNvSpPr/>
          <p:nvPr/>
        </p:nvSpPr>
        <p:spPr>
          <a:xfrm>
            <a:off x="11179981" y="5375723"/>
            <a:ext cx="290147" cy="27421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8095804" y="5642153"/>
            <a:ext cx="1015883" cy="281041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Rectangle 50"/>
          <p:cNvSpPr/>
          <p:nvPr/>
        </p:nvSpPr>
        <p:spPr>
          <a:xfrm>
            <a:off x="9366659" y="5259843"/>
            <a:ext cx="205259" cy="80786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ectangle 51"/>
          <p:cNvSpPr/>
          <p:nvPr/>
        </p:nvSpPr>
        <p:spPr>
          <a:xfrm>
            <a:off x="10626555" y="5683614"/>
            <a:ext cx="283058" cy="260564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Rectangle 52"/>
          <p:cNvSpPr/>
          <p:nvPr/>
        </p:nvSpPr>
        <p:spPr>
          <a:xfrm>
            <a:off x="8095091" y="5647162"/>
            <a:ext cx="1015883" cy="281041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Rectangle 53"/>
          <p:cNvSpPr/>
          <p:nvPr/>
        </p:nvSpPr>
        <p:spPr>
          <a:xfrm>
            <a:off x="9751172" y="5283897"/>
            <a:ext cx="290147" cy="771911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54"/>
          <p:cNvSpPr/>
          <p:nvPr/>
        </p:nvSpPr>
        <p:spPr>
          <a:xfrm>
            <a:off x="11183525" y="5668840"/>
            <a:ext cx="283058" cy="260564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Right Arrow 56"/>
          <p:cNvSpPr/>
          <p:nvPr/>
        </p:nvSpPr>
        <p:spPr>
          <a:xfrm rot="5400000">
            <a:off x="10892094" y="5677918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46" y="6311272"/>
            <a:ext cx="2101268" cy="4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4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  <p:bldP spid="13" grpId="0"/>
      <p:bldP spid="14" grpId="0"/>
      <p:bldP spid="16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8" grpId="0" animBg="1"/>
      <p:bldP spid="39" grpId="0" animBg="1"/>
      <p:bldP spid="40" grpId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Vector Calculus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7661" y="820953"/>
            <a:ext cx="477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Derivatives, Differentiation Rules. 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46764" y="2632341"/>
            <a:ext cx="4410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Jacobian of a smooth mapping.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46764" y="1723883"/>
            <a:ext cx="6986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Partial Derivatives,  Gradient, Hessian, Taylor Series.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46764" y="3535273"/>
            <a:ext cx="4910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Gradients with respect to matrices.</a:t>
            </a:r>
            <a:endParaRPr lang="zh-CN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46764" y="4438205"/>
            <a:ext cx="2776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Backpropagation.</a:t>
            </a:r>
            <a:endParaRPr lang="zh-CN" alt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609" y="536027"/>
            <a:ext cx="1518733" cy="203242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9262742" y="2560409"/>
            <a:ext cx="21403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/>
              <a:t>Karl Theodor Wilhelm </a:t>
            </a:r>
            <a:r>
              <a:rPr lang="en-US" altLang="zh-CN" sz="1100" dirty="0" err="1"/>
              <a:t>Weierstrass</a:t>
            </a:r>
            <a:endParaRPr lang="en-US" altLang="zh-CN" sz="1100" dirty="0"/>
          </a:p>
          <a:p>
            <a:pPr algn="ctr"/>
            <a:r>
              <a:rPr lang="en-US" altLang="zh-CN" sz="1100" dirty="0"/>
              <a:t> (1815 - 1897)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953" y="2626813"/>
            <a:ext cx="2673651" cy="16950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247729" y="4127542"/>
            <a:ext cx="1718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Courtesy of Brad Moffat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840712" y="4127542"/>
            <a:ext cx="422030" cy="19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94" y="4899870"/>
            <a:ext cx="2563628" cy="145149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787450" y="6352943"/>
            <a:ext cx="1596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Courtesy of </a:t>
            </a:r>
            <a:r>
              <a:rPr lang="en-US" altLang="zh-CN" sz="1200" b="1" dirty="0" err="1"/>
              <a:t>IntelliPaat</a:t>
            </a:r>
            <a:endParaRPr lang="en-US" altLang="zh-CN" sz="1200" b="1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9380433" y="6352943"/>
            <a:ext cx="422030" cy="19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15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4" grpId="0"/>
      <p:bldP spid="16" grpId="0"/>
      <p:bldP spid="18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Euclidian Space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939" y="813708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Euclidian Space: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939" y="1275373"/>
            <a:ext cx="67352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space in any finite number of dimensions </a:t>
            </a:r>
            <a:r>
              <a:rPr lang="en-US" altLang="zh-CN" i="1" dirty="0"/>
              <a:t>n</a:t>
            </a:r>
            <a:r>
              <a:rPr lang="en-US" altLang="zh-CN" dirty="0"/>
              <a:t>, in which points are </a:t>
            </a:r>
          </a:p>
          <a:p>
            <a:r>
              <a:rPr lang="en-US" altLang="zh-CN" dirty="0"/>
              <a:t>designated by</a:t>
            </a:r>
            <a:r>
              <a:rPr lang="en-US" altLang="zh-CN" dirty="0">
                <a:solidFill>
                  <a:srgbClr val="002060"/>
                </a:solidFill>
              </a:rPr>
              <a:t> </a:t>
            </a:r>
            <a:r>
              <a:rPr lang="en-US" altLang="zh-CN" b="1" i="1" u="sng" dirty="0">
                <a:solidFill>
                  <a:srgbClr val="002060"/>
                </a:solidFill>
              </a:rPr>
              <a:t>coordinates</a:t>
            </a:r>
            <a:r>
              <a:rPr lang="en-US" altLang="zh-CN" dirty="0">
                <a:solidFill>
                  <a:srgbClr val="002060"/>
                </a:solidFill>
              </a:rPr>
              <a:t> </a:t>
            </a:r>
            <a:r>
              <a:rPr lang="en-US" altLang="zh-CN" dirty="0"/>
              <a:t>(one for each dimension) and the distance </a:t>
            </a:r>
          </a:p>
          <a:p>
            <a:r>
              <a:rPr lang="en-US" altLang="zh-CN" dirty="0"/>
              <a:t>between two points is given by a</a:t>
            </a:r>
            <a:r>
              <a:rPr lang="en-US" altLang="zh-CN" dirty="0">
                <a:solidFill>
                  <a:srgbClr val="002060"/>
                </a:solidFill>
              </a:rPr>
              <a:t> </a:t>
            </a:r>
            <a:r>
              <a:rPr lang="en-US" altLang="zh-CN" b="1" i="1" u="sng" dirty="0">
                <a:solidFill>
                  <a:srgbClr val="002060"/>
                </a:solidFill>
              </a:rPr>
              <a:t>distance formula</a:t>
            </a:r>
            <a:r>
              <a:rPr lang="en-US" altLang="zh-CN" dirty="0">
                <a:solidFill>
                  <a:srgbClr val="002060"/>
                </a:solidFill>
              </a:rPr>
              <a:t>.</a:t>
            </a:r>
          </a:p>
          <a:p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/>
              <a:t>Typical notation:</a:t>
            </a:r>
            <a:r>
              <a:rPr lang="en-US" altLang="zh-CN" dirty="0">
                <a:solidFill>
                  <a:srgbClr val="002060"/>
                </a:solidFill>
              </a:rPr>
              <a:t> 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33" y="2336800"/>
            <a:ext cx="568219" cy="361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28" y="727739"/>
            <a:ext cx="2341880" cy="310231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71939" y="2770466"/>
            <a:ext cx="2913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Coordinates of Points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939" y="3232131"/>
            <a:ext cx="7489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 </a:t>
            </a:r>
            <a:r>
              <a:rPr lang="en-US" altLang="zh-CN" b="1" dirty="0"/>
              <a:t>ordered collection</a:t>
            </a:r>
            <a:r>
              <a:rPr lang="en-US" altLang="zh-CN" dirty="0"/>
              <a:t> of </a:t>
            </a:r>
            <a:r>
              <a:rPr lang="en-US" altLang="zh-CN" i="1" dirty="0"/>
              <a:t>n</a:t>
            </a:r>
            <a:r>
              <a:rPr lang="en-US" altLang="zh-CN" dirty="0"/>
              <a:t> numbers, identifying the location of points in space</a:t>
            </a:r>
          </a:p>
          <a:p>
            <a:r>
              <a:rPr lang="en-US" altLang="zh-CN" dirty="0"/>
              <a:t>with respect to predefined reference lines (called </a:t>
            </a:r>
            <a:r>
              <a:rPr lang="en-US" altLang="zh-CN" b="1" dirty="0"/>
              <a:t>coordinate axes</a:t>
            </a:r>
            <a:r>
              <a:rPr lang="en-US" altLang="zh-CN" dirty="0"/>
              <a:t>)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7593" y="3913839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288185" y="5012081"/>
            <a:ext cx="1809045" cy="1647670"/>
            <a:chOff x="285235" y="5068598"/>
            <a:chExt cx="1809045" cy="1647670"/>
          </a:xfrm>
        </p:grpSpPr>
        <p:grpSp>
          <p:nvGrpSpPr>
            <p:cNvPr id="29" name="Group 28"/>
            <p:cNvGrpSpPr/>
            <p:nvPr/>
          </p:nvGrpSpPr>
          <p:grpSpPr>
            <a:xfrm>
              <a:off x="285235" y="5068598"/>
              <a:ext cx="1735016" cy="663130"/>
              <a:chOff x="257907" y="5200902"/>
              <a:chExt cx="1735016" cy="66313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257907" y="5509846"/>
                <a:ext cx="1735016" cy="15632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>
              <a:xfrm>
                <a:off x="453292" y="5455138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801075" y="5459053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148858" y="5462954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496641" y="5455138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74966" y="5453971"/>
                <a:ext cx="118414" cy="109416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89410" y="5200902"/>
                <a:ext cx="2936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50"/>
                    </a:solidFill>
                  </a:rPr>
                  <a:t>A</a:t>
                </a:r>
                <a:endParaRPr lang="zh-CN" altLang="en-U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1271" y="5525478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002060"/>
                    </a:solidFill>
                  </a:rPr>
                  <a:t>0</a:t>
                </a:r>
                <a:endParaRPr lang="zh-CN" altLang="en-US" sz="16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00531" y="5525478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002060"/>
                    </a:solidFill>
                  </a:rPr>
                  <a:t>-1</a:t>
                </a:r>
                <a:endParaRPr lang="zh-CN" altLang="en-US" sz="16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11262" y="5524311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002060"/>
                    </a:solidFill>
                  </a:rPr>
                  <a:t> 1</a:t>
                </a:r>
                <a:endParaRPr lang="zh-CN" altLang="en-US" sz="16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58328" y="5517662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002060"/>
                    </a:solidFill>
                  </a:rPr>
                  <a:t> 2</a:t>
                </a:r>
                <a:endParaRPr lang="zh-CN" altLang="en-US" sz="16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687301" y="5791571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</a:rPr>
                <a:t>A = 0.5</a:t>
              </a:r>
              <a:endParaRPr lang="zh-CN" altLang="en-U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90" y="6145757"/>
              <a:ext cx="544098" cy="57051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2209" y="5454082"/>
              <a:ext cx="182071" cy="175327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4537776" y="4342299"/>
            <a:ext cx="1764826" cy="2352134"/>
            <a:chOff x="4537776" y="4334484"/>
            <a:chExt cx="1764826" cy="2352134"/>
          </a:xfrm>
        </p:grpSpPr>
        <p:grpSp>
          <p:nvGrpSpPr>
            <p:cNvPr id="31" name="Group 30"/>
            <p:cNvGrpSpPr/>
            <p:nvPr/>
          </p:nvGrpSpPr>
          <p:grpSpPr>
            <a:xfrm>
              <a:off x="4537776" y="4827865"/>
              <a:ext cx="1735016" cy="1031948"/>
              <a:chOff x="257907" y="4836537"/>
              <a:chExt cx="1735016" cy="1031948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 flipV="1">
                <a:off x="257907" y="5509846"/>
                <a:ext cx="1735016" cy="15632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453292" y="5455138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148858" y="5462954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496641" y="5455138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320797" y="5134412"/>
                <a:ext cx="118414" cy="109416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337765" y="4836537"/>
                <a:ext cx="2936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50"/>
                    </a:solidFill>
                  </a:rPr>
                  <a:t>A</a:t>
                </a:r>
                <a:endParaRPr lang="zh-CN" altLang="en-U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22660" y="5529931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002060"/>
                    </a:solidFill>
                  </a:rPr>
                  <a:t>0</a:t>
                </a:r>
                <a:endParaRPr lang="zh-CN" altLang="en-US" sz="16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00531" y="5525478"/>
                <a:ext cx="3513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002060"/>
                    </a:solidFill>
                  </a:rPr>
                  <a:t>-1</a:t>
                </a:r>
                <a:endParaRPr lang="zh-CN" altLang="en-US" sz="16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011262" y="5524311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002060"/>
                    </a:solidFill>
                  </a:rPr>
                  <a:t> 1</a:t>
                </a:r>
                <a:endParaRPr lang="zh-CN" altLang="en-US" sz="16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58328" y="5517662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002060"/>
                    </a:solidFill>
                  </a:rPr>
                  <a:t> 2</a:t>
                </a:r>
                <a:endParaRPr lang="zh-CN" altLang="en-US" sz="1600" b="1" dirty="0">
                  <a:solidFill>
                    <a:srgbClr val="002060"/>
                  </a:solidFill>
                </a:endParaRPr>
              </a:p>
            </p:txBody>
          </p:sp>
        </p:grpSp>
        <p:cxnSp>
          <p:nvCxnSpPr>
            <p:cNvPr id="43" name="Straight Arrow Connector 42"/>
            <p:cNvCxnSpPr/>
            <p:nvPr/>
          </p:nvCxnSpPr>
          <p:spPr>
            <a:xfrm flipH="1" flipV="1">
              <a:off x="5127369" y="4422565"/>
              <a:ext cx="3319" cy="12414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5067897" y="5454282"/>
              <a:ext cx="118414" cy="1094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067897" y="5129089"/>
              <a:ext cx="118414" cy="1094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067897" y="4798351"/>
              <a:ext cx="118414" cy="1094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92368" y="5019520"/>
              <a:ext cx="335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2060"/>
                  </a:solidFill>
                </a:rPr>
                <a:t> 1</a:t>
              </a:r>
              <a:endParaRPr lang="zh-CN" altLang="en-US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799883" y="4680966"/>
              <a:ext cx="335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2060"/>
                  </a:solidFill>
                </a:rPr>
                <a:t> 2</a:t>
              </a:r>
              <a:endParaRPr lang="zh-CN" altLang="en-US" sz="1600" b="1" dirty="0">
                <a:solidFill>
                  <a:srgbClr val="002060"/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>
              <a:off x="5659873" y="5257819"/>
              <a:ext cx="3904" cy="230123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7" idx="2"/>
              <a:endCxn id="47" idx="6"/>
            </p:cNvCxnSpPr>
            <p:nvPr/>
          </p:nvCxnSpPr>
          <p:spPr>
            <a:xfrm flipH="1">
              <a:off x="5186311" y="5180448"/>
              <a:ext cx="414355" cy="3349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851575" y="5828101"/>
              <a:ext cx="1064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</a:rPr>
                <a:t>A = (1.5,   1)</a:t>
              </a:r>
              <a:endParaRPr lang="zh-CN" altLang="en-US" sz="1400" b="1" dirty="0">
                <a:solidFill>
                  <a:srgbClr val="00B050"/>
                </a:solidFill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443" y="6175405"/>
              <a:ext cx="551705" cy="511213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0531" y="5590603"/>
              <a:ext cx="182071" cy="175327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839" y="4334484"/>
              <a:ext cx="199239" cy="287790"/>
            </a:xfrm>
            <a:prstGeom prst="rect">
              <a:avLst/>
            </a:prstGeom>
          </p:spPr>
        </p:pic>
      </p:grpSp>
      <p:grpSp>
        <p:nvGrpSpPr>
          <p:cNvPr id="127" name="Group 126"/>
          <p:cNvGrpSpPr/>
          <p:nvPr/>
        </p:nvGrpSpPr>
        <p:grpSpPr>
          <a:xfrm>
            <a:off x="8538646" y="4093033"/>
            <a:ext cx="2151222" cy="2050660"/>
            <a:chOff x="8335413" y="4307545"/>
            <a:chExt cx="2151222" cy="2050660"/>
          </a:xfrm>
        </p:grpSpPr>
        <p:cxnSp>
          <p:nvCxnSpPr>
            <p:cNvPr id="73" name="Straight Arrow Connector 72"/>
            <p:cNvCxnSpPr/>
            <p:nvPr/>
          </p:nvCxnSpPr>
          <p:spPr>
            <a:xfrm flipH="1" flipV="1">
              <a:off x="9132761" y="4361008"/>
              <a:ext cx="3319" cy="12414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25"/>
            <p:cNvGrpSpPr/>
            <p:nvPr/>
          </p:nvGrpSpPr>
          <p:grpSpPr>
            <a:xfrm>
              <a:off x="8335413" y="4307545"/>
              <a:ext cx="2151222" cy="2050660"/>
              <a:chOff x="8335413" y="4307545"/>
              <a:chExt cx="2151222" cy="2050660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4823" y="4307545"/>
                <a:ext cx="178893" cy="235814"/>
              </a:xfrm>
              <a:prstGeom prst="rect">
                <a:avLst/>
              </a:prstGeom>
            </p:spPr>
          </p:pic>
          <p:grpSp>
            <p:nvGrpSpPr>
              <p:cNvPr id="125" name="Group 124"/>
              <p:cNvGrpSpPr/>
              <p:nvPr/>
            </p:nvGrpSpPr>
            <p:grpSpPr>
              <a:xfrm>
                <a:off x="8335413" y="4619409"/>
                <a:ext cx="2151222" cy="1738796"/>
                <a:chOff x="8335413" y="4619409"/>
                <a:chExt cx="2151222" cy="1738796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8543168" y="4958635"/>
                  <a:ext cx="1874740" cy="543506"/>
                  <a:chOff x="257907" y="5028864"/>
                  <a:chExt cx="1874740" cy="543506"/>
                </a:xfrm>
              </p:grpSpPr>
              <p:cxnSp>
                <p:nvCxnSpPr>
                  <p:cNvPr id="63" name="Straight Arrow Connector 62"/>
                  <p:cNvCxnSpPr/>
                  <p:nvPr/>
                </p:nvCxnSpPr>
                <p:spPr>
                  <a:xfrm flipV="1">
                    <a:off x="257907" y="5513002"/>
                    <a:ext cx="1874740" cy="12476"/>
                  </a:xfrm>
                  <a:prstGeom prst="straightConnector1">
                    <a:avLst/>
                  </a:prstGeom>
                  <a:ln w="28575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Oval 63"/>
                  <p:cNvSpPr/>
                  <p:nvPr/>
                </p:nvSpPr>
                <p:spPr>
                  <a:xfrm>
                    <a:off x="453292" y="5455138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>
                    <a:off x="1148858" y="5462954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>
                    <a:off x="1496641" y="5455138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Oval 66"/>
                  <p:cNvSpPr/>
                  <p:nvPr/>
                </p:nvSpPr>
                <p:spPr>
                  <a:xfrm>
                    <a:off x="1287403" y="5284021"/>
                    <a:ext cx="118414" cy="109416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170643" y="5028864"/>
                    <a:ext cx="2936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>
                        <a:solidFill>
                          <a:srgbClr val="00B050"/>
                        </a:solidFill>
                      </a:rPr>
                      <a:t>A</a:t>
                    </a:r>
                    <a:endParaRPr lang="zh-CN" altLang="en-US" sz="1400" b="1" dirty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90876" y="5175085"/>
                    <a:ext cx="37608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-1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994227" y="5179217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1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382855" y="5178572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2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74" name="Oval 73"/>
                <p:cNvSpPr/>
                <p:nvPr/>
              </p:nvSpPr>
              <p:spPr>
                <a:xfrm>
                  <a:off x="9073289" y="5067532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9073289" y="4736794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8797760" y="4957963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1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8805275" y="4619409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2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cxnSp>
              <p:nvCxnSpPr>
                <p:cNvPr id="84" name="Straight Arrow Connector 83"/>
                <p:cNvCxnSpPr/>
                <p:nvPr/>
              </p:nvCxnSpPr>
              <p:spPr>
                <a:xfrm flipH="1">
                  <a:off x="8590898" y="5306833"/>
                  <a:ext cx="664885" cy="721123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Oval 86"/>
                <p:cNvSpPr/>
                <p:nvPr/>
              </p:nvSpPr>
              <p:spPr>
                <a:xfrm>
                  <a:off x="9063425" y="5390173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8874644" y="5597386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8703389" y="5766591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3753" y="5531475"/>
                  <a:ext cx="182071" cy="175327"/>
                </a:xfrm>
                <a:prstGeom prst="rect">
                  <a:avLst/>
                </a:prstGeom>
              </p:spPr>
            </p:pic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35413" y="5835916"/>
                  <a:ext cx="199239" cy="287790"/>
                </a:xfrm>
                <a:prstGeom prst="rect">
                  <a:avLst/>
                </a:prstGeom>
              </p:spPr>
            </p:pic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9129536" y="4944880"/>
                  <a:ext cx="852018" cy="6001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endCxn id="67" idx="4"/>
                </p:cNvCxnSpPr>
                <p:nvPr/>
              </p:nvCxnSpPr>
              <p:spPr>
                <a:xfrm flipV="1">
                  <a:off x="9630574" y="5323208"/>
                  <a:ext cx="1297" cy="520354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 flipV="1">
                  <a:off x="8821803" y="5835916"/>
                  <a:ext cx="808771" cy="7645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V="1">
                  <a:off x="9635689" y="5428012"/>
                  <a:ext cx="367775" cy="412201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9702119" y="4957963"/>
                  <a:ext cx="287203" cy="284837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Oval 116"/>
                <p:cNvSpPr/>
                <p:nvPr/>
              </p:nvSpPr>
              <p:spPr>
                <a:xfrm>
                  <a:off x="10099905" y="5374566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9966460" y="5095867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3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9087327" y="5381768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0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8629913" y="5454067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1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8445067" y="5636223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2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9024375" y="6050428"/>
                  <a:ext cx="1462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rgbClr val="00B050"/>
                      </a:solidFill>
                    </a:rPr>
                    <a:t>A = (2.5,   2,   1.5)</a:t>
                  </a:r>
                  <a:endParaRPr lang="zh-CN" altLang="en-US" sz="1400" b="1" dirty="0">
                    <a:solidFill>
                      <a:srgbClr val="00B050"/>
                    </a:solidFill>
                  </a:endParaRPr>
                </a:p>
              </p:txBody>
            </p:sp>
          </p:grpSp>
        </p:grpSp>
      </p:grpSp>
      <p:pic>
        <p:nvPicPr>
          <p:cNvPr id="128" name="Picture 1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21" y="6133113"/>
            <a:ext cx="656505" cy="5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Derivatives, Differentiation Rules.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6619" y="737588"/>
            <a:ext cx="12601270" cy="978742"/>
            <a:chOff x="66619" y="751656"/>
            <a:chExt cx="12601270" cy="978742"/>
          </a:xfrm>
        </p:grpSpPr>
        <p:sp>
          <p:nvSpPr>
            <p:cNvPr id="5" name="TextBox 4"/>
            <p:cNvSpPr txBox="1"/>
            <p:nvPr/>
          </p:nvSpPr>
          <p:spPr>
            <a:xfrm>
              <a:off x="66619" y="751656"/>
              <a:ext cx="1260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Let                        be a  univariate function. The </a:t>
              </a:r>
              <a:r>
                <a:rPr lang="en-US" altLang="zh-CN" i="1" u="sng" dirty="0">
                  <a:solidFill>
                    <a:srgbClr val="002060"/>
                  </a:solidFill>
                </a:rPr>
                <a:t>derivative of function</a:t>
              </a:r>
              <a:r>
                <a:rPr lang="en-US" altLang="zh-CN" dirty="0"/>
                <a:t>            at point        is the following finite limit( if it exists):               </a:t>
              </a:r>
              <a:endParaRPr lang="zh-CN" alt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34" y="816464"/>
              <a:ext cx="1081983" cy="25336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2809" y="1212326"/>
              <a:ext cx="3196884" cy="5180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68" y="851012"/>
              <a:ext cx="286620" cy="21043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689" y="825773"/>
              <a:ext cx="509954" cy="26090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6619" y="2264869"/>
            <a:ext cx="2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Geometric interpretation: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6619" y="1861228"/>
            <a:ext cx="632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function has continuous derivative – it is called smooth.               </a:t>
            </a:r>
            <a:endParaRPr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8034" y="3066030"/>
            <a:ext cx="3296044" cy="2562163"/>
            <a:chOff x="4537776" y="3214641"/>
            <a:chExt cx="3296044" cy="2562163"/>
          </a:xfrm>
        </p:grpSpPr>
        <p:grpSp>
          <p:nvGrpSpPr>
            <p:cNvPr id="14" name="Group 13"/>
            <p:cNvGrpSpPr/>
            <p:nvPr/>
          </p:nvGrpSpPr>
          <p:grpSpPr>
            <a:xfrm>
              <a:off x="4537776" y="5446466"/>
              <a:ext cx="3296044" cy="330338"/>
              <a:chOff x="257907" y="5455138"/>
              <a:chExt cx="3296044" cy="330338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257907" y="5495335"/>
                <a:ext cx="3296044" cy="30144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453292" y="5455138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148858" y="5462954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496641" y="5455138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22660" y="552993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002060"/>
                    </a:solidFill>
                  </a:rPr>
                  <a:t>0</a:t>
                </a:r>
                <a:endParaRPr lang="zh-CN" altLang="en-US" sz="10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41529" y="5539253"/>
                <a:ext cx="2888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002060"/>
                    </a:solidFill>
                  </a:rPr>
                  <a:t>-1</a:t>
                </a:r>
                <a:endParaRPr lang="zh-CN" altLang="en-US" sz="10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044821" y="5539254"/>
                <a:ext cx="2792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002060"/>
                    </a:solidFill>
                  </a:rPr>
                  <a:t> 1</a:t>
                </a:r>
                <a:endParaRPr lang="zh-CN" altLang="en-US" sz="10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402775" y="5539255"/>
                <a:ext cx="2792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002060"/>
                    </a:solidFill>
                  </a:rPr>
                  <a:t> 2</a:t>
                </a:r>
                <a:endParaRPr lang="zh-CN" altLang="en-US" sz="1000" b="1" dirty="0">
                  <a:solidFill>
                    <a:srgbClr val="002060"/>
                  </a:solidFill>
                </a:endParaRP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 flipH="1" flipV="1">
              <a:off x="5127104" y="3219357"/>
              <a:ext cx="3586" cy="2444701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5067897" y="5454282"/>
              <a:ext cx="118414" cy="1094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067897" y="5129089"/>
              <a:ext cx="118414" cy="1094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067897" y="4798351"/>
              <a:ext cx="118414" cy="1094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19160" y="5066731"/>
              <a:ext cx="2792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2060"/>
                  </a:solidFill>
                </a:rPr>
                <a:t> 1</a:t>
              </a:r>
              <a:endParaRPr lang="zh-CN" altLang="en-US" sz="1000" b="1" dirty="0">
                <a:solidFill>
                  <a:srgbClr val="00206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19160" y="4728579"/>
              <a:ext cx="2792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2060"/>
                  </a:solidFill>
                </a:rPr>
                <a:t> 2</a:t>
              </a:r>
              <a:endParaRPr lang="zh-CN" altLang="en-US" sz="1000" b="1" dirty="0">
                <a:solidFill>
                  <a:srgbClr val="002060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683" y="5570965"/>
              <a:ext cx="182071" cy="17532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432" y="3214641"/>
              <a:ext cx="199239" cy="287790"/>
            </a:xfrm>
            <a:prstGeom prst="rect">
              <a:avLst/>
            </a:prstGeom>
          </p:spPr>
        </p:pic>
      </p:grpSp>
      <p:sp>
        <p:nvSpPr>
          <p:cNvPr id="37" name="Oval 36"/>
          <p:cNvSpPr/>
          <p:nvPr/>
        </p:nvSpPr>
        <p:spPr>
          <a:xfrm>
            <a:off x="2461927" y="5293656"/>
            <a:ext cx="118414" cy="1094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Oval 37"/>
          <p:cNvSpPr/>
          <p:nvPr/>
        </p:nvSpPr>
        <p:spPr>
          <a:xfrm>
            <a:off x="1030776" y="4010458"/>
            <a:ext cx="118414" cy="1094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18" y="5458803"/>
            <a:ext cx="199422" cy="14641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8" y="3961909"/>
            <a:ext cx="423021" cy="201342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218127" y="3122781"/>
            <a:ext cx="1583421" cy="1748127"/>
          </a:xfrm>
          <a:custGeom>
            <a:avLst/>
            <a:gdLst>
              <a:gd name="connsiteX0" fmla="*/ 0 w 1665027"/>
              <a:gd name="connsiteY0" fmla="*/ 1214651 h 1214651"/>
              <a:gd name="connsiteX1" fmla="*/ 518615 w 1665027"/>
              <a:gd name="connsiteY1" fmla="*/ 1132764 h 1214651"/>
              <a:gd name="connsiteX2" fmla="*/ 1050878 w 1665027"/>
              <a:gd name="connsiteY2" fmla="*/ 887105 h 1214651"/>
              <a:gd name="connsiteX3" fmla="*/ 1494430 w 1665027"/>
              <a:gd name="connsiteY3" fmla="*/ 450376 h 1214651"/>
              <a:gd name="connsiteX4" fmla="*/ 1665027 w 1665027"/>
              <a:gd name="connsiteY4" fmla="*/ 0 h 1214651"/>
              <a:gd name="connsiteX5" fmla="*/ 1665027 w 1665027"/>
              <a:gd name="connsiteY5" fmla="*/ 0 h 12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5027" h="1214651">
                <a:moveTo>
                  <a:pt x="0" y="1214651"/>
                </a:moveTo>
                <a:cubicBezTo>
                  <a:pt x="171734" y="1201003"/>
                  <a:pt x="343469" y="1187355"/>
                  <a:pt x="518615" y="1132764"/>
                </a:cubicBezTo>
                <a:cubicBezTo>
                  <a:pt x="693761" y="1078173"/>
                  <a:pt x="888242" y="1000836"/>
                  <a:pt x="1050878" y="887105"/>
                </a:cubicBezTo>
                <a:cubicBezTo>
                  <a:pt x="1213514" y="773374"/>
                  <a:pt x="1392072" y="598227"/>
                  <a:pt x="1494430" y="450376"/>
                </a:cubicBezTo>
                <a:cubicBezTo>
                  <a:pt x="1596788" y="302525"/>
                  <a:pt x="1665027" y="0"/>
                  <a:pt x="1665027" y="0"/>
                </a:cubicBezTo>
                <a:lnTo>
                  <a:pt x="1665027" y="0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74" y="3097659"/>
            <a:ext cx="438855" cy="224531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38" idx="6"/>
          </p:cNvCxnSpPr>
          <p:nvPr/>
        </p:nvCxnSpPr>
        <p:spPr>
          <a:xfrm flipV="1">
            <a:off x="1149190" y="4052333"/>
            <a:ext cx="1312737" cy="12833"/>
          </a:xfrm>
          <a:prstGeom prst="straightConnector1">
            <a:avLst/>
          </a:prstGeom>
          <a:ln w="3175">
            <a:solidFill>
              <a:srgbClr val="00206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2480661" y="4052859"/>
            <a:ext cx="20596" cy="1232748"/>
          </a:xfrm>
          <a:prstGeom prst="straightConnector1">
            <a:avLst/>
          </a:prstGeom>
          <a:ln w="3175">
            <a:solidFill>
              <a:srgbClr val="00206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715929" y="5289168"/>
            <a:ext cx="118414" cy="1094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Oval 59"/>
          <p:cNvSpPr/>
          <p:nvPr/>
        </p:nvSpPr>
        <p:spPr>
          <a:xfrm>
            <a:off x="1028155" y="3408805"/>
            <a:ext cx="118414" cy="1094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2743200" y="3425588"/>
            <a:ext cx="27630" cy="1849804"/>
          </a:xfrm>
          <a:prstGeom prst="straightConnector1">
            <a:avLst/>
          </a:prstGeom>
          <a:ln w="3175">
            <a:solidFill>
              <a:srgbClr val="00206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6"/>
          </p:cNvCxnSpPr>
          <p:nvPr/>
        </p:nvCxnSpPr>
        <p:spPr>
          <a:xfrm flipV="1">
            <a:off x="1146569" y="3448738"/>
            <a:ext cx="1599359" cy="14775"/>
          </a:xfrm>
          <a:prstGeom prst="straightConnector1">
            <a:avLst/>
          </a:prstGeom>
          <a:ln w="3175">
            <a:solidFill>
              <a:srgbClr val="00206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52" y="5426996"/>
            <a:ext cx="515794" cy="16261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1" y="3407321"/>
            <a:ext cx="690542" cy="17676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230260" y="2331039"/>
            <a:ext cx="66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Ratio</a:t>
            </a:r>
            <a:endParaRPr lang="zh-CN" alt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18" y="2284396"/>
            <a:ext cx="1643330" cy="46261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043" y="2370664"/>
            <a:ext cx="1120367" cy="333788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2478207" y="3456126"/>
            <a:ext cx="251345" cy="60262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466126" y="4058749"/>
            <a:ext cx="290889" cy="151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44394" y="3467669"/>
            <a:ext cx="3067" cy="61452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07" y="3785915"/>
            <a:ext cx="182682" cy="200692"/>
          </a:xfrm>
          <a:prstGeom prst="rect">
            <a:avLst/>
          </a:prstGeom>
        </p:spPr>
      </p:pic>
      <p:sp>
        <p:nvSpPr>
          <p:cNvPr id="89" name="Arc 88"/>
          <p:cNvSpPr/>
          <p:nvPr/>
        </p:nvSpPr>
        <p:spPr>
          <a:xfrm>
            <a:off x="2462625" y="3951564"/>
            <a:ext cx="136477" cy="194542"/>
          </a:xfrm>
          <a:prstGeom prst="arc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4" name="Group 93"/>
          <p:cNvGrpSpPr/>
          <p:nvPr/>
        </p:nvGrpSpPr>
        <p:grpSpPr>
          <a:xfrm>
            <a:off x="8230260" y="3001848"/>
            <a:ext cx="3458113" cy="923330"/>
            <a:chOff x="7797187" y="3019048"/>
            <a:chExt cx="3458113" cy="923330"/>
          </a:xfrm>
        </p:grpSpPr>
        <p:sp>
          <p:nvSpPr>
            <p:cNvPr id="90" name="TextBox 89"/>
            <p:cNvSpPr txBox="1"/>
            <p:nvPr/>
          </p:nvSpPr>
          <p:spPr>
            <a:xfrm>
              <a:off x="7797187" y="3025258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As </a:t>
              </a:r>
              <a:endParaRPr lang="zh-CN" altLang="en-US" dirty="0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336" y="3104483"/>
              <a:ext cx="546587" cy="198463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8781994" y="3019048"/>
              <a:ext cx="24733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this ratio is equal to the </a:t>
              </a:r>
            </a:p>
            <a:p>
              <a:r>
                <a:rPr lang="en-US" altLang="zh-CN" dirty="0"/>
                <a:t>slope of the tangent line</a:t>
              </a:r>
            </a:p>
            <a:p>
              <a:r>
                <a:rPr lang="en-US" altLang="zh-CN" dirty="0"/>
                <a:t>at point </a:t>
              </a:r>
              <a:endParaRPr lang="zh-CN" altLang="en-US" dirty="0"/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729" y="3680700"/>
              <a:ext cx="286620" cy="210430"/>
            </a:xfrm>
            <a:prstGeom prst="rect">
              <a:avLst/>
            </a:prstGeom>
          </p:spPr>
        </p:pic>
      </p:grpSp>
      <p:sp>
        <p:nvSpPr>
          <p:cNvPr id="95" name="Right Arrow 94"/>
          <p:cNvSpPr/>
          <p:nvPr/>
        </p:nvSpPr>
        <p:spPr>
          <a:xfrm>
            <a:off x="4036515" y="3729461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Group 95"/>
          <p:cNvGrpSpPr/>
          <p:nvPr/>
        </p:nvGrpSpPr>
        <p:grpSpPr>
          <a:xfrm>
            <a:off x="4607557" y="3043051"/>
            <a:ext cx="3296044" cy="2562163"/>
            <a:chOff x="4537776" y="3214641"/>
            <a:chExt cx="3296044" cy="2562163"/>
          </a:xfrm>
        </p:grpSpPr>
        <p:grpSp>
          <p:nvGrpSpPr>
            <p:cNvPr id="97" name="Group 96"/>
            <p:cNvGrpSpPr/>
            <p:nvPr/>
          </p:nvGrpSpPr>
          <p:grpSpPr>
            <a:xfrm>
              <a:off x="4537776" y="5446466"/>
              <a:ext cx="3296044" cy="330338"/>
              <a:chOff x="257907" y="5455138"/>
              <a:chExt cx="3296044" cy="330338"/>
            </a:xfrm>
          </p:grpSpPr>
          <p:cxnSp>
            <p:nvCxnSpPr>
              <p:cNvPr id="106" name="Straight Arrow Connector 105"/>
              <p:cNvCxnSpPr/>
              <p:nvPr/>
            </p:nvCxnSpPr>
            <p:spPr>
              <a:xfrm flipV="1">
                <a:off x="257907" y="5495335"/>
                <a:ext cx="3296044" cy="30144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453292" y="5455138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148858" y="5462954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496641" y="5455138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22660" y="5529931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002060"/>
                    </a:solidFill>
                  </a:rPr>
                  <a:t>0</a:t>
                </a:r>
                <a:endParaRPr lang="zh-CN" altLang="en-US" sz="10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341529" y="5539253"/>
                <a:ext cx="2888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002060"/>
                    </a:solidFill>
                  </a:rPr>
                  <a:t>-1</a:t>
                </a:r>
                <a:endParaRPr lang="zh-CN" altLang="en-US" sz="10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044821" y="5539254"/>
                <a:ext cx="2792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002060"/>
                    </a:solidFill>
                  </a:rPr>
                  <a:t> 1</a:t>
                </a:r>
                <a:endParaRPr lang="zh-CN" altLang="en-US" sz="10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402775" y="5539255"/>
                <a:ext cx="2792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002060"/>
                    </a:solidFill>
                  </a:rPr>
                  <a:t> 2</a:t>
                </a:r>
                <a:endParaRPr lang="zh-CN" altLang="en-US" sz="1000" b="1" dirty="0">
                  <a:solidFill>
                    <a:srgbClr val="002060"/>
                  </a:solidFill>
                </a:endParaRPr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 flipH="1" flipV="1">
              <a:off x="5127104" y="3219357"/>
              <a:ext cx="3586" cy="2444701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5067897" y="5454282"/>
              <a:ext cx="118414" cy="1094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067897" y="5129089"/>
              <a:ext cx="118414" cy="1094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067897" y="4798351"/>
              <a:ext cx="118414" cy="1094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819160" y="5066731"/>
              <a:ext cx="2792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2060"/>
                  </a:solidFill>
                </a:rPr>
                <a:t> 1</a:t>
              </a:r>
              <a:endParaRPr lang="zh-CN" altLang="en-US" sz="1000" b="1" dirty="0">
                <a:solidFill>
                  <a:srgbClr val="002060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819160" y="4728579"/>
              <a:ext cx="2792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2060"/>
                  </a:solidFill>
                </a:rPr>
                <a:t> 2</a:t>
              </a:r>
              <a:endParaRPr lang="zh-CN" altLang="en-US" sz="1000" b="1" dirty="0">
                <a:solidFill>
                  <a:srgbClr val="002060"/>
                </a:solidFill>
              </a:endParaRP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683" y="5570965"/>
              <a:ext cx="182071" cy="175327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432" y="3214641"/>
              <a:ext cx="199239" cy="287790"/>
            </a:xfrm>
            <a:prstGeom prst="rect">
              <a:avLst/>
            </a:prstGeom>
          </p:spPr>
        </p:pic>
      </p:grpSp>
      <p:sp>
        <p:nvSpPr>
          <p:cNvPr id="114" name="Oval 113"/>
          <p:cNvSpPr/>
          <p:nvPr/>
        </p:nvSpPr>
        <p:spPr>
          <a:xfrm>
            <a:off x="6573400" y="5269019"/>
            <a:ext cx="118414" cy="1094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Oval 114"/>
          <p:cNvSpPr/>
          <p:nvPr/>
        </p:nvSpPr>
        <p:spPr>
          <a:xfrm>
            <a:off x="5142249" y="3985821"/>
            <a:ext cx="118414" cy="1094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91" y="5434166"/>
            <a:ext cx="199422" cy="14641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41" y="3937272"/>
            <a:ext cx="423021" cy="201342"/>
          </a:xfrm>
          <a:prstGeom prst="rect">
            <a:avLst/>
          </a:prstGeom>
        </p:spPr>
      </p:pic>
      <p:cxnSp>
        <p:nvCxnSpPr>
          <p:cNvPr id="118" name="Straight Arrow Connector 117"/>
          <p:cNvCxnSpPr>
            <a:stCxn id="115" idx="6"/>
          </p:cNvCxnSpPr>
          <p:nvPr/>
        </p:nvCxnSpPr>
        <p:spPr>
          <a:xfrm flipV="1">
            <a:off x="5260663" y="4027696"/>
            <a:ext cx="1312737" cy="12833"/>
          </a:xfrm>
          <a:prstGeom prst="straightConnector1">
            <a:avLst/>
          </a:prstGeom>
          <a:ln w="3175">
            <a:solidFill>
              <a:srgbClr val="00206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 flipV="1">
            <a:off x="6592134" y="4028222"/>
            <a:ext cx="20596" cy="1232748"/>
          </a:xfrm>
          <a:prstGeom prst="straightConnector1">
            <a:avLst/>
          </a:prstGeom>
          <a:ln w="3175">
            <a:solidFill>
              <a:srgbClr val="00206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5347460" y="3072013"/>
            <a:ext cx="2064802" cy="1813252"/>
            <a:chOff x="5347460" y="3072013"/>
            <a:chExt cx="2064802" cy="1813252"/>
          </a:xfrm>
        </p:grpSpPr>
        <p:sp>
          <p:nvSpPr>
            <p:cNvPr id="120" name="Freeform 119"/>
            <p:cNvSpPr/>
            <p:nvPr/>
          </p:nvSpPr>
          <p:spPr>
            <a:xfrm>
              <a:off x="5347460" y="3097135"/>
              <a:ext cx="1583421" cy="1748127"/>
            </a:xfrm>
            <a:custGeom>
              <a:avLst/>
              <a:gdLst>
                <a:gd name="connsiteX0" fmla="*/ 0 w 1665027"/>
                <a:gd name="connsiteY0" fmla="*/ 1214651 h 1214651"/>
                <a:gd name="connsiteX1" fmla="*/ 518615 w 1665027"/>
                <a:gd name="connsiteY1" fmla="*/ 1132764 h 1214651"/>
                <a:gd name="connsiteX2" fmla="*/ 1050878 w 1665027"/>
                <a:gd name="connsiteY2" fmla="*/ 887105 h 1214651"/>
                <a:gd name="connsiteX3" fmla="*/ 1494430 w 1665027"/>
                <a:gd name="connsiteY3" fmla="*/ 450376 h 1214651"/>
                <a:gd name="connsiteX4" fmla="*/ 1665027 w 1665027"/>
                <a:gd name="connsiteY4" fmla="*/ 0 h 1214651"/>
                <a:gd name="connsiteX5" fmla="*/ 1665027 w 1665027"/>
                <a:gd name="connsiteY5" fmla="*/ 0 h 121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5027" h="1214651">
                  <a:moveTo>
                    <a:pt x="0" y="1214651"/>
                  </a:moveTo>
                  <a:cubicBezTo>
                    <a:pt x="171734" y="1201003"/>
                    <a:pt x="343469" y="1187355"/>
                    <a:pt x="518615" y="1132764"/>
                  </a:cubicBezTo>
                  <a:cubicBezTo>
                    <a:pt x="693761" y="1078173"/>
                    <a:pt x="888242" y="1000836"/>
                    <a:pt x="1050878" y="887105"/>
                  </a:cubicBezTo>
                  <a:cubicBezTo>
                    <a:pt x="1213514" y="773374"/>
                    <a:pt x="1392072" y="598227"/>
                    <a:pt x="1494430" y="450376"/>
                  </a:cubicBezTo>
                  <a:cubicBezTo>
                    <a:pt x="1596788" y="302525"/>
                    <a:pt x="1665027" y="0"/>
                    <a:pt x="1665027" y="0"/>
                  </a:cubicBezTo>
                  <a:lnTo>
                    <a:pt x="1665027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3407" y="3072013"/>
              <a:ext cx="438855" cy="224531"/>
            </a:xfrm>
            <a:prstGeom prst="rect">
              <a:avLst/>
            </a:prstGeom>
          </p:spPr>
        </p:pic>
        <p:cxnSp>
          <p:nvCxnSpPr>
            <p:cNvPr id="122" name="Straight Connector 121"/>
            <p:cNvCxnSpPr/>
            <p:nvPr/>
          </p:nvCxnSpPr>
          <p:spPr>
            <a:xfrm flipV="1">
              <a:off x="6031669" y="3352275"/>
              <a:ext cx="1046201" cy="1532990"/>
            </a:xfrm>
            <a:prstGeom prst="line">
              <a:avLst/>
            </a:prstGeom>
            <a:ln w="28575">
              <a:solidFill>
                <a:srgbClr val="0020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Arrow Connector 129"/>
          <p:cNvCxnSpPr/>
          <p:nvPr/>
        </p:nvCxnSpPr>
        <p:spPr>
          <a:xfrm flipV="1">
            <a:off x="5946063" y="4746323"/>
            <a:ext cx="1312737" cy="12833"/>
          </a:xfrm>
          <a:prstGeom prst="straightConnector1">
            <a:avLst/>
          </a:prstGeom>
          <a:ln w="3175">
            <a:solidFill>
              <a:srgbClr val="00206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Arc 130"/>
          <p:cNvSpPr/>
          <p:nvPr/>
        </p:nvSpPr>
        <p:spPr>
          <a:xfrm>
            <a:off x="6118078" y="4601169"/>
            <a:ext cx="249176" cy="369921"/>
          </a:xfrm>
          <a:prstGeom prst="arc">
            <a:avLst>
              <a:gd name="adj1" fmla="val 16200000"/>
              <a:gd name="adj2" fmla="val 20858552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01" y="4048835"/>
            <a:ext cx="2238058" cy="407883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66" y="4463138"/>
            <a:ext cx="182682" cy="20069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81420" y="6099530"/>
            <a:ext cx="345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 all functions are differentiable:                </a:t>
            </a:r>
            <a:endParaRPr lang="zh-CN" altLang="en-US" dirty="0"/>
          </a:p>
        </p:txBody>
      </p:sp>
      <p:grpSp>
        <p:nvGrpSpPr>
          <p:cNvPr id="138" name="Group 137"/>
          <p:cNvGrpSpPr/>
          <p:nvPr/>
        </p:nvGrpSpPr>
        <p:grpSpPr>
          <a:xfrm>
            <a:off x="3593465" y="6092571"/>
            <a:ext cx="2274160" cy="369332"/>
            <a:chOff x="3593465" y="6092571"/>
            <a:chExt cx="2274160" cy="369332"/>
          </a:xfrm>
        </p:grpSpPr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465" y="6141370"/>
              <a:ext cx="1064264" cy="272312"/>
            </a:xfrm>
            <a:prstGeom prst="rect">
              <a:avLst/>
            </a:prstGeom>
          </p:spPr>
        </p:pic>
        <p:sp>
          <p:nvSpPr>
            <p:cNvPr id="136" name="TextBox 135"/>
            <p:cNvSpPr txBox="1"/>
            <p:nvPr/>
          </p:nvSpPr>
          <p:spPr>
            <a:xfrm>
              <a:off x="4723961" y="6092571"/>
              <a:ext cx="406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at                </a:t>
              </a:r>
              <a:endParaRPr lang="zh-CN" altLang="en-US" dirty="0"/>
            </a:p>
          </p:txBody>
        </p:sp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759" y="6150677"/>
              <a:ext cx="733866" cy="245502"/>
            </a:xfrm>
            <a:prstGeom prst="rect">
              <a:avLst/>
            </a:prstGeom>
          </p:spPr>
        </p:pic>
      </p:grpSp>
      <p:grpSp>
        <p:nvGrpSpPr>
          <p:cNvPr id="166" name="Group 165"/>
          <p:cNvGrpSpPr/>
          <p:nvPr/>
        </p:nvGrpSpPr>
        <p:grpSpPr>
          <a:xfrm>
            <a:off x="6071167" y="5674988"/>
            <a:ext cx="2035860" cy="1219245"/>
            <a:chOff x="8031810" y="5264326"/>
            <a:chExt cx="2035860" cy="1219245"/>
          </a:xfrm>
        </p:grpSpPr>
        <p:grpSp>
          <p:nvGrpSpPr>
            <p:cNvPr id="139" name="Group 138"/>
            <p:cNvGrpSpPr/>
            <p:nvPr/>
          </p:nvGrpSpPr>
          <p:grpSpPr>
            <a:xfrm>
              <a:off x="8170688" y="5264326"/>
              <a:ext cx="1896982" cy="1219245"/>
              <a:chOff x="4375810" y="4563624"/>
              <a:chExt cx="1896982" cy="1219245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4375810" y="5446466"/>
                <a:ext cx="1896982" cy="336403"/>
                <a:chOff x="95941" y="5455138"/>
                <a:chExt cx="1896982" cy="336403"/>
              </a:xfrm>
            </p:grpSpPr>
            <p:cxnSp>
              <p:nvCxnSpPr>
                <p:cNvPr id="153" name="Straight Arrow Connector 152"/>
                <p:cNvCxnSpPr/>
                <p:nvPr/>
              </p:nvCxnSpPr>
              <p:spPr>
                <a:xfrm flipV="1">
                  <a:off x="95941" y="5509846"/>
                  <a:ext cx="1896982" cy="14465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/>
                <p:cNvSpPr/>
                <p:nvPr/>
              </p:nvSpPr>
              <p:spPr>
                <a:xfrm>
                  <a:off x="453292" y="5455138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1148858" y="5462954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1496641" y="5455138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622660" y="5529931"/>
                  <a:ext cx="2568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b="1" dirty="0">
                      <a:solidFill>
                        <a:srgbClr val="002060"/>
                      </a:solidFill>
                    </a:rPr>
                    <a:t>0</a:t>
                  </a:r>
                  <a:endParaRPr lang="zh-CN" altLang="en-US" sz="11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60" name="TextBox 159"/>
                <p:cNvSpPr txBox="1"/>
                <p:nvPr/>
              </p:nvSpPr>
              <p:spPr>
                <a:xfrm>
                  <a:off x="300531" y="5525478"/>
                  <a:ext cx="30008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b="1" dirty="0">
                      <a:solidFill>
                        <a:srgbClr val="002060"/>
                      </a:solidFill>
                    </a:rPr>
                    <a:t>-1</a:t>
                  </a:r>
                  <a:endParaRPr lang="zh-CN" altLang="en-US" sz="11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1052499" y="5529410"/>
                  <a:ext cx="28886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b="1" dirty="0">
                      <a:solidFill>
                        <a:srgbClr val="002060"/>
                      </a:solidFill>
                    </a:rPr>
                    <a:t> 1</a:t>
                  </a:r>
                  <a:endParaRPr lang="zh-CN" altLang="en-US" sz="11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1405708" y="5524311"/>
                  <a:ext cx="28886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b="1" dirty="0">
                      <a:solidFill>
                        <a:srgbClr val="002060"/>
                      </a:solidFill>
                    </a:rPr>
                    <a:t> 2</a:t>
                  </a:r>
                  <a:endParaRPr lang="zh-CN" altLang="en-US" sz="1100" b="1" dirty="0">
                    <a:solidFill>
                      <a:srgbClr val="002060"/>
                    </a:solidFill>
                  </a:endParaRPr>
                </a:p>
              </p:txBody>
            </p:sp>
          </p:grpSp>
          <p:cxnSp>
            <p:nvCxnSpPr>
              <p:cNvPr id="141" name="Straight Arrow Connector 140"/>
              <p:cNvCxnSpPr/>
              <p:nvPr/>
            </p:nvCxnSpPr>
            <p:spPr>
              <a:xfrm flipH="1" flipV="1">
                <a:off x="5126843" y="4620398"/>
                <a:ext cx="3846" cy="1043659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5067897" y="5454282"/>
                <a:ext cx="118414" cy="109416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5067897" y="5129089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5067897" y="4798351"/>
                <a:ext cx="118414" cy="10941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4808771" y="5067624"/>
                <a:ext cx="28886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rgbClr val="002060"/>
                    </a:solidFill>
                  </a:rPr>
                  <a:t> 1</a:t>
                </a:r>
                <a:endParaRPr lang="zh-CN" altLang="en-US" sz="11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799883" y="4680966"/>
                <a:ext cx="28886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b="1" dirty="0">
                    <a:solidFill>
                      <a:srgbClr val="002060"/>
                    </a:solidFill>
                  </a:rPr>
                  <a:t> 2</a:t>
                </a:r>
                <a:endParaRPr lang="zh-CN" altLang="en-US" sz="1100" b="1" dirty="0">
                  <a:solidFill>
                    <a:srgbClr val="002060"/>
                  </a:solidFill>
                </a:endParaRPr>
              </a:p>
            </p:txBody>
          </p:sp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0531" y="5619309"/>
                <a:ext cx="152261" cy="146621"/>
              </a:xfrm>
              <a:prstGeom prst="rect">
                <a:avLst/>
              </a:prstGeom>
            </p:spPr>
          </p:pic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1265" y="4563624"/>
                <a:ext cx="134669" cy="194522"/>
              </a:xfrm>
              <a:prstGeom prst="rect">
                <a:avLst/>
              </a:prstGeom>
            </p:spPr>
          </p:pic>
        </p:grpSp>
        <p:sp>
          <p:nvSpPr>
            <p:cNvPr id="164" name="Oval 163"/>
            <p:cNvSpPr/>
            <p:nvPr/>
          </p:nvSpPr>
          <p:spPr>
            <a:xfrm>
              <a:off x="8244887" y="6154400"/>
              <a:ext cx="118414" cy="109416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031810" y="6218501"/>
              <a:ext cx="3321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>
                  <a:solidFill>
                    <a:srgbClr val="002060"/>
                  </a:solidFill>
                </a:rPr>
                <a:t> -2</a:t>
              </a:r>
              <a:endParaRPr lang="zh-CN" altLang="en-US" sz="1100" b="1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169" name="Straight Connector 168"/>
          <p:cNvCxnSpPr>
            <a:endCxn id="142" idx="1"/>
          </p:cNvCxnSpPr>
          <p:nvPr/>
        </p:nvCxnSpPr>
        <p:spPr>
          <a:xfrm>
            <a:off x="6237238" y="5923135"/>
            <a:ext cx="682235" cy="65853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42" idx="7"/>
          </p:cNvCxnSpPr>
          <p:nvPr/>
        </p:nvCxnSpPr>
        <p:spPr>
          <a:xfrm flipH="1">
            <a:off x="7003205" y="5935615"/>
            <a:ext cx="604594" cy="64605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3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7" grpId="0" animBg="1"/>
      <p:bldP spid="38" grpId="0" animBg="1"/>
      <p:bldP spid="46" grpId="0" animBg="1"/>
      <p:bldP spid="58" grpId="0" animBg="1"/>
      <p:bldP spid="60" grpId="0" animBg="1"/>
      <p:bldP spid="69" grpId="0"/>
      <p:bldP spid="89" grpId="0" animBg="1"/>
      <p:bldP spid="95" grpId="0" animBg="1"/>
      <p:bldP spid="114" grpId="0" animBg="1"/>
      <p:bldP spid="115" grpId="0" animBg="1"/>
      <p:bldP spid="131" grpId="0" animBg="1"/>
      <p:bldP spid="1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Derivatives, Differentiation Rules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19" y="737588"/>
            <a:ext cx="106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compute derivative of a function we start with </a:t>
            </a:r>
            <a:r>
              <a:rPr lang="en-US" altLang="zh-CN" i="1" u="sng" dirty="0">
                <a:solidFill>
                  <a:srgbClr val="002060"/>
                </a:solidFill>
              </a:rPr>
              <a:t>known derivate expressions</a:t>
            </a:r>
            <a:r>
              <a:rPr lang="en-US" altLang="zh-CN" dirty="0"/>
              <a:t> and the apply </a:t>
            </a:r>
            <a:r>
              <a:rPr lang="en-US" altLang="zh-CN" i="1" u="sng" dirty="0">
                <a:solidFill>
                  <a:srgbClr val="002060"/>
                </a:solidFill>
              </a:rPr>
              <a:t>differentiation rules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619" y="1106920"/>
            <a:ext cx="33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Known Derivative Expressions: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31871" y="1606749"/>
            <a:ext cx="9143997" cy="3563202"/>
            <a:chOff x="1390929" y="1587579"/>
            <a:chExt cx="9143997" cy="356320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262" y="1587579"/>
              <a:ext cx="4933664" cy="3563202"/>
            </a:xfrm>
            <a:prstGeom prst="rect">
              <a:avLst/>
            </a:prstGeom>
            <a:ln>
              <a:solidFill>
                <a:srgbClr val="002060"/>
              </a:solidFill>
              <a:prstDash val="solid"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929" y="1587579"/>
              <a:ext cx="4210333" cy="3563202"/>
            </a:xfrm>
            <a:prstGeom prst="rect">
              <a:avLst/>
            </a:prstGeom>
            <a:ln>
              <a:solidFill>
                <a:srgbClr val="002060"/>
              </a:solidFill>
              <a:prstDash val="solid"/>
            </a:ln>
          </p:spPr>
        </p:pic>
      </p:grpSp>
      <p:sp>
        <p:nvSpPr>
          <p:cNvPr id="18" name="TextBox 17"/>
          <p:cNvSpPr txBox="1"/>
          <p:nvPr/>
        </p:nvSpPr>
        <p:spPr>
          <a:xfrm>
            <a:off x="77013" y="520811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3" y="5775842"/>
            <a:ext cx="10657971" cy="73413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582537" y="1644555"/>
            <a:ext cx="805218" cy="3548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04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Derivatives, Differentiation Rules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19" y="737588"/>
            <a:ext cx="106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 compute derivative of a function we start with </a:t>
            </a:r>
            <a:r>
              <a:rPr lang="en-US" altLang="zh-CN" i="1" u="sng" dirty="0">
                <a:solidFill>
                  <a:srgbClr val="002060"/>
                </a:solidFill>
              </a:rPr>
              <a:t>known derivate expressions</a:t>
            </a:r>
            <a:r>
              <a:rPr lang="en-US" altLang="zh-CN" dirty="0"/>
              <a:t> and the apply </a:t>
            </a:r>
            <a:r>
              <a:rPr lang="en-US" altLang="zh-CN" i="1" u="sng" dirty="0">
                <a:solidFill>
                  <a:srgbClr val="002060"/>
                </a:solidFill>
              </a:rPr>
              <a:t>differentiation rules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619" y="1106920"/>
            <a:ext cx="33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Differentiation rules: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66619" y="1639478"/>
            <a:ext cx="5737917" cy="369332"/>
            <a:chOff x="66619" y="1463591"/>
            <a:chExt cx="5737917" cy="3693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340" y="1535126"/>
              <a:ext cx="949998" cy="25393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6619" y="1463591"/>
              <a:ext cx="573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If functions                     are differentiable at point     , then:</a:t>
              </a:r>
              <a:endParaRPr lang="zh-CN" alt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560" y="1553120"/>
              <a:ext cx="150906" cy="19027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7294" y="2275952"/>
            <a:ext cx="5551261" cy="369332"/>
            <a:chOff x="77294" y="2275952"/>
            <a:chExt cx="5551261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77294" y="2275952"/>
              <a:ext cx="1694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u="sng" dirty="0">
                  <a:solidFill>
                    <a:srgbClr val="002060"/>
                  </a:solidFill>
                </a:rPr>
                <a:t>Product rule</a:t>
              </a:r>
              <a:r>
                <a:rPr lang="en-US" altLang="zh-CN" dirty="0">
                  <a:solidFill>
                    <a:srgbClr val="002060"/>
                  </a:solidFill>
                </a:rPr>
                <a:t>: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475" y="2287031"/>
              <a:ext cx="3857080" cy="306998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8299758" y="1291586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804536" y="1990732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Group 25"/>
          <p:cNvGrpSpPr/>
          <p:nvPr/>
        </p:nvGrpSpPr>
        <p:grpSpPr>
          <a:xfrm>
            <a:off x="77294" y="3204364"/>
            <a:ext cx="5551261" cy="678423"/>
            <a:chOff x="77294" y="3204364"/>
            <a:chExt cx="5551261" cy="678423"/>
          </a:xfrm>
        </p:grpSpPr>
        <p:sp>
          <p:nvSpPr>
            <p:cNvPr id="12" name="TextBox 11"/>
            <p:cNvSpPr txBox="1"/>
            <p:nvPr/>
          </p:nvSpPr>
          <p:spPr>
            <a:xfrm>
              <a:off x="77294" y="3318641"/>
              <a:ext cx="1799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u="sng" dirty="0">
                  <a:solidFill>
                    <a:srgbClr val="002060"/>
                  </a:solidFill>
                </a:rPr>
                <a:t>Quotient rule</a:t>
              </a:r>
              <a:r>
                <a:rPr lang="en-US" altLang="zh-CN" dirty="0">
                  <a:solidFill>
                    <a:srgbClr val="002060"/>
                  </a:solidFill>
                </a:rPr>
                <a:t>: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274" y="3204364"/>
              <a:ext cx="3751281" cy="67842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77294" y="5690627"/>
            <a:ext cx="4302828" cy="369332"/>
            <a:chOff x="77294" y="5404019"/>
            <a:chExt cx="4302828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77294" y="5404019"/>
              <a:ext cx="1489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u="sng" dirty="0">
                  <a:solidFill>
                    <a:srgbClr val="002060"/>
                  </a:solidFill>
                </a:rPr>
                <a:t>Chain rule</a:t>
              </a:r>
              <a:r>
                <a:rPr lang="en-US" altLang="zh-CN" dirty="0">
                  <a:solidFill>
                    <a:srgbClr val="002060"/>
                  </a:solidFill>
                </a:rPr>
                <a:t>: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517" y="5435618"/>
              <a:ext cx="2714605" cy="314114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7294" y="4545578"/>
            <a:ext cx="5388634" cy="725820"/>
            <a:chOff x="77294" y="4361330"/>
            <a:chExt cx="5388634" cy="725820"/>
          </a:xfrm>
        </p:grpSpPr>
        <p:sp>
          <p:nvSpPr>
            <p:cNvPr id="14" name="TextBox 13"/>
            <p:cNvSpPr txBox="1"/>
            <p:nvPr/>
          </p:nvSpPr>
          <p:spPr>
            <a:xfrm>
              <a:off x="77294" y="4361330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u="sng" dirty="0">
                  <a:solidFill>
                    <a:srgbClr val="002060"/>
                  </a:solidFill>
                </a:rPr>
                <a:t>Sum rule</a:t>
              </a:r>
              <a:r>
                <a:rPr lang="en-US" altLang="zh-CN" dirty="0">
                  <a:solidFill>
                    <a:srgbClr val="002060"/>
                  </a:solidFill>
                </a:rPr>
                <a:t>: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795" y="4410292"/>
              <a:ext cx="3899133" cy="30300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225" y="4819733"/>
              <a:ext cx="810911" cy="22705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533968" y="4779373"/>
              <a:ext cx="1295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</a:rPr>
                <a:t>for any scalars: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44" y="2026058"/>
            <a:ext cx="5803995" cy="345327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760170" y="2463033"/>
            <a:ext cx="3295168" cy="307777"/>
            <a:chOff x="6760170" y="2463033"/>
            <a:chExt cx="3295168" cy="307777"/>
          </a:xfrm>
        </p:grpSpPr>
        <p:sp>
          <p:nvSpPr>
            <p:cNvPr id="32" name="TextBox 31"/>
            <p:cNvSpPr txBox="1"/>
            <p:nvPr/>
          </p:nvSpPr>
          <p:spPr>
            <a:xfrm>
              <a:off x="6760170" y="2463033"/>
              <a:ext cx="2452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</a:rPr>
                <a:t>Using:                                      and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620" y="2489088"/>
              <a:ext cx="1423066" cy="23717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291" y="2489088"/>
              <a:ext cx="891047" cy="247126"/>
            </a:xfrm>
            <a:prstGeom prst="rect">
              <a:avLst/>
            </a:prstGeom>
          </p:spPr>
        </p:pic>
      </p:grpSp>
      <p:sp>
        <p:nvSpPr>
          <p:cNvPr id="36" name="Right Arrow 35"/>
          <p:cNvSpPr/>
          <p:nvPr/>
        </p:nvSpPr>
        <p:spPr>
          <a:xfrm>
            <a:off x="5804536" y="3132594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39" y="3290523"/>
            <a:ext cx="5558520" cy="630019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5804536" y="4274456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ight Arrow 42"/>
          <p:cNvSpPr/>
          <p:nvPr/>
        </p:nvSpPr>
        <p:spPr>
          <a:xfrm>
            <a:off x="5804536" y="5416318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39" y="5695839"/>
            <a:ext cx="5484011" cy="32384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6874553" y="6061971"/>
            <a:ext cx="2885345" cy="307777"/>
            <a:chOff x="6874553" y="6061971"/>
            <a:chExt cx="2885345" cy="307777"/>
          </a:xfrm>
        </p:grpSpPr>
        <p:sp>
          <p:nvSpPr>
            <p:cNvPr id="45" name="TextBox 44"/>
            <p:cNvSpPr txBox="1"/>
            <p:nvPr/>
          </p:nvSpPr>
          <p:spPr>
            <a:xfrm>
              <a:off x="6874553" y="6061971"/>
              <a:ext cx="20922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002060"/>
                  </a:solidFill>
                </a:rPr>
                <a:t>Using:                             and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672" y="6101044"/>
              <a:ext cx="1005044" cy="22962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792" y="6105613"/>
              <a:ext cx="793106" cy="220490"/>
            </a:xfrm>
            <a:prstGeom prst="rect">
              <a:avLst/>
            </a:prstGeom>
          </p:spPr>
        </p:pic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39" y="4545578"/>
            <a:ext cx="5092662" cy="3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36" grpId="0" animBg="1"/>
      <p:bldP spid="42" grpId="0" animBg="1"/>
      <p:bldP spid="4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Partial Derivatives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6619" y="730307"/>
            <a:ext cx="11406714" cy="653612"/>
            <a:chOff x="66619" y="730307"/>
            <a:chExt cx="11406714" cy="653612"/>
          </a:xfrm>
        </p:grpSpPr>
        <p:grpSp>
          <p:nvGrpSpPr>
            <p:cNvPr id="9" name="Group 8"/>
            <p:cNvGrpSpPr/>
            <p:nvPr/>
          </p:nvGrpSpPr>
          <p:grpSpPr>
            <a:xfrm>
              <a:off x="66619" y="737588"/>
              <a:ext cx="10823156" cy="646331"/>
              <a:chOff x="66619" y="737588"/>
              <a:chExt cx="10823156" cy="64633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6619" y="737588"/>
                <a:ext cx="108231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Let                           be a  multivariate function. The </a:t>
                </a:r>
                <a:r>
                  <a:rPr lang="en-US" altLang="zh-CN" i="1" u="sng" dirty="0">
                    <a:solidFill>
                      <a:srgbClr val="002060"/>
                    </a:solidFill>
                  </a:rPr>
                  <a:t>partial derivative of function</a:t>
                </a:r>
                <a:r>
                  <a:rPr lang="en-US" altLang="zh-CN" dirty="0"/>
                  <a:t>            at point                                    </a:t>
                </a:r>
              </a:p>
              <a:p>
                <a:r>
                  <a:rPr lang="en-US" altLang="zh-CN" dirty="0"/>
                  <a:t>are the following finite limits ( if they exist):               </a:t>
                </a:r>
                <a:endParaRPr lang="zh-CN" altLang="en-US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1508" y="812652"/>
                <a:ext cx="489260" cy="27894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03" y="785356"/>
                <a:ext cx="1253535" cy="265767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9373" y="730307"/>
              <a:ext cx="2573960" cy="35446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48753" y="1601000"/>
            <a:ext cx="6329469" cy="1900958"/>
            <a:chOff x="248753" y="1601000"/>
            <a:chExt cx="6329469" cy="190095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53" y="1601000"/>
              <a:ext cx="6329469" cy="19009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5400000">
              <a:off x="3609878" y="2519580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…</a:t>
              </a:r>
              <a:endParaRPr lang="zh-CN" altLang="en-US" sz="24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98754" y="1391200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705627" y="2042114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139697" y="1852865"/>
            <a:ext cx="4234301" cy="1003395"/>
            <a:chOff x="7139697" y="1852865"/>
            <a:chExt cx="4234301" cy="1003395"/>
          </a:xfrm>
        </p:grpSpPr>
        <p:grpSp>
          <p:nvGrpSpPr>
            <p:cNvPr id="19" name="Group 18"/>
            <p:cNvGrpSpPr/>
            <p:nvPr/>
          </p:nvGrpSpPr>
          <p:grpSpPr>
            <a:xfrm>
              <a:off x="7139697" y="1852865"/>
              <a:ext cx="4234301" cy="1003395"/>
              <a:chOff x="7173816" y="1825551"/>
              <a:chExt cx="4234301" cy="100339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173816" y="1905616"/>
                <a:ext cx="42343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For                                                      compute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partial derivatives at point </a:t>
                </a:r>
                <a:endParaRPr lang="zh-CN" altLang="en-US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3780" y="1825551"/>
                <a:ext cx="2620728" cy="513782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122" y="2479188"/>
              <a:ext cx="1323037" cy="314102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34" y="2856260"/>
            <a:ext cx="1816460" cy="4869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94" y="2871872"/>
            <a:ext cx="3070477" cy="45653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10022978" y="3241344"/>
            <a:ext cx="32675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0349728" y="2750412"/>
            <a:ext cx="192245" cy="227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1377210" y="3190158"/>
            <a:ext cx="192245" cy="227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630432" y="3243619"/>
            <a:ext cx="32675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0547623" y="2751390"/>
            <a:ext cx="192245" cy="22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1675317" y="3190158"/>
            <a:ext cx="192245" cy="22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2004002" y="3201207"/>
            <a:ext cx="174350" cy="227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66" y="3469490"/>
            <a:ext cx="1726928" cy="46985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95" y="3510720"/>
            <a:ext cx="3068610" cy="43675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9860177" y="3850947"/>
            <a:ext cx="32675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0349727" y="2759356"/>
            <a:ext cx="192245" cy="227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0985860" y="3799761"/>
            <a:ext cx="192245" cy="227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0480370" y="3947479"/>
            <a:ext cx="32675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0553890" y="2746580"/>
            <a:ext cx="192245" cy="22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1314068" y="3923422"/>
            <a:ext cx="192245" cy="22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460233" y="3731392"/>
            <a:ext cx="32675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0759146" y="2746580"/>
            <a:ext cx="192245" cy="22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1314068" y="3702142"/>
            <a:ext cx="192245" cy="22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1851602" y="3923427"/>
            <a:ext cx="32675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67" y="4026297"/>
            <a:ext cx="1413030" cy="45476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588" y="4048384"/>
            <a:ext cx="2125803" cy="428165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10367166" y="4456356"/>
            <a:ext cx="192245" cy="22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636641" y="4490281"/>
            <a:ext cx="32675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0546826" y="2758008"/>
            <a:ext cx="192245" cy="22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9636641" y="4271749"/>
            <a:ext cx="386337" cy="335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0367166" y="4243309"/>
            <a:ext cx="192245" cy="22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0759145" y="2751808"/>
            <a:ext cx="192245" cy="22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0802600" y="4347843"/>
            <a:ext cx="174350" cy="227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6619" y="4567403"/>
            <a:ext cx="2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Geometric interpretation: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" y="4886551"/>
            <a:ext cx="5628678" cy="195780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6286155" y="5289058"/>
            <a:ext cx="5717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Partial derivatives define slopes of the tangent line to the</a:t>
            </a:r>
          </a:p>
          <a:p>
            <a:r>
              <a:rPr lang="en-US" altLang="zh-CN" dirty="0"/>
              <a:t>curve defined by the intersection of surface of the function</a:t>
            </a:r>
          </a:p>
          <a:p>
            <a:r>
              <a:rPr lang="en-US" altLang="zh-CN" dirty="0"/>
              <a:t>and the hyperplane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42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 animBg="1"/>
      <p:bldP spid="70" grpId="0"/>
      <p:bldP spid="7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Gradient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0892" y="660318"/>
            <a:ext cx="10306539" cy="1095593"/>
            <a:chOff x="237370" y="4908117"/>
            <a:chExt cx="10306539" cy="1095593"/>
          </a:xfrm>
        </p:grpSpPr>
        <p:grpSp>
          <p:nvGrpSpPr>
            <p:cNvPr id="7" name="Group 6"/>
            <p:cNvGrpSpPr/>
            <p:nvPr/>
          </p:nvGrpSpPr>
          <p:grpSpPr>
            <a:xfrm>
              <a:off x="237370" y="4908117"/>
              <a:ext cx="10306539" cy="369332"/>
              <a:chOff x="237370" y="4908117"/>
              <a:chExt cx="10306539" cy="36933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37370" y="4908117"/>
                <a:ext cx="10306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u="sng" dirty="0">
                    <a:solidFill>
                      <a:srgbClr val="002060"/>
                    </a:solidFill>
                  </a:rPr>
                  <a:t>Gradient</a:t>
                </a:r>
                <a:r>
                  <a:rPr lang="en-US" altLang="zh-CN" dirty="0"/>
                  <a:t> of function                          at point                                                      is a vector of all partial derivatives:</a:t>
                </a:r>
                <a:endParaRPr lang="zh-CN" altLang="en-US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1939" y="4959899"/>
                <a:ext cx="1253535" cy="265767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2478" y="4908117"/>
                <a:ext cx="2573960" cy="354465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706" y="5365705"/>
              <a:ext cx="5690526" cy="63800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00892" y="2012170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56483" y="2012170"/>
            <a:ext cx="7388144" cy="513782"/>
            <a:chOff x="7139697" y="1852865"/>
            <a:chExt cx="7388144" cy="513782"/>
          </a:xfrm>
        </p:grpSpPr>
        <p:grpSp>
          <p:nvGrpSpPr>
            <p:cNvPr id="14" name="Group 13"/>
            <p:cNvGrpSpPr/>
            <p:nvPr/>
          </p:nvGrpSpPr>
          <p:grpSpPr>
            <a:xfrm>
              <a:off x="7139697" y="1852865"/>
              <a:ext cx="6167650" cy="513782"/>
              <a:chOff x="7173816" y="1825551"/>
              <a:chExt cx="6167650" cy="51378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173816" y="1905616"/>
                <a:ext cx="61676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For                                                      compute the gradient at point 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3780" y="1825551"/>
                <a:ext cx="2620728" cy="513782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4804" y="1926646"/>
              <a:ext cx="1323037" cy="314102"/>
            </a:xfrm>
            <a:prstGeom prst="rect">
              <a:avLst/>
            </a:prstGeom>
          </p:spPr>
        </p:pic>
      </p:grpSp>
      <p:sp>
        <p:nvSpPr>
          <p:cNvPr id="18" name="Right Arrow 17"/>
          <p:cNvSpPr/>
          <p:nvPr/>
        </p:nvSpPr>
        <p:spPr>
          <a:xfrm>
            <a:off x="8827854" y="1871517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44" y="1871517"/>
            <a:ext cx="2970922" cy="98662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613" y="2922848"/>
            <a:ext cx="268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Geometric interpretation: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4" y="3292180"/>
            <a:ext cx="3279336" cy="2267383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774261" y="3107514"/>
            <a:ext cx="8453917" cy="923330"/>
            <a:chOff x="3875737" y="3107514"/>
            <a:chExt cx="8453917" cy="923330"/>
          </a:xfrm>
        </p:grpSpPr>
        <p:sp>
          <p:nvSpPr>
            <p:cNvPr id="21" name="TextBox 20"/>
            <p:cNvSpPr txBox="1"/>
            <p:nvPr/>
          </p:nvSpPr>
          <p:spPr>
            <a:xfrm>
              <a:off x="3875737" y="3107514"/>
              <a:ext cx="84539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Consider paraboloid                                                   , then gradient vectors                    and</a:t>
              </a:r>
            </a:p>
            <a:p>
              <a:r>
                <a:rPr lang="en-US" altLang="zh-CN" dirty="0"/>
                <a:t>                     drawn in the          plane have their initial point placed at               and           </a:t>
              </a:r>
            </a:p>
            <a:p>
              <a:r>
                <a:rPr lang="en-US" altLang="zh-CN" dirty="0"/>
                <a:t>respectively. </a:t>
              </a:r>
              <a:endParaRPr lang="zh-CN" alt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011" y="3113514"/>
              <a:ext cx="2511870" cy="32076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4629" y="3189359"/>
              <a:ext cx="985653" cy="23669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5114" y="3463036"/>
              <a:ext cx="1039288" cy="25239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272" y="3503118"/>
              <a:ext cx="469545" cy="21231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946" y="3447908"/>
              <a:ext cx="698798" cy="24904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406" y="3453150"/>
              <a:ext cx="666860" cy="24379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783170" y="4037342"/>
            <a:ext cx="8381333" cy="923330"/>
            <a:chOff x="3873638" y="4016252"/>
            <a:chExt cx="8381333" cy="923330"/>
          </a:xfrm>
        </p:grpSpPr>
        <p:sp>
          <p:nvSpPr>
            <p:cNvPr id="29" name="TextBox 28"/>
            <p:cNvSpPr txBox="1"/>
            <p:nvPr/>
          </p:nvSpPr>
          <p:spPr>
            <a:xfrm>
              <a:off x="3873638" y="4016252"/>
              <a:ext cx="838133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Note that the gradient vectors are calculated in component form but are translated to </a:t>
              </a:r>
            </a:p>
            <a:p>
              <a:r>
                <a:rPr lang="en-US" altLang="zh-CN" dirty="0"/>
                <a:t>their respective input points on the           plane to better show the direction associated </a:t>
              </a:r>
            </a:p>
            <a:p>
              <a:r>
                <a:rPr lang="en-US" altLang="zh-CN" dirty="0"/>
                <a:t>with those points. </a:t>
              </a:r>
              <a:endParaRPr lang="zh-CN" altLang="en-US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6448" y="4396116"/>
              <a:ext cx="469545" cy="21231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3789994" y="4953522"/>
            <a:ext cx="8057462" cy="646331"/>
            <a:chOff x="3789994" y="4953522"/>
            <a:chExt cx="8057462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3789994" y="4953522"/>
              <a:ext cx="80574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If we fold the           plane so that                                             , then each corresponding </a:t>
              </a:r>
            </a:p>
            <a:p>
              <a:r>
                <a:rPr lang="en-US" altLang="zh-CN" dirty="0"/>
                <a:t>gradient vector can also be mapped onto the paraboloid.</a:t>
              </a:r>
              <a:endParaRPr lang="zh-CN" altLang="en-US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161" y="5065532"/>
              <a:ext cx="469545" cy="21231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759" y="4982311"/>
              <a:ext cx="2277303" cy="290967"/>
            </a:xfrm>
            <a:prstGeom prst="rect">
              <a:avLst/>
            </a:prstGeom>
          </p:spPr>
        </p:pic>
      </p:grpSp>
      <p:sp>
        <p:nvSpPr>
          <p:cNvPr id="35" name="Curved Down Arrow 34"/>
          <p:cNvSpPr/>
          <p:nvPr/>
        </p:nvSpPr>
        <p:spPr>
          <a:xfrm rot="16200000">
            <a:off x="214206" y="4433576"/>
            <a:ext cx="1034688" cy="22922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Curved Down Arrow 35"/>
          <p:cNvSpPr/>
          <p:nvPr/>
        </p:nvSpPr>
        <p:spPr>
          <a:xfrm rot="16200000" flipV="1">
            <a:off x="1816708" y="4545622"/>
            <a:ext cx="1034688" cy="19015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789994" y="5621492"/>
            <a:ext cx="8796062" cy="646331"/>
            <a:chOff x="3789994" y="5621492"/>
            <a:chExt cx="8796062" cy="646331"/>
          </a:xfrm>
        </p:grpSpPr>
        <p:sp>
          <p:nvSpPr>
            <p:cNvPr id="38" name="TextBox 37"/>
            <p:cNvSpPr txBox="1"/>
            <p:nvPr/>
          </p:nvSpPr>
          <p:spPr>
            <a:xfrm>
              <a:off x="3789994" y="5621492"/>
              <a:ext cx="87960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The gradient vectors mapped to                     and                     show the direction of fastest </a:t>
              </a:r>
            </a:p>
            <a:p>
              <a:r>
                <a:rPr lang="en-US" altLang="zh-CN" dirty="0"/>
                <a:t>increase.</a:t>
              </a:r>
              <a:endParaRPr lang="zh-CN" altLang="en-US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9960" y="5702217"/>
              <a:ext cx="989292" cy="22633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643" y="5706111"/>
              <a:ext cx="977072" cy="231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68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19" grpId="0"/>
      <p:bldP spid="35" grpId="0" animBg="1"/>
      <p:bldP spid="3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Gradient (ML Application)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6619" y="762678"/>
            <a:ext cx="6803594" cy="913236"/>
            <a:chOff x="66619" y="762678"/>
            <a:chExt cx="6803594" cy="913236"/>
          </a:xfrm>
        </p:grpSpPr>
        <p:grpSp>
          <p:nvGrpSpPr>
            <p:cNvPr id="4" name="Group 3"/>
            <p:cNvGrpSpPr/>
            <p:nvPr/>
          </p:nvGrpSpPr>
          <p:grpSpPr>
            <a:xfrm>
              <a:off x="66619" y="762678"/>
              <a:ext cx="6803594" cy="369332"/>
              <a:chOff x="66619" y="678343"/>
              <a:chExt cx="6803594" cy="36933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6619" y="678343"/>
                <a:ext cx="6803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 linear regression task, we are given a data-set                                      .</a:t>
                </a:r>
                <a:endParaRPr lang="zh-CN" altLang="en-US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928" y="680099"/>
                <a:ext cx="1883205" cy="362155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66619" y="1299758"/>
              <a:ext cx="5287345" cy="376156"/>
              <a:chOff x="-6518425" y="1674881"/>
              <a:chExt cx="5287345" cy="37615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-6518425" y="1681705"/>
                <a:ext cx="5287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Our goal is to find ML model               that fits this data.</a:t>
                </a:r>
                <a:endParaRPr lang="zh-CN" altLang="en-US" dirty="0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07398" y="1674881"/>
                <a:ext cx="609394" cy="286042"/>
              </a:xfrm>
              <a:prstGeom prst="rect">
                <a:avLst/>
              </a:prstGeom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66619" y="2002031"/>
            <a:ext cx="6459332" cy="1149611"/>
            <a:chOff x="58804" y="2042977"/>
            <a:chExt cx="6459332" cy="1149611"/>
          </a:xfrm>
        </p:grpSpPr>
        <p:sp>
          <p:nvSpPr>
            <p:cNvPr id="12" name="TextBox 11"/>
            <p:cNvSpPr txBox="1"/>
            <p:nvPr/>
          </p:nvSpPr>
          <p:spPr>
            <a:xfrm>
              <a:off x="58804" y="2042977"/>
              <a:ext cx="645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 find the optimal model parameter we aim optimization problem:</a:t>
              </a:r>
              <a:endParaRPr lang="zh-CN" alt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91" y="2438020"/>
              <a:ext cx="4336851" cy="73381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14691" y="2412309"/>
              <a:ext cx="4336851" cy="78027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ight Arrow 14"/>
          <p:cNvSpPr/>
          <p:nvPr/>
        </p:nvSpPr>
        <p:spPr>
          <a:xfrm rot="5400000">
            <a:off x="2558415" y="1095540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25" y="897173"/>
            <a:ext cx="2828974" cy="2123934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8010769" y="3110523"/>
            <a:ext cx="3141785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077204" y="664311"/>
            <a:ext cx="416" cy="2528277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45" y="3149707"/>
            <a:ext cx="244575" cy="1741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30" y="3147081"/>
            <a:ext cx="304749" cy="1752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846" y="3165027"/>
            <a:ext cx="256596" cy="16980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14" y="3147081"/>
            <a:ext cx="256840" cy="1840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84" y="1285685"/>
            <a:ext cx="198706" cy="2030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25" y="1875692"/>
            <a:ext cx="256871" cy="1751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39" y="2252399"/>
            <a:ext cx="210151" cy="167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925" y="2539325"/>
            <a:ext cx="217365" cy="18179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54" y="985746"/>
            <a:ext cx="734744" cy="327239"/>
          </a:xfrm>
          <a:prstGeom prst="rect">
            <a:avLst/>
          </a:prstGeom>
        </p:spPr>
      </p:pic>
      <p:sp>
        <p:nvSpPr>
          <p:cNvPr id="35" name="Freeform 34"/>
          <p:cNvSpPr/>
          <p:nvPr/>
        </p:nvSpPr>
        <p:spPr>
          <a:xfrm>
            <a:off x="10542954" y="1312985"/>
            <a:ext cx="914400" cy="190035"/>
          </a:xfrm>
          <a:custGeom>
            <a:avLst/>
            <a:gdLst>
              <a:gd name="connsiteX0" fmla="*/ 914400 w 914400"/>
              <a:gd name="connsiteY0" fmla="*/ 0 h 190035"/>
              <a:gd name="connsiteX1" fmla="*/ 859692 w 914400"/>
              <a:gd name="connsiteY1" fmla="*/ 70338 h 190035"/>
              <a:gd name="connsiteX2" fmla="*/ 711200 w 914400"/>
              <a:gd name="connsiteY2" fmla="*/ 171938 h 190035"/>
              <a:gd name="connsiteX3" fmla="*/ 539261 w 914400"/>
              <a:gd name="connsiteY3" fmla="*/ 187569 h 190035"/>
              <a:gd name="connsiteX4" fmla="*/ 336061 w 914400"/>
              <a:gd name="connsiteY4" fmla="*/ 187569 h 190035"/>
              <a:gd name="connsiteX5" fmla="*/ 132861 w 914400"/>
              <a:gd name="connsiteY5" fmla="*/ 164123 h 190035"/>
              <a:gd name="connsiteX6" fmla="*/ 54708 w 914400"/>
              <a:gd name="connsiteY6" fmla="*/ 85969 h 190035"/>
              <a:gd name="connsiteX7" fmla="*/ 46892 w 914400"/>
              <a:gd name="connsiteY7" fmla="*/ 54707 h 190035"/>
              <a:gd name="connsiteX8" fmla="*/ 0 w 914400"/>
              <a:gd name="connsiteY8" fmla="*/ 7815 h 190035"/>
              <a:gd name="connsiteX9" fmla="*/ 0 w 914400"/>
              <a:gd name="connsiteY9" fmla="*/ 7815 h 19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" h="190035">
                <a:moveTo>
                  <a:pt x="914400" y="0"/>
                </a:moveTo>
                <a:cubicBezTo>
                  <a:pt x="903979" y="20841"/>
                  <a:pt x="893559" y="41682"/>
                  <a:pt x="859692" y="70338"/>
                </a:cubicBezTo>
                <a:cubicBezTo>
                  <a:pt x="825825" y="98994"/>
                  <a:pt x="764605" y="152400"/>
                  <a:pt x="711200" y="171938"/>
                </a:cubicBezTo>
                <a:cubicBezTo>
                  <a:pt x="657795" y="191476"/>
                  <a:pt x="601784" y="184964"/>
                  <a:pt x="539261" y="187569"/>
                </a:cubicBezTo>
                <a:cubicBezTo>
                  <a:pt x="476738" y="190174"/>
                  <a:pt x="403794" y="191477"/>
                  <a:pt x="336061" y="187569"/>
                </a:cubicBezTo>
                <a:cubicBezTo>
                  <a:pt x="268328" y="183661"/>
                  <a:pt x="179753" y="181056"/>
                  <a:pt x="132861" y="164123"/>
                </a:cubicBezTo>
                <a:cubicBezTo>
                  <a:pt x="85969" y="147190"/>
                  <a:pt x="69036" y="104205"/>
                  <a:pt x="54708" y="85969"/>
                </a:cubicBezTo>
                <a:cubicBezTo>
                  <a:pt x="40380" y="67733"/>
                  <a:pt x="56010" y="67733"/>
                  <a:pt x="46892" y="54707"/>
                </a:cubicBezTo>
                <a:cubicBezTo>
                  <a:pt x="37774" y="41681"/>
                  <a:pt x="0" y="7815"/>
                  <a:pt x="0" y="7815"/>
                </a:cubicBezTo>
                <a:lnTo>
                  <a:pt x="0" y="7815"/>
                </a:ln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36477" y="3295364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 optimal point gradient vanishes:</a:t>
            </a:r>
            <a:endParaRPr lang="zh-CN" alt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36" y="3349746"/>
            <a:ext cx="1970111" cy="30151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6477" y="3719464"/>
            <a:ext cx="33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Let us compute this gradient: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6" y="4092340"/>
            <a:ext cx="1923936" cy="1111138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2553752" y="4588697"/>
            <a:ext cx="244041" cy="52909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142175" y="4054886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fix arbitrary 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Index </a:t>
            </a:r>
            <a:r>
              <a:rPr lang="en-US" altLang="zh-CN" sz="1400" b="1" i="1" dirty="0">
                <a:solidFill>
                  <a:srgbClr val="002060"/>
                </a:solidFill>
              </a:rPr>
              <a:t>j</a:t>
            </a:r>
            <a:endParaRPr lang="zh-CN" altLang="en-US" sz="1400" b="1" i="1" dirty="0">
              <a:solidFill>
                <a:srgbClr val="00206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343" y="4166448"/>
            <a:ext cx="1027991" cy="52369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68" y="4105650"/>
            <a:ext cx="4528408" cy="65377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060250" y="3777537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using sum rule</a:t>
            </a:r>
            <a:endParaRPr lang="zh-CN" altLang="en-US" sz="1400" b="1" i="1" dirty="0">
              <a:solidFill>
                <a:srgbClr val="00206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650071" y="4029893"/>
            <a:ext cx="0" cy="293427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788" y="4105650"/>
            <a:ext cx="2843151" cy="63098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312139" y="3777537"/>
            <a:ext cx="1354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using chain rule</a:t>
            </a:r>
            <a:endParaRPr lang="zh-CN" altLang="en-US" sz="1400" b="1" i="1" dirty="0">
              <a:solidFill>
                <a:srgbClr val="00206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8945241" y="4029893"/>
            <a:ext cx="0" cy="293427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01" y="4943395"/>
            <a:ext cx="6206241" cy="65032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677996" y="469773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using sum rule</a:t>
            </a:r>
            <a:endParaRPr lang="zh-CN" altLang="en-US" sz="1400" b="1" i="1" dirty="0">
              <a:solidFill>
                <a:srgbClr val="002060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9293281" y="4949940"/>
            <a:ext cx="5215" cy="221507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761" y="4957043"/>
            <a:ext cx="1998176" cy="64335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221" y="4304606"/>
            <a:ext cx="2259006" cy="65903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11" y="4304606"/>
            <a:ext cx="2802765" cy="682071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761649" y="3996829"/>
            <a:ext cx="1298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re-group terms</a:t>
            </a:r>
            <a:endParaRPr lang="zh-CN" altLang="en-US" sz="1400" b="1" i="1" dirty="0">
              <a:solidFill>
                <a:srgbClr val="002060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366729" y="4249185"/>
            <a:ext cx="0" cy="293427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84" y="4319246"/>
            <a:ext cx="2760737" cy="66743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221" y="4998786"/>
            <a:ext cx="2974685" cy="674671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0306185" y="4367000"/>
            <a:ext cx="1392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Symmetricity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of inner product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06" y="5001317"/>
            <a:ext cx="2615567" cy="68722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73" y="4242361"/>
            <a:ext cx="3362336" cy="83607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9482924" y="3666211"/>
            <a:ext cx="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Denote: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043" y="4064883"/>
            <a:ext cx="2926072" cy="112285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450" y="4054886"/>
            <a:ext cx="1192671" cy="1113500"/>
          </a:xfrm>
          <a:prstGeom prst="rect">
            <a:avLst/>
          </a:prstGeom>
        </p:spPr>
      </p:pic>
      <p:sp>
        <p:nvSpPr>
          <p:cNvPr id="88" name="Right Arrow 87"/>
          <p:cNvSpPr/>
          <p:nvPr/>
        </p:nvSpPr>
        <p:spPr>
          <a:xfrm rot="5400000">
            <a:off x="9844944" y="4646226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84" y="5583313"/>
            <a:ext cx="4273537" cy="618043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9079017" y="6277419"/>
            <a:ext cx="166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00B050"/>
                </a:solidFill>
              </a:rPr>
              <a:t>Why?</a:t>
            </a:r>
            <a:endParaRPr lang="zh-CN" altLang="en-US" sz="2400" b="1" u="sng" dirty="0">
              <a:solidFill>
                <a:srgbClr val="00B050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52" y="6226665"/>
            <a:ext cx="1092126" cy="59047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80" y="4488505"/>
            <a:ext cx="317253" cy="31168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90" y="5104704"/>
            <a:ext cx="4885076" cy="46274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90" y="4384340"/>
            <a:ext cx="4885076" cy="462742"/>
          </a:xfrm>
          <a:prstGeom prst="rect">
            <a:avLst/>
          </a:prstGeom>
        </p:spPr>
      </p:pic>
      <p:sp>
        <p:nvSpPr>
          <p:cNvPr id="95" name="Right Arrow 94"/>
          <p:cNvSpPr/>
          <p:nvPr/>
        </p:nvSpPr>
        <p:spPr>
          <a:xfrm rot="5400000">
            <a:off x="5433258" y="4498964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8" y="5988667"/>
            <a:ext cx="1970111" cy="301512"/>
          </a:xfrm>
          <a:prstGeom prst="rect">
            <a:avLst/>
          </a:prstGeom>
        </p:spPr>
      </p:pic>
      <p:sp>
        <p:nvSpPr>
          <p:cNvPr id="97" name="Right Arrow 96"/>
          <p:cNvSpPr/>
          <p:nvPr/>
        </p:nvSpPr>
        <p:spPr>
          <a:xfrm>
            <a:off x="2300341" y="5669537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81" y="5892334"/>
            <a:ext cx="4436219" cy="4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3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6" grpId="0"/>
      <p:bldP spid="38" grpId="0"/>
      <p:bldP spid="40" grpId="0" animBg="1"/>
      <p:bldP spid="40" grpId="1" animBg="1"/>
      <p:bldP spid="41" grpId="0"/>
      <p:bldP spid="41" grpId="1"/>
      <p:bldP spid="45" grpId="0"/>
      <p:bldP spid="45" grpId="1"/>
      <p:bldP spid="52" grpId="0"/>
      <p:bldP spid="52" grpId="1"/>
      <p:bldP spid="57" grpId="0"/>
      <p:bldP spid="57" grpId="1"/>
      <p:bldP spid="74" grpId="0"/>
      <p:bldP spid="74" grpId="1"/>
      <p:bldP spid="80" grpId="0"/>
      <p:bldP spid="80" grpId="1"/>
      <p:bldP spid="85" grpId="0"/>
      <p:bldP spid="88" grpId="0" animBg="1"/>
      <p:bldP spid="90" grpId="0"/>
      <p:bldP spid="95" grpId="0" animBg="1"/>
      <p:bldP spid="9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Hessian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6619" y="696644"/>
            <a:ext cx="11546232" cy="547218"/>
            <a:chOff x="66619" y="696644"/>
            <a:chExt cx="11546232" cy="547218"/>
          </a:xfrm>
        </p:grpSpPr>
        <p:grpSp>
          <p:nvGrpSpPr>
            <p:cNvPr id="6" name="Group 5"/>
            <p:cNvGrpSpPr/>
            <p:nvPr/>
          </p:nvGrpSpPr>
          <p:grpSpPr>
            <a:xfrm>
              <a:off x="66619" y="737588"/>
              <a:ext cx="10459915" cy="369332"/>
              <a:chOff x="66619" y="737588"/>
              <a:chExt cx="10459915" cy="36933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6619" y="737588"/>
                <a:ext cx="10459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Let                           be a  multivariate function. Each partial derivative                is itself multivariate function:</a:t>
                </a:r>
                <a:endParaRPr lang="zh-CN" altLang="en-US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03" y="785356"/>
                <a:ext cx="1253535" cy="265767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920" y="696644"/>
              <a:ext cx="596965" cy="54721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6102" y="699933"/>
              <a:ext cx="1506749" cy="52699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6619" y="1170542"/>
            <a:ext cx="7386766" cy="547218"/>
            <a:chOff x="66619" y="1170542"/>
            <a:chExt cx="7386766" cy="547218"/>
          </a:xfrm>
        </p:grpSpPr>
        <p:sp>
          <p:nvSpPr>
            <p:cNvPr id="14" name="TextBox 13"/>
            <p:cNvSpPr txBox="1"/>
            <p:nvPr/>
          </p:nvSpPr>
          <p:spPr>
            <a:xfrm>
              <a:off x="66619" y="1226924"/>
              <a:ext cx="7386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Hence, if it is differentiable, we can study partial derivatives of                itself:</a:t>
              </a:r>
              <a:endParaRPr lang="zh-CN" alt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937" y="1170542"/>
              <a:ext cx="596965" cy="547218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7" y="1756756"/>
            <a:ext cx="2407636" cy="221313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36501" y="1675316"/>
            <a:ext cx="130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combining into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one matrix: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454074" y="2472085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06" y="1783172"/>
            <a:ext cx="5875510" cy="22390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83" y="2594634"/>
            <a:ext cx="1594533" cy="4019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351366" y="4253873"/>
            <a:ext cx="2950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002060"/>
                </a:solidFill>
              </a:rPr>
              <a:t>Hessan</a:t>
            </a:r>
            <a:r>
              <a:rPr lang="en-US" altLang="zh-CN" sz="1400" b="1" dirty="0">
                <a:solidFill>
                  <a:srgbClr val="002060"/>
                </a:solidFill>
              </a:rPr>
              <a:t> - matrix of second derivatives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24" name="Left Brace 23"/>
          <p:cNvSpPr/>
          <p:nvPr/>
        </p:nvSpPr>
        <p:spPr>
          <a:xfrm rot="16200000">
            <a:off x="7854265" y="1830771"/>
            <a:ext cx="171033" cy="4643404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Left Brace 24"/>
          <p:cNvSpPr/>
          <p:nvPr/>
        </p:nvSpPr>
        <p:spPr>
          <a:xfrm rot="16200000">
            <a:off x="6044260" y="3778600"/>
            <a:ext cx="129133" cy="763756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5726947" y="1762700"/>
            <a:ext cx="763757" cy="2254957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44" y="4370790"/>
            <a:ext cx="769074" cy="435232"/>
          </a:xfrm>
          <a:prstGeom prst="rect">
            <a:avLst/>
          </a:prstGeom>
        </p:spPr>
      </p:pic>
      <p:sp>
        <p:nvSpPr>
          <p:cNvPr id="28" name="Left Brace 27"/>
          <p:cNvSpPr/>
          <p:nvPr/>
        </p:nvSpPr>
        <p:spPr>
          <a:xfrm rot="16200000">
            <a:off x="7065020" y="3781856"/>
            <a:ext cx="129133" cy="763756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/>
          <p:cNvSpPr/>
          <p:nvPr/>
        </p:nvSpPr>
        <p:spPr>
          <a:xfrm>
            <a:off x="6747707" y="1765956"/>
            <a:ext cx="763757" cy="225495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07" y="4371365"/>
            <a:ext cx="769392" cy="434657"/>
          </a:xfrm>
          <a:prstGeom prst="rect">
            <a:avLst/>
          </a:prstGeom>
        </p:spPr>
      </p:pic>
      <p:sp>
        <p:nvSpPr>
          <p:cNvPr id="31" name="Left Brace 30"/>
          <p:cNvSpPr/>
          <p:nvPr/>
        </p:nvSpPr>
        <p:spPr>
          <a:xfrm rot="16200000">
            <a:off x="8092604" y="3778599"/>
            <a:ext cx="129133" cy="76375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31"/>
          <p:cNvSpPr/>
          <p:nvPr/>
        </p:nvSpPr>
        <p:spPr>
          <a:xfrm>
            <a:off x="7775291" y="1767290"/>
            <a:ext cx="763757" cy="225495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036" y="4370790"/>
            <a:ext cx="742660" cy="42092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32" y="4379438"/>
            <a:ext cx="760470" cy="418382"/>
          </a:xfrm>
          <a:prstGeom prst="rect">
            <a:avLst/>
          </a:prstGeom>
        </p:spPr>
      </p:pic>
      <p:sp>
        <p:nvSpPr>
          <p:cNvPr id="35" name="Left Brace 34"/>
          <p:cNvSpPr/>
          <p:nvPr/>
        </p:nvSpPr>
        <p:spPr>
          <a:xfrm rot="16200000">
            <a:off x="9657199" y="3777265"/>
            <a:ext cx="129133" cy="763756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5"/>
          <p:cNvSpPr/>
          <p:nvPr/>
        </p:nvSpPr>
        <p:spPr>
          <a:xfrm>
            <a:off x="9339886" y="1765956"/>
            <a:ext cx="763757" cy="225495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66619" y="4570721"/>
            <a:ext cx="8976152" cy="517330"/>
            <a:chOff x="42840" y="4666663"/>
            <a:chExt cx="8976152" cy="517330"/>
          </a:xfrm>
        </p:grpSpPr>
        <p:sp>
          <p:nvSpPr>
            <p:cNvPr id="37" name="TextBox 36"/>
            <p:cNvSpPr txBox="1"/>
            <p:nvPr/>
          </p:nvSpPr>
          <p:spPr>
            <a:xfrm>
              <a:off x="42840" y="4666663"/>
              <a:ext cx="1354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u="sng" dirty="0">
                  <a:solidFill>
                    <a:srgbClr val="002060"/>
                  </a:solidFill>
                </a:rPr>
                <a:t>Example:</a:t>
              </a:r>
              <a:endParaRPr lang="zh-CN" altLang="en-US" sz="2400" b="1" u="sng" dirty="0">
                <a:solidFill>
                  <a:srgbClr val="002060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397698" y="4670211"/>
              <a:ext cx="7621294" cy="513782"/>
              <a:chOff x="7139697" y="1852865"/>
              <a:chExt cx="7621294" cy="513782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139697" y="1852865"/>
                <a:ext cx="6398418" cy="513782"/>
                <a:chOff x="7173816" y="1825551"/>
                <a:chExt cx="6398418" cy="513782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7173816" y="1905616"/>
                  <a:ext cx="63984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For                                                      compute Hessian matrix at point</a:t>
                  </a:r>
                  <a:endParaRPr lang="zh-CN" altLang="en-US" dirty="0"/>
                </a:p>
              </p:txBody>
            </p:sp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3780" y="1825551"/>
                  <a:ext cx="2620728" cy="513782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37954" y="1928840"/>
                <a:ext cx="1323037" cy="314102"/>
              </a:xfrm>
              <a:prstGeom prst="rect">
                <a:avLst/>
              </a:prstGeom>
            </p:spPr>
          </p:pic>
        </p:grpSp>
      </p:grpSp>
      <p:sp>
        <p:nvSpPr>
          <p:cNvPr id="44" name="TextBox 43"/>
          <p:cNvSpPr txBox="1"/>
          <p:nvPr/>
        </p:nvSpPr>
        <p:spPr>
          <a:xfrm>
            <a:off x="66619" y="4991883"/>
            <a:ext cx="149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First column: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772" y="4991883"/>
            <a:ext cx="177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Second column: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1" y="5349582"/>
            <a:ext cx="5448300" cy="9677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7" y="5306471"/>
            <a:ext cx="5920740" cy="122682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0509" y="4989950"/>
            <a:ext cx="177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Third column: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" y="5321711"/>
            <a:ext cx="5074920" cy="1196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8517" y="4989950"/>
            <a:ext cx="177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Hence: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" y="5402393"/>
            <a:ext cx="3078480" cy="1181100"/>
          </a:xfrm>
          <a:prstGeom prst="rect">
            <a:avLst/>
          </a:prstGeom>
        </p:spPr>
      </p:pic>
      <p:sp>
        <p:nvSpPr>
          <p:cNvPr id="54" name="Right Arrow 53"/>
          <p:cNvSpPr/>
          <p:nvPr/>
        </p:nvSpPr>
        <p:spPr>
          <a:xfrm>
            <a:off x="3380862" y="5523057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11" y="5413984"/>
            <a:ext cx="3916680" cy="115062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6" y="5527451"/>
            <a:ext cx="402336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0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3" grpId="0"/>
      <p:bldP spid="24" grpId="0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44" grpId="0"/>
      <p:bldP spid="44" grpId="1"/>
      <p:bldP spid="45" grpId="0"/>
      <p:bldP spid="45" grpId="1"/>
      <p:bldP spid="50" grpId="0"/>
      <p:bldP spid="50" grpId="1"/>
      <p:bldP spid="52" grpId="0"/>
      <p:bldP spid="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Hessian (Geometric Interpretation). Taylor Series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619" y="737588"/>
            <a:ext cx="7391382" cy="369332"/>
            <a:chOff x="66619" y="737588"/>
            <a:chExt cx="7391382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66619" y="737588"/>
              <a:ext cx="7391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Let                           be a  multivariate function, at consider the reference point</a:t>
              </a:r>
              <a:endParaRPr lang="zh-CN" alt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203" y="785356"/>
              <a:ext cx="1253535" cy="265767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16" y="751236"/>
            <a:ext cx="1029138" cy="3271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0" y="1188938"/>
            <a:ext cx="5250009" cy="435146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sp>
        <p:nvSpPr>
          <p:cNvPr id="36" name="Oval 35"/>
          <p:cNvSpPr/>
          <p:nvPr/>
        </p:nvSpPr>
        <p:spPr>
          <a:xfrm>
            <a:off x="9603703" y="1881308"/>
            <a:ext cx="96263" cy="8188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0440540" y="1471279"/>
            <a:ext cx="6824" cy="1080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853686" y="2552130"/>
            <a:ext cx="586855" cy="443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443952" y="2552131"/>
            <a:ext cx="788158" cy="552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8560015" y="1778460"/>
            <a:ext cx="2587342" cy="963241"/>
          </a:xfrm>
          <a:custGeom>
            <a:avLst/>
            <a:gdLst>
              <a:gd name="connsiteX0" fmla="*/ 0 w 2545308"/>
              <a:gd name="connsiteY0" fmla="*/ 656166 h 956417"/>
              <a:gd name="connsiteX1" fmla="*/ 341194 w 2545308"/>
              <a:gd name="connsiteY1" fmla="*/ 615223 h 956417"/>
              <a:gd name="connsiteX2" fmla="*/ 545911 w 2545308"/>
              <a:gd name="connsiteY2" fmla="*/ 451450 h 956417"/>
              <a:gd name="connsiteX3" fmla="*/ 641445 w 2545308"/>
              <a:gd name="connsiteY3" fmla="*/ 233085 h 956417"/>
              <a:gd name="connsiteX4" fmla="*/ 757451 w 2545308"/>
              <a:gd name="connsiteY4" fmla="*/ 103432 h 956417"/>
              <a:gd name="connsiteX5" fmla="*/ 1037230 w 2545308"/>
              <a:gd name="connsiteY5" fmla="*/ 7897 h 956417"/>
              <a:gd name="connsiteX6" fmla="*/ 1371600 w 2545308"/>
              <a:gd name="connsiteY6" fmla="*/ 7897 h 956417"/>
              <a:gd name="connsiteX7" fmla="*/ 1589964 w 2545308"/>
              <a:gd name="connsiteY7" fmla="*/ 28369 h 956417"/>
              <a:gd name="connsiteX8" fmla="*/ 1753738 w 2545308"/>
              <a:gd name="connsiteY8" fmla="*/ 76136 h 956417"/>
              <a:gd name="connsiteX9" fmla="*/ 1862920 w 2545308"/>
              <a:gd name="connsiteY9" fmla="*/ 185318 h 956417"/>
              <a:gd name="connsiteX10" fmla="*/ 1937982 w 2545308"/>
              <a:gd name="connsiteY10" fmla="*/ 403682 h 956417"/>
              <a:gd name="connsiteX11" fmla="*/ 1992573 w 2545308"/>
              <a:gd name="connsiteY11" fmla="*/ 581103 h 956417"/>
              <a:gd name="connsiteX12" fmla="*/ 2108579 w 2545308"/>
              <a:gd name="connsiteY12" fmla="*/ 724405 h 956417"/>
              <a:gd name="connsiteX13" fmla="*/ 2299648 w 2545308"/>
              <a:gd name="connsiteY13" fmla="*/ 833587 h 956417"/>
              <a:gd name="connsiteX14" fmla="*/ 2429302 w 2545308"/>
              <a:gd name="connsiteY14" fmla="*/ 901826 h 956417"/>
              <a:gd name="connsiteX15" fmla="*/ 2545308 w 2545308"/>
              <a:gd name="connsiteY15" fmla="*/ 956417 h 956417"/>
              <a:gd name="connsiteX16" fmla="*/ 2545308 w 2545308"/>
              <a:gd name="connsiteY16" fmla="*/ 956417 h 95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45308" h="956417">
                <a:moveTo>
                  <a:pt x="0" y="656166"/>
                </a:moveTo>
                <a:cubicBezTo>
                  <a:pt x="125104" y="652754"/>
                  <a:pt x="250209" y="649342"/>
                  <a:pt x="341194" y="615223"/>
                </a:cubicBezTo>
                <a:cubicBezTo>
                  <a:pt x="432179" y="581104"/>
                  <a:pt x="495869" y="515140"/>
                  <a:pt x="545911" y="451450"/>
                </a:cubicBezTo>
                <a:cubicBezTo>
                  <a:pt x="595953" y="387760"/>
                  <a:pt x="606188" y="291088"/>
                  <a:pt x="641445" y="233085"/>
                </a:cubicBezTo>
                <a:cubicBezTo>
                  <a:pt x="676702" y="175082"/>
                  <a:pt x="691487" y="140963"/>
                  <a:pt x="757451" y="103432"/>
                </a:cubicBezTo>
                <a:cubicBezTo>
                  <a:pt x="823415" y="65901"/>
                  <a:pt x="934872" y="23819"/>
                  <a:pt x="1037230" y="7897"/>
                </a:cubicBezTo>
                <a:cubicBezTo>
                  <a:pt x="1139588" y="-8025"/>
                  <a:pt x="1279478" y="4485"/>
                  <a:pt x="1371600" y="7897"/>
                </a:cubicBezTo>
                <a:cubicBezTo>
                  <a:pt x="1463722" y="11309"/>
                  <a:pt x="1526274" y="16996"/>
                  <a:pt x="1589964" y="28369"/>
                </a:cubicBezTo>
                <a:cubicBezTo>
                  <a:pt x="1653654" y="39742"/>
                  <a:pt x="1708245" y="49978"/>
                  <a:pt x="1753738" y="76136"/>
                </a:cubicBezTo>
                <a:cubicBezTo>
                  <a:pt x="1799231" y="102294"/>
                  <a:pt x="1832213" y="130727"/>
                  <a:pt x="1862920" y="185318"/>
                </a:cubicBezTo>
                <a:cubicBezTo>
                  <a:pt x="1893627" y="239909"/>
                  <a:pt x="1916373" y="337718"/>
                  <a:pt x="1937982" y="403682"/>
                </a:cubicBezTo>
                <a:cubicBezTo>
                  <a:pt x="1959591" y="469646"/>
                  <a:pt x="1964140" y="527649"/>
                  <a:pt x="1992573" y="581103"/>
                </a:cubicBezTo>
                <a:cubicBezTo>
                  <a:pt x="2021006" y="634557"/>
                  <a:pt x="2057400" y="682324"/>
                  <a:pt x="2108579" y="724405"/>
                </a:cubicBezTo>
                <a:cubicBezTo>
                  <a:pt x="2159758" y="766486"/>
                  <a:pt x="2246194" y="804017"/>
                  <a:pt x="2299648" y="833587"/>
                </a:cubicBezTo>
                <a:cubicBezTo>
                  <a:pt x="2353102" y="863157"/>
                  <a:pt x="2388359" y="881354"/>
                  <a:pt x="2429302" y="901826"/>
                </a:cubicBezTo>
                <a:cubicBezTo>
                  <a:pt x="2470245" y="922298"/>
                  <a:pt x="2545308" y="956417"/>
                  <a:pt x="2545308" y="956417"/>
                </a:cubicBezTo>
                <a:lnTo>
                  <a:pt x="2545308" y="956417"/>
                </a:ln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3"/>
          <p:cNvSpPr/>
          <p:nvPr/>
        </p:nvSpPr>
        <p:spPr>
          <a:xfrm>
            <a:off x="8573663" y="2447202"/>
            <a:ext cx="2587342" cy="644014"/>
          </a:xfrm>
          <a:custGeom>
            <a:avLst/>
            <a:gdLst>
              <a:gd name="connsiteX0" fmla="*/ 0 w 2587342"/>
              <a:gd name="connsiteY0" fmla="*/ 0 h 671310"/>
              <a:gd name="connsiteX1" fmla="*/ 68239 w 2587342"/>
              <a:gd name="connsiteY1" fmla="*/ 109182 h 671310"/>
              <a:gd name="connsiteX2" fmla="*/ 122830 w 2587342"/>
              <a:gd name="connsiteY2" fmla="*/ 163773 h 671310"/>
              <a:gd name="connsiteX3" fmla="*/ 204717 w 2587342"/>
              <a:gd name="connsiteY3" fmla="*/ 204717 h 671310"/>
              <a:gd name="connsiteX4" fmla="*/ 327547 w 2587342"/>
              <a:gd name="connsiteY4" fmla="*/ 259308 h 671310"/>
              <a:gd name="connsiteX5" fmla="*/ 498144 w 2587342"/>
              <a:gd name="connsiteY5" fmla="*/ 259308 h 671310"/>
              <a:gd name="connsiteX6" fmla="*/ 689212 w 2587342"/>
              <a:gd name="connsiteY6" fmla="*/ 341194 h 671310"/>
              <a:gd name="connsiteX7" fmla="*/ 757451 w 2587342"/>
              <a:gd name="connsiteY7" fmla="*/ 416257 h 671310"/>
              <a:gd name="connsiteX8" fmla="*/ 880281 w 2587342"/>
              <a:gd name="connsiteY8" fmla="*/ 552735 h 671310"/>
              <a:gd name="connsiteX9" fmla="*/ 1057702 w 2587342"/>
              <a:gd name="connsiteY9" fmla="*/ 648269 h 671310"/>
              <a:gd name="connsiteX10" fmla="*/ 1228299 w 2587342"/>
              <a:gd name="connsiteY10" fmla="*/ 648269 h 671310"/>
              <a:gd name="connsiteX11" fmla="*/ 1405720 w 2587342"/>
              <a:gd name="connsiteY11" fmla="*/ 607326 h 671310"/>
              <a:gd name="connsiteX12" fmla="*/ 1644556 w 2587342"/>
              <a:gd name="connsiteY12" fmla="*/ 573206 h 671310"/>
              <a:gd name="connsiteX13" fmla="*/ 1944806 w 2587342"/>
              <a:gd name="connsiteY13" fmla="*/ 620973 h 671310"/>
              <a:gd name="connsiteX14" fmla="*/ 2135875 w 2587342"/>
              <a:gd name="connsiteY14" fmla="*/ 668741 h 671310"/>
              <a:gd name="connsiteX15" fmla="*/ 2340591 w 2587342"/>
              <a:gd name="connsiteY15" fmla="*/ 655093 h 671310"/>
              <a:gd name="connsiteX16" fmla="*/ 2463421 w 2587342"/>
              <a:gd name="connsiteY16" fmla="*/ 573206 h 671310"/>
              <a:gd name="connsiteX17" fmla="*/ 2572603 w 2587342"/>
              <a:gd name="connsiteY17" fmla="*/ 484496 h 671310"/>
              <a:gd name="connsiteX18" fmla="*/ 2586251 w 2587342"/>
              <a:gd name="connsiteY18" fmla="*/ 436729 h 671310"/>
              <a:gd name="connsiteX19" fmla="*/ 2572603 w 2587342"/>
              <a:gd name="connsiteY19" fmla="*/ 382138 h 671310"/>
              <a:gd name="connsiteX20" fmla="*/ 2565779 w 2587342"/>
              <a:gd name="connsiteY20" fmla="*/ 327547 h 671310"/>
              <a:gd name="connsiteX21" fmla="*/ 2558956 w 2587342"/>
              <a:gd name="connsiteY21" fmla="*/ 307075 h 671310"/>
              <a:gd name="connsiteX22" fmla="*/ 2558956 w 2587342"/>
              <a:gd name="connsiteY22" fmla="*/ 307075 h 671310"/>
              <a:gd name="connsiteX23" fmla="*/ 2558956 w 2587342"/>
              <a:gd name="connsiteY23" fmla="*/ 300251 h 67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87342" h="671310">
                <a:moveTo>
                  <a:pt x="0" y="0"/>
                </a:moveTo>
                <a:cubicBezTo>
                  <a:pt x="23883" y="40943"/>
                  <a:pt x="47767" y="81887"/>
                  <a:pt x="68239" y="109182"/>
                </a:cubicBezTo>
                <a:cubicBezTo>
                  <a:pt x="88711" y="136477"/>
                  <a:pt x="100084" y="147851"/>
                  <a:pt x="122830" y="163773"/>
                </a:cubicBezTo>
                <a:cubicBezTo>
                  <a:pt x="145576" y="179695"/>
                  <a:pt x="170597" y="188794"/>
                  <a:pt x="204717" y="204717"/>
                </a:cubicBezTo>
                <a:cubicBezTo>
                  <a:pt x="238837" y="220640"/>
                  <a:pt x="278642" y="250209"/>
                  <a:pt x="327547" y="259308"/>
                </a:cubicBezTo>
                <a:cubicBezTo>
                  <a:pt x="376452" y="268407"/>
                  <a:pt x="437867" y="245660"/>
                  <a:pt x="498144" y="259308"/>
                </a:cubicBezTo>
                <a:cubicBezTo>
                  <a:pt x="558422" y="272956"/>
                  <a:pt x="645994" y="315036"/>
                  <a:pt x="689212" y="341194"/>
                </a:cubicBezTo>
                <a:cubicBezTo>
                  <a:pt x="732430" y="367352"/>
                  <a:pt x="757451" y="416257"/>
                  <a:pt x="757451" y="416257"/>
                </a:cubicBezTo>
                <a:cubicBezTo>
                  <a:pt x="789296" y="451514"/>
                  <a:pt x="830239" y="514066"/>
                  <a:pt x="880281" y="552735"/>
                </a:cubicBezTo>
                <a:cubicBezTo>
                  <a:pt x="930323" y="591404"/>
                  <a:pt x="999699" y="632347"/>
                  <a:pt x="1057702" y="648269"/>
                </a:cubicBezTo>
                <a:cubicBezTo>
                  <a:pt x="1115705" y="664191"/>
                  <a:pt x="1170296" y="655093"/>
                  <a:pt x="1228299" y="648269"/>
                </a:cubicBezTo>
                <a:cubicBezTo>
                  <a:pt x="1286302" y="641445"/>
                  <a:pt x="1336344" y="619836"/>
                  <a:pt x="1405720" y="607326"/>
                </a:cubicBezTo>
                <a:cubicBezTo>
                  <a:pt x="1475096" y="594816"/>
                  <a:pt x="1554708" y="570932"/>
                  <a:pt x="1644556" y="573206"/>
                </a:cubicBezTo>
                <a:cubicBezTo>
                  <a:pt x="1734404" y="575481"/>
                  <a:pt x="1862919" y="605050"/>
                  <a:pt x="1944806" y="620973"/>
                </a:cubicBezTo>
                <a:cubicBezTo>
                  <a:pt x="2026693" y="636896"/>
                  <a:pt x="2069911" y="663054"/>
                  <a:pt x="2135875" y="668741"/>
                </a:cubicBezTo>
                <a:cubicBezTo>
                  <a:pt x="2201839" y="674428"/>
                  <a:pt x="2286000" y="671016"/>
                  <a:pt x="2340591" y="655093"/>
                </a:cubicBezTo>
                <a:cubicBezTo>
                  <a:pt x="2395182" y="639170"/>
                  <a:pt x="2424752" y="601639"/>
                  <a:pt x="2463421" y="573206"/>
                </a:cubicBezTo>
                <a:cubicBezTo>
                  <a:pt x="2502090" y="544773"/>
                  <a:pt x="2552131" y="507242"/>
                  <a:pt x="2572603" y="484496"/>
                </a:cubicBezTo>
                <a:cubicBezTo>
                  <a:pt x="2593075" y="461750"/>
                  <a:pt x="2586251" y="453789"/>
                  <a:pt x="2586251" y="436729"/>
                </a:cubicBezTo>
                <a:cubicBezTo>
                  <a:pt x="2586251" y="419669"/>
                  <a:pt x="2576015" y="400335"/>
                  <a:pt x="2572603" y="382138"/>
                </a:cubicBezTo>
                <a:cubicBezTo>
                  <a:pt x="2569191" y="363941"/>
                  <a:pt x="2568054" y="340058"/>
                  <a:pt x="2565779" y="327547"/>
                </a:cubicBezTo>
                <a:cubicBezTo>
                  <a:pt x="2563505" y="315037"/>
                  <a:pt x="2558956" y="307075"/>
                  <a:pt x="2558956" y="307075"/>
                </a:cubicBezTo>
                <a:lnTo>
                  <a:pt x="2558956" y="307075"/>
                </a:lnTo>
                <a:lnTo>
                  <a:pt x="2558956" y="300251"/>
                </a:ln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lowchart: Data 34"/>
          <p:cNvSpPr/>
          <p:nvPr/>
        </p:nvSpPr>
        <p:spPr>
          <a:xfrm>
            <a:off x="8662373" y="1669760"/>
            <a:ext cx="1924335" cy="683887"/>
          </a:xfrm>
          <a:prstGeom prst="flowChartInputOutpu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6"/>
          <p:cNvSpPr/>
          <p:nvPr/>
        </p:nvSpPr>
        <p:spPr>
          <a:xfrm>
            <a:off x="9635323" y="1296537"/>
            <a:ext cx="334370" cy="586854"/>
          </a:xfrm>
          <a:custGeom>
            <a:avLst/>
            <a:gdLst>
              <a:gd name="connsiteX0" fmla="*/ 0 w 334370"/>
              <a:gd name="connsiteY0" fmla="*/ 586854 h 586854"/>
              <a:gd name="connsiteX1" fmla="*/ 61415 w 334370"/>
              <a:gd name="connsiteY1" fmla="*/ 361666 h 586854"/>
              <a:gd name="connsiteX2" fmla="*/ 150125 w 334370"/>
              <a:gd name="connsiteY2" fmla="*/ 184245 h 586854"/>
              <a:gd name="connsiteX3" fmla="*/ 238835 w 334370"/>
              <a:gd name="connsiteY3" fmla="*/ 88711 h 586854"/>
              <a:gd name="connsiteX4" fmla="*/ 334370 w 334370"/>
              <a:gd name="connsiteY4" fmla="*/ 0 h 586854"/>
              <a:gd name="connsiteX5" fmla="*/ 334370 w 334370"/>
              <a:gd name="connsiteY5" fmla="*/ 0 h 58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370" h="586854">
                <a:moveTo>
                  <a:pt x="0" y="586854"/>
                </a:moveTo>
                <a:cubicBezTo>
                  <a:pt x="18197" y="507810"/>
                  <a:pt x="36394" y="428767"/>
                  <a:pt x="61415" y="361666"/>
                </a:cubicBezTo>
                <a:cubicBezTo>
                  <a:pt x="86436" y="294565"/>
                  <a:pt x="120555" y="229737"/>
                  <a:pt x="150125" y="184245"/>
                </a:cubicBezTo>
                <a:cubicBezTo>
                  <a:pt x="179695" y="138753"/>
                  <a:pt x="208128" y="119418"/>
                  <a:pt x="238835" y="88711"/>
                </a:cubicBezTo>
                <a:cubicBezTo>
                  <a:pt x="269542" y="58004"/>
                  <a:pt x="334370" y="0"/>
                  <a:pt x="334370" y="0"/>
                </a:cubicBezTo>
                <a:lnTo>
                  <a:pt x="334370" y="0"/>
                </a:lnTo>
              </a:path>
            </a:pathLst>
          </a:custGeom>
          <a:noFill/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13" y="1106920"/>
            <a:ext cx="816008" cy="259425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5377218" y="1336378"/>
            <a:ext cx="3564936" cy="547014"/>
          </a:xfrm>
          <a:custGeom>
            <a:avLst/>
            <a:gdLst>
              <a:gd name="connsiteX0" fmla="*/ 0 w 3275463"/>
              <a:gd name="connsiteY0" fmla="*/ 7927 h 703963"/>
              <a:gd name="connsiteX1" fmla="*/ 525439 w 3275463"/>
              <a:gd name="connsiteY1" fmla="*/ 1104 h 703963"/>
              <a:gd name="connsiteX2" fmla="*/ 1262418 w 3275463"/>
              <a:gd name="connsiteY2" fmla="*/ 28399 h 703963"/>
              <a:gd name="connsiteX3" fmla="*/ 1931158 w 3275463"/>
              <a:gd name="connsiteY3" fmla="*/ 123933 h 703963"/>
              <a:gd name="connsiteX4" fmla="*/ 2654489 w 3275463"/>
              <a:gd name="connsiteY4" fmla="*/ 355945 h 703963"/>
              <a:gd name="connsiteX5" fmla="*/ 2893325 w 3275463"/>
              <a:gd name="connsiteY5" fmla="*/ 471951 h 703963"/>
              <a:gd name="connsiteX6" fmla="*/ 3275463 w 3275463"/>
              <a:gd name="connsiteY6" fmla="*/ 703963 h 703963"/>
              <a:gd name="connsiteX7" fmla="*/ 3275463 w 3275463"/>
              <a:gd name="connsiteY7" fmla="*/ 703963 h 7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5463" h="703963">
                <a:moveTo>
                  <a:pt x="0" y="7927"/>
                </a:moveTo>
                <a:cubicBezTo>
                  <a:pt x="157518" y="2809"/>
                  <a:pt x="315036" y="-2308"/>
                  <a:pt x="525439" y="1104"/>
                </a:cubicBezTo>
                <a:cubicBezTo>
                  <a:pt x="735842" y="4516"/>
                  <a:pt x="1028131" y="7927"/>
                  <a:pt x="1262418" y="28399"/>
                </a:cubicBezTo>
                <a:cubicBezTo>
                  <a:pt x="1496705" y="48871"/>
                  <a:pt x="1699146" y="69342"/>
                  <a:pt x="1931158" y="123933"/>
                </a:cubicBezTo>
                <a:cubicBezTo>
                  <a:pt x="2163170" y="178524"/>
                  <a:pt x="2494128" y="297942"/>
                  <a:pt x="2654489" y="355945"/>
                </a:cubicBezTo>
                <a:cubicBezTo>
                  <a:pt x="2814850" y="413948"/>
                  <a:pt x="2789829" y="413948"/>
                  <a:pt x="2893325" y="471951"/>
                </a:cubicBezTo>
                <a:cubicBezTo>
                  <a:pt x="2996821" y="529954"/>
                  <a:pt x="3275463" y="703963"/>
                  <a:pt x="3275463" y="703963"/>
                </a:cubicBezTo>
                <a:lnTo>
                  <a:pt x="3275463" y="703963"/>
                </a:ln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Oval 47"/>
          <p:cNvSpPr/>
          <p:nvPr/>
        </p:nvSpPr>
        <p:spPr>
          <a:xfrm>
            <a:off x="9485197" y="1853079"/>
            <a:ext cx="368489" cy="1731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Oval 56"/>
          <p:cNvSpPr/>
          <p:nvPr/>
        </p:nvSpPr>
        <p:spPr>
          <a:xfrm>
            <a:off x="9587190" y="1876123"/>
            <a:ext cx="96263" cy="8188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57"/>
          <p:cNvSpPr/>
          <p:nvPr/>
        </p:nvSpPr>
        <p:spPr>
          <a:xfrm>
            <a:off x="9642147" y="1299130"/>
            <a:ext cx="334370" cy="586854"/>
          </a:xfrm>
          <a:custGeom>
            <a:avLst/>
            <a:gdLst>
              <a:gd name="connsiteX0" fmla="*/ 0 w 334370"/>
              <a:gd name="connsiteY0" fmla="*/ 586854 h 586854"/>
              <a:gd name="connsiteX1" fmla="*/ 61415 w 334370"/>
              <a:gd name="connsiteY1" fmla="*/ 361666 h 586854"/>
              <a:gd name="connsiteX2" fmla="*/ 150125 w 334370"/>
              <a:gd name="connsiteY2" fmla="*/ 184245 h 586854"/>
              <a:gd name="connsiteX3" fmla="*/ 238835 w 334370"/>
              <a:gd name="connsiteY3" fmla="*/ 88711 h 586854"/>
              <a:gd name="connsiteX4" fmla="*/ 334370 w 334370"/>
              <a:gd name="connsiteY4" fmla="*/ 0 h 586854"/>
              <a:gd name="connsiteX5" fmla="*/ 334370 w 334370"/>
              <a:gd name="connsiteY5" fmla="*/ 0 h 58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370" h="586854">
                <a:moveTo>
                  <a:pt x="0" y="586854"/>
                </a:moveTo>
                <a:cubicBezTo>
                  <a:pt x="18197" y="507810"/>
                  <a:pt x="36394" y="428767"/>
                  <a:pt x="61415" y="361666"/>
                </a:cubicBezTo>
                <a:cubicBezTo>
                  <a:pt x="86436" y="294565"/>
                  <a:pt x="120555" y="229737"/>
                  <a:pt x="150125" y="184245"/>
                </a:cubicBezTo>
                <a:cubicBezTo>
                  <a:pt x="179695" y="138753"/>
                  <a:pt x="208128" y="119418"/>
                  <a:pt x="238835" y="88711"/>
                </a:cubicBezTo>
                <a:cubicBezTo>
                  <a:pt x="269542" y="58004"/>
                  <a:pt x="334370" y="0"/>
                  <a:pt x="334370" y="0"/>
                </a:cubicBezTo>
                <a:lnTo>
                  <a:pt x="334370" y="0"/>
                </a:lnTo>
              </a:path>
            </a:pathLst>
          </a:custGeom>
          <a:noFill/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52971" y="1688358"/>
            <a:ext cx="8445774" cy="369332"/>
            <a:chOff x="270745" y="2391394"/>
            <a:chExt cx="8445774" cy="369332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9619" y="2411918"/>
              <a:ext cx="946740" cy="300987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270745" y="2391394"/>
              <a:ext cx="8445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Locally around point                    tangent plane gives </a:t>
              </a:r>
              <a:r>
                <a:rPr lang="en-US" altLang="zh-CN" i="1" u="sng" dirty="0">
                  <a:solidFill>
                    <a:srgbClr val="7030A0"/>
                  </a:solidFill>
                </a:rPr>
                <a:t>linear approximation</a:t>
              </a:r>
              <a:r>
                <a:rPr lang="en-US" altLang="zh-CN" b="1" i="1" dirty="0">
                  <a:solidFill>
                    <a:srgbClr val="7030A0"/>
                  </a:solidFill>
                </a:rPr>
                <a:t> </a:t>
              </a:r>
              <a:r>
                <a:rPr lang="en-US" altLang="zh-CN" dirty="0"/>
                <a:t>of the function:</a:t>
              </a:r>
              <a:endParaRPr lang="zh-CN" altLang="en-US" dirty="0"/>
            </a:p>
          </p:txBody>
        </p:sp>
      </p:grpSp>
      <p:sp>
        <p:nvSpPr>
          <p:cNvPr id="69" name="Oval 68"/>
          <p:cNvSpPr/>
          <p:nvPr/>
        </p:nvSpPr>
        <p:spPr>
          <a:xfrm>
            <a:off x="9234221" y="1834677"/>
            <a:ext cx="1124505" cy="670675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69"/>
          <p:cNvSpPr/>
          <p:nvPr/>
        </p:nvSpPr>
        <p:spPr>
          <a:xfrm>
            <a:off x="6639636" y="2395182"/>
            <a:ext cx="2756848" cy="477672"/>
          </a:xfrm>
          <a:custGeom>
            <a:avLst/>
            <a:gdLst>
              <a:gd name="connsiteX0" fmla="*/ 0 w 2756848"/>
              <a:gd name="connsiteY0" fmla="*/ 477672 h 477672"/>
              <a:gd name="connsiteX1" fmla="*/ 491319 w 2756848"/>
              <a:gd name="connsiteY1" fmla="*/ 477672 h 477672"/>
              <a:gd name="connsiteX2" fmla="*/ 832513 w 2756848"/>
              <a:gd name="connsiteY2" fmla="*/ 464024 h 477672"/>
              <a:gd name="connsiteX3" fmla="*/ 1214651 w 2756848"/>
              <a:gd name="connsiteY3" fmla="*/ 402609 h 477672"/>
              <a:gd name="connsiteX4" fmla="*/ 1794680 w 2756848"/>
              <a:gd name="connsiteY4" fmla="*/ 327546 h 477672"/>
              <a:gd name="connsiteX5" fmla="*/ 2074460 w 2756848"/>
              <a:gd name="connsiteY5" fmla="*/ 218364 h 477672"/>
              <a:gd name="connsiteX6" fmla="*/ 2367886 w 2756848"/>
              <a:gd name="connsiteY6" fmla="*/ 170597 h 477672"/>
              <a:gd name="connsiteX7" fmla="*/ 2558955 w 2756848"/>
              <a:gd name="connsiteY7" fmla="*/ 109182 h 477672"/>
              <a:gd name="connsiteX8" fmla="*/ 2640842 w 2756848"/>
              <a:gd name="connsiteY8" fmla="*/ 68239 h 477672"/>
              <a:gd name="connsiteX9" fmla="*/ 2709080 w 2756848"/>
              <a:gd name="connsiteY9" fmla="*/ 27296 h 477672"/>
              <a:gd name="connsiteX10" fmla="*/ 2756848 w 2756848"/>
              <a:gd name="connsiteY10" fmla="*/ 0 h 477672"/>
              <a:gd name="connsiteX11" fmla="*/ 2756848 w 2756848"/>
              <a:gd name="connsiteY11" fmla="*/ 0 h 47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6848" h="477672">
                <a:moveTo>
                  <a:pt x="0" y="477672"/>
                </a:moveTo>
                <a:lnTo>
                  <a:pt x="491319" y="477672"/>
                </a:lnTo>
                <a:cubicBezTo>
                  <a:pt x="630071" y="475397"/>
                  <a:pt x="711958" y="476534"/>
                  <a:pt x="832513" y="464024"/>
                </a:cubicBezTo>
                <a:cubicBezTo>
                  <a:pt x="953068" y="451513"/>
                  <a:pt x="1054290" y="425355"/>
                  <a:pt x="1214651" y="402609"/>
                </a:cubicBezTo>
                <a:cubicBezTo>
                  <a:pt x="1375012" y="379863"/>
                  <a:pt x="1651379" y="358253"/>
                  <a:pt x="1794680" y="327546"/>
                </a:cubicBezTo>
                <a:cubicBezTo>
                  <a:pt x="1937981" y="296839"/>
                  <a:pt x="1978926" y="244522"/>
                  <a:pt x="2074460" y="218364"/>
                </a:cubicBezTo>
                <a:cubicBezTo>
                  <a:pt x="2169994" y="192206"/>
                  <a:pt x="2287137" y="188794"/>
                  <a:pt x="2367886" y="170597"/>
                </a:cubicBezTo>
                <a:cubicBezTo>
                  <a:pt x="2448635" y="152400"/>
                  <a:pt x="2513462" y="126242"/>
                  <a:pt x="2558955" y="109182"/>
                </a:cubicBezTo>
                <a:cubicBezTo>
                  <a:pt x="2604448" y="92122"/>
                  <a:pt x="2615821" y="81887"/>
                  <a:pt x="2640842" y="68239"/>
                </a:cubicBezTo>
                <a:cubicBezTo>
                  <a:pt x="2665863" y="54591"/>
                  <a:pt x="2689746" y="38669"/>
                  <a:pt x="2709080" y="27296"/>
                </a:cubicBezTo>
                <a:cubicBezTo>
                  <a:pt x="2728414" y="15923"/>
                  <a:pt x="2756848" y="0"/>
                  <a:pt x="2756848" y="0"/>
                </a:cubicBezTo>
                <a:lnTo>
                  <a:pt x="2756848" y="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Group 71"/>
          <p:cNvGrpSpPr/>
          <p:nvPr/>
        </p:nvGrpSpPr>
        <p:grpSpPr>
          <a:xfrm>
            <a:off x="66619" y="3104865"/>
            <a:ext cx="8953990" cy="646331"/>
            <a:chOff x="270745" y="2391394"/>
            <a:chExt cx="8953990" cy="646331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9619" y="2411918"/>
              <a:ext cx="946740" cy="30098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270745" y="2391394"/>
              <a:ext cx="8953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Locally around point                    tangent second order surface  gives </a:t>
              </a:r>
              <a:r>
                <a:rPr lang="en-US" altLang="zh-CN" i="1" u="sng" dirty="0">
                  <a:solidFill>
                    <a:schemeClr val="accent4">
                      <a:lumMod val="50000"/>
                    </a:schemeClr>
                  </a:solidFill>
                </a:rPr>
                <a:t>quadratic  approximation</a:t>
              </a:r>
              <a:r>
                <a:rPr lang="en-US" altLang="zh-CN" b="1" i="1" dirty="0">
                  <a:solidFill>
                    <a:srgbClr val="7030A0"/>
                  </a:solidFill>
                </a:rPr>
                <a:t> </a:t>
              </a:r>
            </a:p>
            <a:p>
              <a:r>
                <a:rPr lang="en-US" altLang="zh-CN" dirty="0"/>
                <a:t>of the function:</a:t>
              </a:r>
              <a:endParaRPr lang="zh-CN" altLang="en-US" dirty="0"/>
            </a:p>
          </p:txBody>
        </p:sp>
      </p:grpSp>
      <p:sp>
        <p:nvSpPr>
          <p:cNvPr id="75" name="Oval 74"/>
          <p:cNvSpPr/>
          <p:nvPr/>
        </p:nvSpPr>
        <p:spPr>
          <a:xfrm>
            <a:off x="9427230" y="1862674"/>
            <a:ext cx="648269" cy="279779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571079" y="1304316"/>
            <a:ext cx="389327" cy="658880"/>
            <a:chOff x="9747551" y="3655026"/>
            <a:chExt cx="389327" cy="658880"/>
          </a:xfrm>
        </p:grpSpPr>
        <p:sp>
          <p:nvSpPr>
            <p:cNvPr id="77" name="Oval 76"/>
            <p:cNvSpPr/>
            <p:nvPr/>
          </p:nvSpPr>
          <p:spPr>
            <a:xfrm>
              <a:off x="9747551" y="4232019"/>
              <a:ext cx="96263" cy="8188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802508" y="3655026"/>
              <a:ext cx="334370" cy="586854"/>
            </a:xfrm>
            <a:custGeom>
              <a:avLst/>
              <a:gdLst>
                <a:gd name="connsiteX0" fmla="*/ 0 w 334370"/>
                <a:gd name="connsiteY0" fmla="*/ 586854 h 586854"/>
                <a:gd name="connsiteX1" fmla="*/ 61415 w 334370"/>
                <a:gd name="connsiteY1" fmla="*/ 361666 h 586854"/>
                <a:gd name="connsiteX2" fmla="*/ 150125 w 334370"/>
                <a:gd name="connsiteY2" fmla="*/ 184245 h 586854"/>
                <a:gd name="connsiteX3" fmla="*/ 238835 w 334370"/>
                <a:gd name="connsiteY3" fmla="*/ 88711 h 586854"/>
                <a:gd name="connsiteX4" fmla="*/ 334370 w 334370"/>
                <a:gd name="connsiteY4" fmla="*/ 0 h 586854"/>
                <a:gd name="connsiteX5" fmla="*/ 334370 w 334370"/>
                <a:gd name="connsiteY5" fmla="*/ 0 h 5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70" h="586854">
                  <a:moveTo>
                    <a:pt x="0" y="586854"/>
                  </a:moveTo>
                  <a:cubicBezTo>
                    <a:pt x="18197" y="507810"/>
                    <a:pt x="36394" y="428767"/>
                    <a:pt x="61415" y="361666"/>
                  </a:cubicBezTo>
                  <a:cubicBezTo>
                    <a:pt x="86436" y="294565"/>
                    <a:pt x="120555" y="229737"/>
                    <a:pt x="150125" y="184245"/>
                  </a:cubicBezTo>
                  <a:cubicBezTo>
                    <a:pt x="179695" y="138753"/>
                    <a:pt x="208128" y="119418"/>
                    <a:pt x="238835" y="88711"/>
                  </a:cubicBezTo>
                  <a:cubicBezTo>
                    <a:pt x="269542" y="58004"/>
                    <a:pt x="334370" y="0"/>
                    <a:pt x="334370" y="0"/>
                  </a:cubicBezTo>
                  <a:lnTo>
                    <a:pt x="33437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27210" y="3764845"/>
            <a:ext cx="339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TAYLOR SERIES:</a:t>
            </a:r>
            <a:r>
              <a:rPr lang="en-US" altLang="zh-CN" b="1" dirty="0"/>
              <a:t>               </a:t>
            </a:r>
            <a:endParaRPr lang="zh-CN" alt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121409" y="4148172"/>
            <a:ext cx="884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Similarly, adding higher order derivatives we can approximate ”good” functions at any point:</a:t>
            </a:r>
            <a:endParaRPr lang="zh-CN" alt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4" y="2511869"/>
            <a:ext cx="7233872" cy="508377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4" y="4534567"/>
            <a:ext cx="8436105" cy="52760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777922" y="4981433"/>
            <a:ext cx="223140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77922" y="5099132"/>
            <a:ext cx="505649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20342" y="4948656"/>
            <a:ext cx="1746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7030A0"/>
                </a:solidFill>
              </a:rPr>
              <a:t>linear approximation</a:t>
            </a:r>
            <a:endParaRPr lang="zh-CN" altLang="en-US" sz="1400" b="1" dirty="0">
              <a:solidFill>
                <a:srgbClr val="7030A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430512" y="5027540"/>
            <a:ext cx="2024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4">
                    <a:lumMod val="50000"/>
                  </a:schemeClr>
                </a:solidFill>
              </a:rPr>
              <a:t>quadratic approximation</a:t>
            </a:r>
            <a:endParaRPr lang="zh-CN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777922" y="5256433"/>
            <a:ext cx="734932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529577" y="5259845"/>
            <a:ext cx="214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High order approximation</a:t>
            </a:r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475863" y="4534567"/>
            <a:ext cx="777922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Freeform 93"/>
          <p:cNvSpPr/>
          <p:nvPr/>
        </p:nvSpPr>
        <p:spPr>
          <a:xfrm>
            <a:off x="7255672" y="4618066"/>
            <a:ext cx="2819827" cy="92030"/>
          </a:xfrm>
          <a:custGeom>
            <a:avLst/>
            <a:gdLst>
              <a:gd name="connsiteX0" fmla="*/ 0 w 3275463"/>
              <a:gd name="connsiteY0" fmla="*/ 7927 h 703963"/>
              <a:gd name="connsiteX1" fmla="*/ 525439 w 3275463"/>
              <a:gd name="connsiteY1" fmla="*/ 1104 h 703963"/>
              <a:gd name="connsiteX2" fmla="*/ 1262418 w 3275463"/>
              <a:gd name="connsiteY2" fmla="*/ 28399 h 703963"/>
              <a:gd name="connsiteX3" fmla="*/ 1931158 w 3275463"/>
              <a:gd name="connsiteY3" fmla="*/ 123933 h 703963"/>
              <a:gd name="connsiteX4" fmla="*/ 2654489 w 3275463"/>
              <a:gd name="connsiteY4" fmla="*/ 355945 h 703963"/>
              <a:gd name="connsiteX5" fmla="*/ 2893325 w 3275463"/>
              <a:gd name="connsiteY5" fmla="*/ 471951 h 703963"/>
              <a:gd name="connsiteX6" fmla="*/ 3275463 w 3275463"/>
              <a:gd name="connsiteY6" fmla="*/ 703963 h 703963"/>
              <a:gd name="connsiteX7" fmla="*/ 3275463 w 3275463"/>
              <a:gd name="connsiteY7" fmla="*/ 703963 h 7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5463" h="703963">
                <a:moveTo>
                  <a:pt x="0" y="7927"/>
                </a:moveTo>
                <a:cubicBezTo>
                  <a:pt x="157518" y="2809"/>
                  <a:pt x="315036" y="-2308"/>
                  <a:pt x="525439" y="1104"/>
                </a:cubicBezTo>
                <a:cubicBezTo>
                  <a:pt x="735842" y="4516"/>
                  <a:pt x="1028131" y="7927"/>
                  <a:pt x="1262418" y="28399"/>
                </a:cubicBezTo>
                <a:cubicBezTo>
                  <a:pt x="1496705" y="48871"/>
                  <a:pt x="1699146" y="69342"/>
                  <a:pt x="1931158" y="123933"/>
                </a:cubicBezTo>
                <a:cubicBezTo>
                  <a:pt x="2163170" y="178524"/>
                  <a:pt x="2494128" y="297942"/>
                  <a:pt x="2654489" y="355945"/>
                </a:cubicBezTo>
                <a:cubicBezTo>
                  <a:pt x="2814850" y="413948"/>
                  <a:pt x="2789829" y="413948"/>
                  <a:pt x="2893325" y="471951"/>
                </a:cubicBezTo>
                <a:cubicBezTo>
                  <a:pt x="2996821" y="529954"/>
                  <a:pt x="3275463" y="703963"/>
                  <a:pt x="3275463" y="703963"/>
                </a:cubicBezTo>
                <a:lnTo>
                  <a:pt x="3275463" y="703963"/>
                </a:lnTo>
              </a:path>
            </a:pathLst>
          </a:custGeom>
          <a:noFill/>
          <a:ln>
            <a:solidFill>
              <a:srgbClr val="00206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10144520" y="4490314"/>
            <a:ext cx="12822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High-order 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Differentiation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operator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8164" y="5020052"/>
            <a:ext cx="15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How it works:</a:t>
            </a:r>
            <a:endParaRPr lang="zh-CN" altLang="en-US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7" y="5344156"/>
            <a:ext cx="1394460" cy="36576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7" y="5859278"/>
            <a:ext cx="1051560" cy="25146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164" y="5698644"/>
            <a:ext cx="1737360" cy="2971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4245598" y="6041463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zero - order 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approximation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488" y="5010946"/>
            <a:ext cx="1774922" cy="180102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15" y="5675744"/>
            <a:ext cx="4069080" cy="34290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4243092" y="6041463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first - order 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approximation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94" y="5015778"/>
            <a:ext cx="1769910" cy="1728749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4229114" y="6039155"/>
            <a:ext cx="1292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second - order 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approximation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70" y="5567622"/>
            <a:ext cx="5532664" cy="47153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22" y="5016403"/>
            <a:ext cx="1770864" cy="1781251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4229114" y="6039613"/>
            <a:ext cx="1292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third - order 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approximation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36" y="5582915"/>
            <a:ext cx="6253524" cy="377496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28" y="5017847"/>
            <a:ext cx="1763496" cy="17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1" grpId="0" animBg="1"/>
      <p:bldP spid="34" grpId="0" animBg="1"/>
      <p:bldP spid="35" grpId="0" animBg="1"/>
      <p:bldP spid="35" grpId="1" animBg="1"/>
      <p:bldP spid="37" grpId="0" animBg="1"/>
      <p:bldP spid="37" grpId="1" animBg="1"/>
      <p:bldP spid="44" grpId="0" animBg="1"/>
      <p:bldP spid="44" grpId="1" animBg="1"/>
      <p:bldP spid="48" grpId="0" animBg="1"/>
      <p:bldP spid="48" grpId="1" animBg="1"/>
      <p:bldP spid="57" grpId="0" animBg="1"/>
      <p:bldP spid="57" grpId="1" animBg="1"/>
      <p:bldP spid="58" grpId="0" animBg="1"/>
      <p:bldP spid="58" grpId="1" animBg="1"/>
      <p:bldP spid="69" grpId="0" animBg="1"/>
      <p:bldP spid="70" grpId="0" animBg="1"/>
      <p:bldP spid="70" grpId="1" animBg="1"/>
      <p:bldP spid="75" grpId="0" animBg="1"/>
      <p:bldP spid="79" grpId="0"/>
      <p:bldP spid="80" grpId="0"/>
      <p:bldP spid="88" grpId="0"/>
      <p:bldP spid="88" grpId="1"/>
      <p:bldP spid="89" grpId="0"/>
      <p:bldP spid="89" grpId="1"/>
      <p:bldP spid="92" grpId="0"/>
      <p:bldP spid="92" grpId="1"/>
      <p:bldP spid="93" grpId="0" animBg="1"/>
      <p:bldP spid="94" grpId="0" animBg="1"/>
      <p:bldP spid="95" grpId="0"/>
      <p:bldP spid="96" grpId="0"/>
      <p:bldP spid="100" grpId="0"/>
      <p:bldP spid="100" grpId="1"/>
      <p:bldP spid="103" grpId="0"/>
      <p:bldP spid="103" grpId="1"/>
      <p:bldP spid="105" grpId="0"/>
      <p:bldP spid="105" grpId="1"/>
      <p:bldP spid="10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407" y="2891692"/>
            <a:ext cx="5930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</a:rPr>
              <a:t>Lets have 10 min break</a:t>
            </a:r>
            <a:endParaRPr lang="zh-CN" altLang="en-US" sz="4800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49" y="1653149"/>
            <a:ext cx="336804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67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Gradient Extensions (I)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19" y="737588"/>
            <a:ext cx="524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                              be a  multivariate vector function:</a:t>
            </a:r>
            <a:endParaRPr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23" y="754188"/>
            <a:ext cx="1476631" cy="3224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7" y="1106920"/>
            <a:ext cx="2369820" cy="182118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051188" y="1270773"/>
            <a:ext cx="9017146" cy="627472"/>
            <a:chOff x="2051188" y="1270773"/>
            <a:chExt cx="9017146" cy="627472"/>
          </a:xfrm>
        </p:grpSpPr>
        <p:sp>
          <p:nvSpPr>
            <p:cNvPr id="12" name="TextBox 11"/>
            <p:cNvSpPr txBox="1"/>
            <p:nvPr/>
          </p:nvSpPr>
          <p:spPr>
            <a:xfrm>
              <a:off x="3857412" y="1298440"/>
              <a:ext cx="5757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each component of                is a multivariate function itself:</a:t>
              </a:r>
              <a:endParaRPr lang="zh-CN" alt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051188" y="1489900"/>
              <a:ext cx="805218" cy="408345"/>
            </a:xfrm>
            <a:prstGeom prst="roundRect">
              <a:avLst/>
            </a:prstGeom>
            <a:noFill/>
            <a:ln w="1905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Straight Arrow Connector 18"/>
            <p:cNvCxnSpPr>
              <a:stCxn id="18" idx="3"/>
            </p:cNvCxnSpPr>
            <p:nvPr/>
          </p:nvCxnSpPr>
          <p:spPr>
            <a:xfrm flipV="1">
              <a:off x="2856406" y="1489900"/>
              <a:ext cx="968991" cy="20417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498" y="1312735"/>
              <a:ext cx="708660" cy="35433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689" y="1270773"/>
              <a:ext cx="1561645" cy="36899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6619" y="3073695"/>
            <a:ext cx="4714624" cy="369332"/>
            <a:chOff x="66619" y="3073695"/>
            <a:chExt cx="4714624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66619" y="3073695"/>
              <a:ext cx="4714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We can define the notion of gradient for            : </a:t>
              </a:r>
              <a:endParaRPr lang="zh-CN" alt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7785" y="3122658"/>
              <a:ext cx="569624" cy="306721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243" y="2552132"/>
            <a:ext cx="4148356" cy="1403120"/>
          </a:xfrm>
          <a:prstGeom prst="rect">
            <a:avLst/>
          </a:prstGeom>
        </p:spPr>
      </p:pic>
      <p:sp>
        <p:nvSpPr>
          <p:cNvPr id="27" name="Left Brace 26"/>
          <p:cNvSpPr/>
          <p:nvPr/>
        </p:nvSpPr>
        <p:spPr>
          <a:xfrm rot="5400000">
            <a:off x="7337652" y="959480"/>
            <a:ext cx="156949" cy="3026942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96" y="2012417"/>
            <a:ext cx="1184864" cy="31751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32310" y="2537778"/>
            <a:ext cx="2770496" cy="376674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Rectangle 29"/>
          <p:cNvSpPr/>
          <p:nvPr/>
        </p:nvSpPr>
        <p:spPr>
          <a:xfrm>
            <a:off x="6033556" y="2858088"/>
            <a:ext cx="2770496" cy="376674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/>
          <p:cNvSpPr/>
          <p:nvPr/>
        </p:nvSpPr>
        <p:spPr>
          <a:xfrm>
            <a:off x="6003581" y="3596184"/>
            <a:ext cx="2826519" cy="36897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Left Brace 31"/>
          <p:cNvSpPr/>
          <p:nvPr/>
        </p:nvSpPr>
        <p:spPr>
          <a:xfrm rot="10800000">
            <a:off x="9007521" y="2551426"/>
            <a:ext cx="126793" cy="363026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Left Brace 32"/>
          <p:cNvSpPr/>
          <p:nvPr/>
        </p:nvSpPr>
        <p:spPr>
          <a:xfrm rot="10800000">
            <a:off x="9007521" y="2872391"/>
            <a:ext cx="126793" cy="363026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Left Brace 33"/>
          <p:cNvSpPr/>
          <p:nvPr/>
        </p:nvSpPr>
        <p:spPr>
          <a:xfrm rot="10800000">
            <a:off x="9007521" y="3592226"/>
            <a:ext cx="126793" cy="363026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14" y="2533987"/>
            <a:ext cx="984997" cy="33840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29" y="2885082"/>
            <a:ext cx="954718" cy="33764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29" y="3621096"/>
            <a:ext cx="992706" cy="344063"/>
          </a:xfrm>
          <a:prstGeom prst="rect">
            <a:avLst/>
          </a:prstGeom>
        </p:spPr>
      </p:pic>
      <p:sp>
        <p:nvSpPr>
          <p:cNvPr id="38" name="Left Brace 37"/>
          <p:cNvSpPr/>
          <p:nvPr/>
        </p:nvSpPr>
        <p:spPr>
          <a:xfrm rot="10800000">
            <a:off x="8977826" y="2485759"/>
            <a:ext cx="136013" cy="1479400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182077" y="2928100"/>
            <a:ext cx="1473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/>
              <a:t>Jacobian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4386" y="3950942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76" y="3964590"/>
            <a:ext cx="2422659" cy="5234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67" y="4086894"/>
            <a:ext cx="1443697" cy="27878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2" y="4588824"/>
            <a:ext cx="7643368" cy="82097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76" y="4636984"/>
            <a:ext cx="2847201" cy="719762"/>
          </a:xfrm>
          <a:prstGeom prst="rect">
            <a:avLst/>
          </a:prstGeom>
        </p:spPr>
      </p:pic>
      <p:sp>
        <p:nvSpPr>
          <p:cNvPr id="46" name="Right Arrow 45"/>
          <p:cNvSpPr/>
          <p:nvPr/>
        </p:nvSpPr>
        <p:spPr>
          <a:xfrm rot="5400000">
            <a:off x="5607362" y="4889030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31" y="5922027"/>
            <a:ext cx="7201811" cy="7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4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 animBg="1"/>
      <p:bldP spid="40" grpId="0"/>
      <p:bldP spid="41" grpId="0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3877" y="118858"/>
            <a:ext cx="10515600" cy="5414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Euclidian Space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939" y="813708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Euclidian Space: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939" y="1275373"/>
            <a:ext cx="67352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space in any finite number of dimensions </a:t>
            </a:r>
            <a:r>
              <a:rPr lang="en-US" altLang="zh-CN" i="1" dirty="0"/>
              <a:t>n</a:t>
            </a:r>
            <a:r>
              <a:rPr lang="en-US" altLang="zh-CN" dirty="0"/>
              <a:t>, in which points are </a:t>
            </a:r>
          </a:p>
          <a:p>
            <a:r>
              <a:rPr lang="en-US" altLang="zh-CN" dirty="0"/>
              <a:t>designated by</a:t>
            </a:r>
            <a:r>
              <a:rPr lang="en-US" altLang="zh-CN" dirty="0">
                <a:solidFill>
                  <a:srgbClr val="002060"/>
                </a:solidFill>
              </a:rPr>
              <a:t> </a:t>
            </a:r>
            <a:r>
              <a:rPr lang="en-US" altLang="zh-CN" b="1" i="1" u="sng" dirty="0">
                <a:solidFill>
                  <a:srgbClr val="002060"/>
                </a:solidFill>
              </a:rPr>
              <a:t>coordinates</a:t>
            </a:r>
            <a:r>
              <a:rPr lang="en-US" altLang="zh-CN" dirty="0">
                <a:solidFill>
                  <a:srgbClr val="002060"/>
                </a:solidFill>
              </a:rPr>
              <a:t> </a:t>
            </a:r>
            <a:r>
              <a:rPr lang="en-US" altLang="zh-CN" dirty="0"/>
              <a:t>(one for each dimension) and the distance </a:t>
            </a:r>
          </a:p>
          <a:p>
            <a:r>
              <a:rPr lang="en-US" altLang="zh-CN" dirty="0"/>
              <a:t>between two points is given by a</a:t>
            </a:r>
            <a:r>
              <a:rPr lang="en-US" altLang="zh-CN" dirty="0">
                <a:solidFill>
                  <a:srgbClr val="002060"/>
                </a:solidFill>
              </a:rPr>
              <a:t> </a:t>
            </a:r>
            <a:r>
              <a:rPr lang="en-US" altLang="zh-CN" b="1" i="1" u="sng" dirty="0">
                <a:solidFill>
                  <a:srgbClr val="002060"/>
                </a:solidFill>
              </a:rPr>
              <a:t>distance formula</a:t>
            </a:r>
            <a:r>
              <a:rPr lang="en-US" altLang="zh-CN" dirty="0">
                <a:solidFill>
                  <a:srgbClr val="002060"/>
                </a:solidFill>
              </a:rPr>
              <a:t>.</a:t>
            </a:r>
          </a:p>
          <a:p>
            <a:endParaRPr lang="en-US" altLang="zh-CN" dirty="0">
              <a:solidFill>
                <a:srgbClr val="002060"/>
              </a:solidFill>
            </a:endParaRPr>
          </a:p>
          <a:p>
            <a:r>
              <a:rPr lang="en-US" altLang="zh-CN" dirty="0"/>
              <a:t>Typical notation:</a:t>
            </a:r>
            <a:r>
              <a:rPr lang="en-US" altLang="zh-CN" dirty="0">
                <a:solidFill>
                  <a:srgbClr val="002060"/>
                </a:solidFill>
              </a:rPr>
              <a:t> 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33" y="2336800"/>
            <a:ext cx="568219" cy="361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28" y="727739"/>
            <a:ext cx="2341880" cy="310231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71939" y="2770466"/>
            <a:ext cx="240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Distance Formula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939" y="3232131"/>
            <a:ext cx="7746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Algebraic expression that gives the distances between pairs of points in terms of </a:t>
            </a:r>
          </a:p>
          <a:p>
            <a:r>
              <a:rPr lang="en-US" altLang="zh-CN" dirty="0"/>
              <a:t>their coordinates 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7593" y="3913839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7638657" y="4370061"/>
            <a:ext cx="2297788" cy="2176663"/>
            <a:chOff x="8120120" y="3947043"/>
            <a:chExt cx="2297788" cy="2176663"/>
          </a:xfrm>
        </p:grpSpPr>
        <p:cxnSp>
          <p:nvCxnSpPr>
            <p:cNvPr id="73" name="Straight Arrow Connector 72"/>
            <p:cNvCxnSpPr/>
            <p:nvPr/>
          </p:nvCxnSpPr>
          <p:spPr>
            <a:xfrm flipH="1" flipV="1">
              <a:off x="9132761" y="4361008"/>
              <a:ext cx="3319" cy="12414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25"/>
            <p:cNvGrpSpPr/>
            <p:nvPr/>
          </p:nvGrpSpPr>
          <p:grpSpPr>
            <a:xfrm>
              <a:off x="8120120" y="3947043"/>
              <a:ext cx="2297788" cy="2176663"/>
              <a:chOff x="8120120" y="3947043"/>
              <a:chExt cx="2297788" cy="2176663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4823" y="4307545"/>
                <a:ext cx="178893" cy="235814"/>
              </a:xfrm>
              <a:prstGeom prst="rect">
                <a:avLst/>
              </a:prstGeom>
            </p:spPr>
          </p:pic>
          <p:grpSp>
            <p:nvGrpSpPr>
              <p:cNvPr id="125" name="Group 124"/>
              <p:cNvGrpSpPr/>
              <p:nvPr/>
            </p:nvGrpSpPr>
            <p:grpSpPr>
              <a:xfrm>
                <a:off x="8120120" y="3947043"/>
                <a:ext cx="2297788" cy="2176663"/>
                <a:chOff x="8120120" y="3947043"/>
                <a:chExt cx="2297788" cy="2176663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8543168" y="4972923"/>
                  <a:ext cx="1874740" cy="529218"/>
                  <a:chOff x="257907" y="5043152"/>
                  <a:chExt cx="1874740" cy="529218"/>
                </a:xfrm>
              </p:grpSpPr>
              <p:cxnSp>
                <p:nvCxnSpPr>
                  <p:cNvPr id="63" name="Straight Arrow Connector 62"/>
                  <p:cNvCxnSpPr/>
                  <p:nvPr/>
                </p:nvCxnSpPr>
                <p:spPr>
                  <a:xfrm flipV="1">
                    <a:off x="257907" y="5513002"/>
                    <a:ext cx="1874740" cy="12476"/>
                  </a:xfrm>
                  <a:prstGeom prst="straightConnector1">
                    <a:avLst/>
                  </a:prstGeom>
                  <a:ln w="28575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Oval 63"/>
                  <p:cNvSpPr/>
                  <p:nvPr/>
                </p:nvSpPr>
                <p:spPr>
                  <a:xfrm>
                    <a:off x="453292" y="5455138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>
                    <a:off x="1148858" y="5462954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>
                    <a:off x="1496641" y="5455138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Oval 66"/>
                  <p:cNvSpPr/>
                  <p:nvPr/>
                </p:nvSpPr>
                <p:spPr>
                  <a:xfrm>
                    <a:off x="1287403" y="5284021"/>
                    <a:ext cx="118414" cy="109416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115741" y="5043152"/>
                    <a:ext cx="2936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>
                        <a:solidFill>
                          <a:srgbClr val="00B050"/>
                        </a:solidFill>
                      </a:rPr>
                      <a:t>A</a:t>
                    </a:r>
                    <a:endParaRPr lang="zh-CN" altLang="en-US" sz="1400" b="1" dirty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90876" y="5175085"/>
                    <a:ext cx="37608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-1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994227" y="5179217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1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382855" y="5178572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2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sp>
              <p:nvSpPr>
                <p:cNvPr id="74" name="Oval 73"/>
                <p:cNvSpPr/>
                <p:nvPr/>
              </p:nvSpPr>
              <p:spPr>
                <a:xfrm>
                  <a:off x="9073289" y="5067532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9073289" y="4736794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8797760" y="4957963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1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8805275" y="4619409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2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cxnSp>
              <p:nvCxnSpPr>
                <p:cNvPr id="84" name="Straight Arrow Connector 83"/>
                <p:cNvCxnSpPr/>
                <p:nvPr/>
              </p:nvCxnSpPr>
              <p:spPr>
                <a:xfrm flipH="1">
                  <a:off x="8590898" y="5306833"/>
                  <a:ext cx="664885" cy="721123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Oval 86"/>
                <p:cNvSpPr/>
                <p:nvPr/>
              </p:nvSpPr>
              <p:spPr>
                <a:xfrm>
                  <a:off x="9063425" y="5390173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8874644" y="5597386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8703389" y="5766591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3753" y="5531475"/>
                  <a:ext cx="182071" cy="175327"/>
                </a:xfrm>
                <a:prstGeom prst="rect">
                  <a:avLst/>
                </a:prstGeom>
              </p:spPr>
            </p:pic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35413" y="5835916"/>
                  <a:ext cx="199239" cy="287790"/>
                </a:xfrm>
                <a:prstGeom prst="rect">
                  <a:avLst/>
                </a:prstGeom>
              </p:spPr>
            </p:pic>
            <p:sp>
              <p:nvSpPr>
                <p:cNvPr id="117" name="Oval 116"/>
                <p:cNvSpPr/>
                <p:nvPr/>
              </p:nvSpPr>
              <p:spPr>
                <a:xfrm>
                  <a:off x="10099905" y="5374566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9966460" y="5095867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3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9087327" y="5381768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0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8629913" y="5454067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1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8445067" y="5636223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2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8120120" y="3947043"/>
                  <a:ext cx="14622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rgbClr val="00B050"/>
                      </a:solidFill>
                    </a:rPr>
                    <a:t>A = (2.5,   2,   1.5)</a:t>
                  </a:r>
                  <a:endParaRPr lang="zh-CN" altLang="en-US" sz="1400" b="1" dirty="0">
                    <a:solidFill>
                      <a:srgbClr val="00B050"/>
                    </a:solidFill>
                  </a:endParaRPr>
                </a:p>
              </p:txBody>
            </p:sp>
          </p:grpSp>
        </p:grpSp>
      </p:grpSp>
      <p:pic>
        <p:nvPicPr>
          <p:cNvPr id="128" name="Picture 1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474" y="6242463"/>
            <a:ext cx="656505" cy="51121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210730" y="5311860"/>
            <a:ext cx="1735016" cy="1563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06115" y="5257152"/>
            <a:ext cx="118414" cy="1094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Oval 18"/>
          <p:cNvSpPr/>
          <p:nvPr/>
        </p:nvSpPr>
        <p:spPr>
          <a:xfrm>
            <a:off x="753898" y="5261067"/>
            <a:ext cx="118414" cy="1094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"/>
          <p:cNvSpPr/>
          <p:nvPr/>
        </p:nvSpPr>
        <p:spPr>
          <a:xfrm>
            <a:off x="1101681" y="5264968"/>
            <a:ext cx="118414" cy="1094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val 20"/>
          <p:cNvSpPr/>
          <p:nvPr/>
        </p:nvSpPr>
        <p:spPr>
          <a:xfrm>
            <a:off x="1449464" y="5257152"/>
            <a:ext cx="118414" cy="1094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/>
          <p:cNvSpPr/>
          <p:nvPr/>
        </p:nvSpPr>
        <p:spPr>
          <a:xfrm>
            <a:off x="927789" y="5255985"/>
            <a:ext cx="118414" cy="1094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47296" y="4986419"/>
            <a:ext cx="259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A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3129" y="49782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</a:rPr>
              <a:t>0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0420" y="4999280"/>
            <a:ext cx="351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</a:rPr>
              <a:t>-1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7729" y="4986497"/>
            <a:ext cx="335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</a:rPr>
              <a:t> 1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6574" y="4981995"/>
            <a:ext cx="442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</a:rPr>
              <a:t> 2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2523" y="4430192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A = 0.5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7" y="6290495"/>
            <a:ext cx="518708" cy="5257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04" y="5380585"/>
            <a:ext cx="182071" cy="175327"/>
          </a:xfrm>
          <a:prstGeom prst="rect">
            <a:avLst/>
          </a:prstGeom>
        </p:spPr>
      </p:pic>
      <p:sp>
        <p:nvSpPr>
          <p:cNvPr id="94" name="Oval 93"/>
          <p:cNvSpPr/>
          <p:nvPr/>
        </p:nvSpPr>
        <p:spPr>
          <a:xfrm>
            <a:off x="1633544" y="5260924"/>
            <a:ext cx="118414" cy="1094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1555096" y="4992290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B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074040" y="4422786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B = 2.5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498822" y="4394102"/>
            <a:ext cx="2355613" cy="2320911"/>
            <a:chOff x="3991909" y="4505664"/>
            <a:chExt cx="2355613" cy="2320911"/>
          </a:xfrm>
        </p:grpSpPr>
        <p:grpSp>
          <p:nvGrpSpPr>
            <p:cNvPr id="8" name="Group 7"/>
            <p:cNvGrpSpPr/>
            <p:nvPr/>
          </p:nvGrpSpPr>
          <p:grpSpPr>
            <a:xfrm>
              <a:off x="3991909" y="4505664"/>
              <a:ext cx="2297184" cy="2320911"/>
              <a:chOff x="4005418" y="4013647"/>
              <a:chExt cx="2297184" cy="2320911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4005418" y="4013647"/>
                <a:ext cx="2297184" cy="2320911"/>
                <a:chOff x="4005418" y="4005832"/>
                <a:chExt cx="2297184" cy="2320911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4537776" y="4827865"/>
                  <a:ext cx="1735016" cy="1031948"/>
                  <a:chOff x="257907" y="4836537"/>
                  <a:chExt cx="1735016" cy="1031948"/>
                </a:xfrm>
              </p:grpSpPr>
              <p:cxnSp>
                <p:nvCxnSpPr>
                  <p:cNvPr id="32" name="Straight Arrow Connector 31"/>
                  <p:cNvCxnSpPr/>
                  <p:nvPr/>
                </p:nvCxnSpPr>
                <p:spPr>
                  <a:xfrm flipV="1">
                    <a:off x="257907" y="5509846"/>
                    <a:ext cx="1735016" cy="15632"/>
                  </a:xfrm>
                  <a:prstGeom prst="straightConnector1">
                    <a:avLst/>
                  </a:prstGeom>
                  <a:ln w="28575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Oval 32"/>
                  <p:cNvSpPr/>
                  <p:nvPr/>
                </p:nvSpPr>
                <p:spPr>
                  <a:xfrm>
                    <a:off x="453292" y="5455138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1148858" y="5462954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1496641" y="5455138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Oval 36"/>
                  <p:cNvSpPr/>
                  <p:nvPr/>
                </p:nvSpPr>
                <p:spPr>
                  <a:xfrm>
                    <a:off x="1320797" y="5134412"/>
                    <a:ext cx="118414" cy="109416"/>
                  </a:xfrm>
                  <a:prstGeom prst="ellipse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337765" y="4836537"/>
                    <a:ext cx="2936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>
                        <a:solidFill>
                          <a:srgbClr val="00B050"/>
                        </a:solidFill>
                      </a:rPr>
                      <a:t>A</a:t>
                    </a:r>
                    <a:endParaRPr lang="zh-CN" altLang="en-US" sz="1400" b="1" dirty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22660" y="5529931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0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300531" y="5525478"/>
                    <a:ext cx="35137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-1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011262" y="5524311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1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358328" y="5517662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2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</p:grpSp>
            <p:cxnSp>
              <p:nvCxnSpPr>
                <p:cNvPr id="43" name="Straight Arrow Connector 42"/>
                <p:cNvCxnSpPr/>
                <p:nvPr/>
              </p:nvCxnSpPr>
              <p:spPr>
                <a:xfrm flipH="1" flipV="1">
                  <a:off x="5127369" y="4422565"/>
                  <a:ext cx="3319" cy="1241492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/>
                <p:cNvSpPr/>
                <p:nvPr/>
              </p:nvSpPr>
              <p:spPr>
                <a:xfrm>
                  <a:off x="5067897" y="5454282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5067897" y="5129089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5067897" y="4798351"/>
                  <a:ext cx="118414" cy="10941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792368" y="5019520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1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4799883" y="4680966"/>
                  <a:ext cx="3353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 2</a:t>
                  </a:r>
                  <a:endParaRPr lang="zh-CN" altLang="en-US" sz="16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4005418" y="4005832"/>
                  <a:ext cx="10647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rgbClr val="00B050"/>
                      </a:solidFill>
                    </a:rPr>
                    <a:t>A = (1.5,   1)</a:t>
                  </a:r>
                  <a:endParaRPr lang="zh-CN" altLang="en-US" sz="1400" b="1" dirty="0">
                    <a:solidFill>
                      <a:srgbClr val="00B050"/>
                    </a:solidFill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2834" y="5815530"/>
                  <a:ext cx="551705" cy="511213"/>
                </a:xfrm>
                <a:prstGeom prst="rect">
                  <a:avLst/>
                </a:prstGeom>
              </p:spPr>
            </p:pic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0531" y="5590603"/>
                  <a:ext cx="182071" cy="175327"/>
                </a:xfrm>
                <a:prstGeom prst="rect">
                  <a:avLst/>
                </a:prstGeom>
              </p:spPr>
            </p:pic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3839" y="4334484"/>
                  <a:ext cx="199239" cy="287790"/>
                </a:xfrm>
                <a:prstGeom prst="rect">
                  <a:avLst/>
                </a:prstGeom>
              </p:spPr>
            </p:pic>
          </p:grpSp>
          <p:sp>
            <p:nvSpPr>
              <p:cNvPr id="99" name="Oval 98"/>
              <p:cNvSpPr/>
              <p:nvPr/>
            </p:nvSpPr>
            <p:spPr>
              <a:xfrm>
                <a:off x="5252618" y="4987312"/>
                <a:ext cx="118414" cy="109416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255695" y="4713901"/>
                <a:ext cx="2856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50"/>
                    </a:solidFill>
                  </a:rPr>
                  <a:t>B</a:t>
                </a:r>
                <a:endParaRPr lang="zh-CN" altLang="en-US" sz="14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5151361" y="4505664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</a:rPr>
                <a:t>B = (0.5,   1.5)</a:t>
              </a:r>
              <a:endParaRPr lang="zh-CN" altLang="en-US" sz="1400" b="1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55" name="Straight Connector 54"/>
          <p:cNvCxnSpPr>
            <a:endCxn id="94" idx="2"/>
          </p:cNvCxnSpPr>
          <p:nvPr/>
        </p:nvCxnSpPr>
        <p:spPr>
          <a:xfrm flipV="1">
            <a:off x="1056241" y="5315632"/>
            <a:ext cx="577303" cy="6709"/>
          </a:xfrm>
          <a:prstGeom prst="line">
            <a:avLst/>
          </a:prstGeom>
          <a:ln w="28575">
            <a:solidFill>
              <a:srgbClr val="4C5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Left Brace 57"/>
          <p:cNvSpPr/>
          <p:nvPr/>
        </p:nvSpPr>
        <p:spPr>
          <a:xfrm rot="16200000">
            <a:off x="1211790" y="5186561"/>
            <a:ext cx="238270" cy="715243"/>
          </a:xfrm>
          <a:prstGeom prst="leftBrace">
            <a:avLst/>
          </a:prstGeom>
          <a:ln w="19050">
            <a:solidFill>
              <a:srgbClr val="4C5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4847095" y="5446024"/>
            <a:ext cx="246975" cy="107559"/>
          </a:xfrm>
          <a:prstGeom prst="line">
            <a:avLst/>
          </a:prstGeom>
          <a:ln w="28575">
            <a:solidFill>
              <a:srgbClr val="4C5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8" y="5822430"/>
            <a:ext cx="2275917" cy="277342"/>
          </a:xfrm>
          <a:prstGeom prst="rect">
            <a:avLst/>
          </a:prstGeom>
        </p:spPr>
      </p:pic>
      <p:sp>
        <p:nvSpPr>
          <p:cNvPr id="104" name="Freeform 103"/>
          <p:cNvSpPr/>
          <p:nvPr/>
        </p:nvSpPr>
        <p:spPr>
          <a:xfrm>
            <a:off x="4978401" y="4981996"/>
            <a:ext cx="115400" cy="512220"/>
          </a:xfrm>
          <a:custGeom>
            <a:avLst/>
            <a:gdLst>
              <a:gd name="connsiteX0" fmla="*/ 0 w 484554"/>
              <a:gd name="connsiteY0" fmla="*/ 445477 h 445477"/>
              <a:gd name="connsiteX1" fmla="*/ 132862 w 484554"/>
              <a:gd name="connsiteY1" fmla="*/ 203200 h 445477"/>
              <a:gd name="connsiteX2" fmla="*/ 398585 w 484554"/>
              <a:gd name="connsiteY2" fmla="*/ 39077 h 445477"/>
              <a:gd name="connsiteX3" fmla="*/ 484554 w 484554"/>
              <a:gd name="connsiteY3" fmla="*/ 0 h 44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554" h="445477">
                <a:moveTo>
                  <a:pt x="0" y="445477"/>
                </a:moveTo>
                <a:cubicBezTo>
                  <a:pt x="33215" y="358205"/>
                  <a:pt x="66431" y="270933"/>
                  <a:pt x="132862" y="203200"/>
                </a:cubicBezTo>
                <a:cubicBezTo>
                  <a:pt x="199293" y="135467"/>
                  <a:pt x="339970" y="72944"/>
                  <a:pt x="398585" y="39077"/>
                </a:cubicBezTo>
                <a:cubicBezTo>
                  <a:pt x="457200" y="5210"/>
                  <a:pt x="470877" y="2605"/>
                  <a:pt x="484554" y="0"/>
                </a:cubicBezTo>
              </a:path>
            </a:pathLst>
          </a:custGeom>
          <a:noFill/>
          <a:ln>
            <a:solidFill>
              <a:srgbClr val="4C50F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55" y="4812676"/>
            <a:ext cx="3080125" cy="460444"/>
          </a:xfrm>
          <a:prstGeom prst="rect">
            <a:avLst/>
          </a:prstGeom>
        </p:spPr>
      </p:pic>
      <p:sp>
        <p:nvSpPr>
          <p:cNvPr id="118" name="Oval 117"/>
          <p:cNvSpPr/>
          <p:nvPr/>
        </p:nvSpPr>
        <p:spPr>
          <a:xfrm>
            <a:off x="9378114" y="5131402"/>
            <a:ext cx="118414" cy="1094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9261354" y="4876245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B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9212322" y="4376467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B = (3,   1,  2)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cxnSp>
        <p:nvCxnSpPr>
          <p:cNvPr id="130" name="Straight Connector 129"/>
          <p:cNvCxnSpPr>
            <a:endCxn id="67" idx="0"/>
          </p:cNvCxnSpPr>
          <p:nvPr/>
        </p:nvCxnSpPr>
        <p:spPr>
          <a:xfrm flipH="1">
            <a:off x="9150408" y="5224794"/>
            <a:ext cx="284134" cy="412016"/>
          </a:xfrm>
          <a:prstGeom prst="line">
            <a:avLst/>
          </a:prstGeom>
          <a:ln w="28575">
            <a:solidFill>
              <a:srgbClr val="4C50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10" y="5005207"/>
            <a:ext cx="2248636" cy="548220"/>
          </a:xfrm>
          <a:prstGeom prst="rect">
            <a:avLst/>
          </a:prstGeom>
        </p:spPr>
      </p:pic>
      <p:sp>
        <p:nvSpPr>
          <p:cNvPr id="116" name="Freeform 115"/>
          <p:cNvSpPr/>
          <p:nvPr/>
        </p:nvSpPr>
        <p:spPr>
          <a:xfrm>
            <a:off x="9284677" y="5082657"/>
            <a:ext cx="495269" cy="365367"/>
          </a:xfrm>
          <a:custGeom>
            <a:avLst/>
            <a:gdLst>
              <a:gd name="connsiteX0" fmla="*/ 0 w 437661"/>
              <a:gd name="connsiteY0" fmla="*/ 351692 h 352393"/>
              <a:gd name="connsiteX1" fmla="*/ 289169 w 437661"/>
              <a:gd name="connsiteY1" fmla="*/ 296984 h 352393"/>
              <a:gd name="connsiteX2" fmla="*/ 437661 w 437661"/>
              <a:gd name="connsiteY2" fmla="*/ 0 h 352393"/>
              <a:gd name="connsiteX3" fmla="*/ 437661 w 437661"/>
              <a:gd name="connsiteY3" fmla="*/ 0 h 35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661" h="352393">
                <a:moveTo>
                  <a:pt x="0" y="351692"/>
                </a:moveTo>
                <a:cubicBezTo>
                  <a:pt x="108113" y="353645"/>
                  <a:pt x="216226" y="355599"/>
                  <a:pt x="289169" y="296984"/>
                </a:cubicBezTo>
                <a:cubicBezTo>
                  <a:pt x="362112" y="238369"/>
                  <a:pt x="437661" y="0"/>
                  <a:pt x="437661" y="0"/>
                </a:cubicBezTo>
                <a:lnTo>
                  <a:pt x="437661" y="0"/>
                </a:lnTo>
              </a:path>
            </a:pathLst>
          </a:custGeom>
          <a:noFill/>
          <a:ln>
            <a:solidFill>
              <a:srgbClr val="4C50F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3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8" grpId="0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/>
      <p:bldP spid="24" grpId="0"/>
      <p:bldP spid="25" grpId="0"/>
      <p:bldP spid="26" grpId="0"/>
      <p:bldP spid="26" grpId="1"/>
      <p:bldP spid="27" grpId="0"/>
      <p:bldP spid="27" grpId="1"/>
      <p:bldP spid="28" grpId="0"/>
      <p:bldP spid="94" grpId="0" animBg="1"/>
      <p:bldP spid="95" grpId="0"/>
      <p:bldP spid="97" grpId="0"/>
      <p:bldP spid="58" grpId="0" animBg="1"/>
      <p:bldP spid="104" grpId="0" animBg="1"/>
      <p:bldP spid="118" grpId="0" animBg="1"/>
      <p:bldP spid="119" grpId="0"/>
      <p:bldP spid="129" grpId="0"/>
      <p:bldP spid="1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Gradient Extensions (II)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19" y="737588"/>
            <a:ext cx="606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                                 be a  function of a matrix                          :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4" y="786852"/>
            <a:ext cx="1595878" cy="284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58" y="811873"/>
            <a:ext cx="1285335" cy="2344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2" y="1283369"/>
            <a:ext cx="3281297" cy="138476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699732" y="1505867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133287" y="1505867"/>
            <a:ext cx="2499161" cy="646331"/>
            <a:chOff x="4201527" y="1652587"/>
            <a:chExt cx="2499161" cy="646331"/>
          </a:xfrm>
        </p:grpSpPr>
        <p:sp>
          <p:nvSpPr>
            <p:cNvPr id="10" name="TextBox 9"/>
            <p:cNvSpPr txBox="1"/>
            <p:nvPr/>
          </p:nvSpPr>
          <p:spPr>
            <a:xfrm>
              <a:off x="4201527" y="1652587"/>
              <a:ext cx="2499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The gradient of </a:t>
              </a:r>
            </a:p>
            <a:p>
              <a:r>
                <a:rPr lang="en-US" altLang="zh-CN" dirty="0"/>
                <a:t>with respect to matrix : </a:t>
              </a:r>
              <a:endParaRPr lang="zh-CN" alt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507" y="1703102"/>
              <a:ext cx="573785" cy="27265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95" y="1195500"/>
            <a:ext cx="5628042" cy="15605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19" y="296147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00" y="2906887"/>
            <a:ext cx="4552075" cy="6317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619" y="3538147"/>
            <a:ext cx="280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Consider function carefully:</a:t>
            </a:r>
            <a:endParaRPr lang="zh-CN" alt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" y="3897573"/>
            <a:ext cx="5701863" cy="1197137"/>
          </a:xfrm>
          <a:prstGeom prst="rect">
            <a:avLst/>
          </a:prstGeom>
        </p:spPr>
      </p:pic>
      <p:sp>
        <p:nvSpPr>
          <p:cNvPr id="20" name="Left Brace 19"/>
          <p:cNvSpPr/>
          <p:nvPr/>
        </p:nvSpPr>
        <p:spPr>
          <a:xfrm rot="16200000">
            <a:off x="2022407" y="4038839"/>
            <a:ext cx="115300" cy="2227046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Left Brace 20"/>
          <p:cNvSpPr/>
          <p:nvPr/>
        </p:nvSpPr>
        <p:spPr>
          <a:xfrm rot="16200000">
            <a:off x="4384604" y="4005858"/>
            <a:ext cx="115302" cy="2293006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287" y="5263970"/>
            <a:ext cx="249935" cy="2186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50" y="5234935"/>
            <a:ext cx="435565" cy="2767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441" y="3907479"/>
            <a:ext cx="3796172" cy="119575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91821" y="3907479"/>
            <a:ext cx="1999397" cy="2482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3378450" y="3949093"/>
            <a:ext cx="395156" cy="11350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>
            <a:off x="6087501" y="3878806"/>
            <a:ext cx="937143" cy="34005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ctangle 27"/>
          <p:cNvSpPr/>
          <p:nvPr/>
        </p:nvSpPr>
        <p:spPr>
          <a:xfrm>
            <a:off x="1095233" y="4180666"/>
            <a:ext cx="1999397" cy="24826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/>
          <p:cNvSpPr/>
          <p:nvPr/>
        </p:nvSpPr>
        <p:spPr>
          <a:xfrm>
            <a:off x="3965454" y="3949093"/>
            <a:ext cx="395156" cy="113503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Rectangle 29"/>
          <p:cNvSpPr/>
          <p:nvPr/>
        </p:nvSpPr>
        <p:spPr>
          <a:xfrm>
            <a:off x="7203206" y="4122826"/>
            <a:ext cx="937143" cy="34005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/>
          <p:cNvSpPr/>
          <p:nvPr/>
        </p:nvSpPr>
        <p:spPr>
          <a:xfrm>
            <a:off x="1100200" y="4848821"/>
            <a:ext cx="1999397" cy="248264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34"/>
          <p:cNvSpPr/>
          <p:nvPr/>
        </p:nvSpPr>
        <p:spPr>
          <a:xfrm>
            <a:off x="5042848" y="3949092"/>
            <a:ext cx="436745" cy="1135039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5"/>
          <p:cNvSpPr/>
          <p:nvPr/>
        </p:nvSpPr>
        <p:spPr>
          <a:xfrm>
            <a:off x="8765873" y="4805717"/>
            <a:ext cx="974676" cy="33707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6" y="4180666"/>
            <a:ext cx="2402529" cy="66117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6619" y="3534658"/>
            <a:ext cx="280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Hence:</a:t>
            </a:r>
            <a:endParaRPr lang="zh-CN" altLang="en-US" dirty="0"/>
          </a:p>
        </p:txBody>
      </p:sp>
      <p:sp>
        <p:nvSpPr>
          <p:cNvPr id="40" name="Right Arrow 39"/>
          <p:cNvSpPr/>
          <p:nvPr/>
        </p:nvSpPr>
        <p:spPr>
          <a:xfrm>
            <a:off x="2696212" y="4061875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40" y="4377594"/>
            <a:ext cx="870282" cy="29009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83" y="3854660"/>
            <a:ext cx="7760871" cy="130139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" y="4323881"/>
            <a:ext cx="1061848" cy="35394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14" y="3845821"/>
            <a:ext cx="3889135" cy="1319072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5161837" y="4075495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55" y="4219260"/>
            <a:ext cx="3325097" cy="57001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6619" y="5247582"/>
            <a:ext cx="166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00B050"/>
                </a:solidFill>
              </a:rPr>
              <a:t>Exercise:</a:t>
            </a:r>
            <a:endParaRPr lang="zh-CN" altLang="en-US" sz="2400" b="1" u="sng" dirty="0">
              <a:solidFill>
                <a:srgbClr val="00B050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37" y="5343385"/>
            <a:ext cx="2629774" cy="142181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50602" y="6106322"/>
            <a:ext cx="788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</a:rPr>
              <a:t>Show: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46" y="6085060"/>
            <a:ext cx="4808455" cy="3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7" grpId="0"/>
      <p:bldP spid="17" grpId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9" grpId="0"/>
      <p:bldP spid="40" grpId="0" animBg="1"/>
      <p:bldP spid="40" grpId="1" animBg="1"/>
      <p:bldP spid="45" grpId="0" animBg="1"/>
      <p:bldP spid="48" grpId="0"/>
      <p:bldP spid="5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ML Application (Backpropagation   I 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67" y="600502"/>
            <a:ext cx="11149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training deep neural network models, the backpropagation algorithm is an efficient way to compute the gradient </a:t>
            </a:r>
          </a:p>
          <a:p>
            <a:r>
              <a:rPr lang="en-US" altLang="zh-CN" dirty="0"/>
              <a:t>of an error function with respect to the parameters of the model.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085003" y="2173708"/>
            <a:ext cx="1620449" cy="2153646"/>
            <a:chOff x="645016" y="1282074"/>
            <a:chExt cx="1620449" cy="2153646"/>
          </a:xfrm>
        </p:grpSpPr>
        <p:sp>
          <p:nvSpPr>
            <p:cNvPr id="6" name="Oval 5"/>
            <p:cNvSpPr/>
            <p:nvPr/>
          </p:nvSpPr>
          <p:spPr>
            <a:xfrm>
              <a:off x="703913" y="1508369"/>
              <a:ext cx="171939" cy="156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3912" y="1894401"/>
              <a:ext cx="171939" cy="156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03911" y="2280433"/>
              <a:ext cx="171939" cy="156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03911" y="3107812"/>
              <a:ext cx="171939" cy="156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 rot="5400000">
              <a:off x="591957" y="2523100"/>
              <a:ext cx="56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. . .</a:t>
              </a:r>
              <a:endParaRPr lang="zh-CN" altLang="en-US" sz="2400" b="1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894330" y="1282074"/>
              <a:ext cx="171939" cy="15630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894329" y="1668106"/>
              <a:ext cx="171939" cy="15630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894328" y="2054138"/>
              <a:ext cx="171939" cy="15630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894328" y="2881517"/>
              <a:ext cx="171939" cy="15630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5400000">
              <a:off x="1750741" y="2343678"/>
              <a:ext cx="56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. . .</a:t>
              </a:r>
              <a:endParaRPr lang="zh-CN" altLang="en-US" sz="2400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894328" y="3279412"/>
              <a:ext cx="171939" cy="15630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Straight Arrow Connector 16"/>
            <p:cNvCxnSpPr>
              <a:stCxn id="6" idx="6"/>
              <a:endCxn id="11" idx="2"/>
            </p:cNvCxnSpPr>
            <p:nvPr/>
          </p:nvCxnSpPr>
          <p:spPr>
            <a:xfrm flipV="1">
              <a:off x="875852" y="1360228"/>
              <a:ext cx="1018478" cy="22629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  <a:endCxn id="12" idx="2"/>
            </p:cNvCxnSpPr>
            <p:nvPr/>
          </p:nvCxnSpPr>
          <p:spPr>
            <a:xfrm>
              <a:off x="875852" y="1586523"/>
              <a:ext cx="1018477" cy="159737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6"/>
              <a:endCxn id="13" idx="2"/>
            </p:cNvCxnSpPr>
            <p:nvPr/>
          </p:nvCxnSpPr>
          <p:spPr>
            <a:xfrm>
              <a:off x="875852" y="1586523"/>
              <a:ext cx="1018476" cy="545769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6"/>
              <a:endCxn id="14" idx="2"/>
            </p:cNvCxnSpPr>
            <p:nvPr/>
          </p:nvCxnSpPr>
          <p:spPr>
            <a:xfrm>
              <a:off x="875852" y="1586523"/>
              <a:ext cx="1018476" cy="137314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6"/>
              <a:endCxn id="16" idx="2"/>
            </p:cNvCxnSpPr>
            <p:nvPr/>
          </p:nvCxnSpPr>
          <p:spPr>
            <a:xfrm>
              <a:off x="875852" y="1586523"/>
              <a:ext cx="1018476" cy="1771043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7" idx="6"/>
              <a:endCxn id="11" idx="2"/>
            </p:cNvCxnSpPr>
            <p:nvPr/>
          </p:nvCxnSpPr>
          <p:spPr>
            <a:xfrm flipV="1">
              <a:off x="875851" y="1360228"/>
              <a:ext cx="1018479" cy="612327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6"/>
              <a:endCxn id="12" idx="2"/>
            </p:cNvCxnSpPr>
            <p:nvPr/>
          </p:nvCxnSpPr>
          <p:spPr>
            <a:xfrm flipV="1">
              <a:off x="875851" y="1746260"/>
              <a:ext cx="1018478" cy="226295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6"/>
              <a:endCxn id="13" idx="2"/>
            </p:cNvCxnSpPr>
            <p:nvPr/>
          </p:nvCxnSpPr>
          <p:spPr>
            <a:xfrm>
              <a:off x="875851" y="1972555"/>
              <a:ext cx="1018477" cy="159737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" idx="6"/>
              <a:endCxn id="14" idx="2"/>
            </p:cNvCxnSpPr>
            <p:nvPr/>
          </p:nvCxnSpPr>
          <p:spPr>
            <a:xfrm>
              <a:off x="875851" y="1972555"/>
              <a:ext cx="1018477" cy="987116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7" idx="6"/>
              <a:endCxn id="16" idx="2"/>
            </p:cNvCxnSpPr>
            <p:nvPr/>
          </p:nvCxnSpPr>
          <p:spPr>
            <a:xfrm>
              <a:off x="875851" y="1972555"/>
              <a:ext cx="1018477" cy="1385011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6"/>
              <a:endCxn id="11" idx="2"/>
            </p:cNvCxnSpPr>
            <p:nvPr/>
          </p:nvCxnSpPr>
          <p:spPr>
            <a:xfrm flipV="1">
              <a:off x="875850" y="1360228"/>
              <a:ext cx="1018480" cy="99835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8" idx="6"/>
              <a:endCxn id="13" idx="2"/>
            </p:cNvCxnSpPr>
            <p:nvPr/>
          </p:nvCxnSpPr>
          <p:spPr>
            <a:xfrm flipV="1">
              <a:off x="875850" y="2132292"/>
              <a:ext cx="1018478" cy="226295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6"/>
              <a:endCxn id="14" idx="2"/>
            </p:cNvCxnSpPr>
            <p:nvPr/>
          </p:nvCxnSpPr>
          <p:spPr>
            <a:xfrm>
              <a:off x="875850" y="2358587"/>
              <a:ext cx="1018478" cy="601084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6" idx="2"/>
            </p:cNvCxnSpPr>
            <p:nvPr/>
          </p:nvCxnSpPr>
          <p:spPr>
            <a:xfrm>
              <a:off x="875850" y="2358587"/>
              <a:ext cx="1018478" cy="99897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9" idx="6"/>
              <a:endCxn id="11" idx="2"/>
            </p:cNvCxnSpPr>
            <p:nvPr/>
          </p:nvCxnSpPr>
          <p:spPr>
            <a:xfrm flipV="1">
              <a:off x="875850" y="1360228"/>
              <a:ext cx="1018480" cy="1825738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9" idx="6"/>
              <a:endCxn id="12" idx="2"/>
            </p:cNvCxnSpPr>
            <p:nvPr/>
          </p:nvCxnSpPr>
          <p:spPr>
            <a:xfrm flipV="1">
              <a:off x="875850" y="1746260"/>
              <a:ext cx="1018479" cy="143970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9" idx="6"/>
              <a:endCxn id="13" idx="2"/>
            </p:cNvCxnSpPr>
            <p:nvPr/>
          </p:nvCxnSpPr>
          <p:spPr>
            <a:xfrm flipV="1">
              <a:off x="875850" y="2132292"/>
              <a:ext cx="1018478" cy="105367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9" idx="6"/>
              <a:endCxn id="14" idx="2"/>
            </p:cNvCxnSpPr>
            <p:nvPr/>
          </p:nvCxnSpPr>
          <p:spPr>
            <a:xfrm flipV="1">
              <a:off x="875850" y="2959671"/>
              <a:ext cx="1018478" cy="2262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9" idx="6"/>
              <a:endCxn id="16" idx="2"/>
            </p:cNvCxnSpPr>
            <p:nvPr/>
          </p:nvCxnSpPr>
          <p:spPr>
            <a:xfrm>
              <a:off x="875850" y="3185966"/>
              <a:ext cx="1018478" cy="1716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8514" y="1281880"/>
            <a:ext cx="413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Consider </a:t>
            </a:r>
            <a:r>
              <a:rPr lang="en-US" altLang="zh-CN" u="sng" dirty="0">
                <a:solidFill>
                  <a:srgbClr val="002060"/>
                </a:solidFill>
              </a:rPr>
              <a:t>feedforward</a:t>
            </a:r>
            <a:r>
              <a:rPr lang="en-US" altLang="zh-CN" dirty="0"/>
              <a:t> computation of NN:</a:t>
            </a:r>
            <a:endParaRPr lang="zh-CN" altLang="en-US" dirty="0"/>
          </a:p>
        </p:txBody>
      </p:sp>
      <p:sp>
        <p:nvSpPr>
          <p:cNvPr id="48" name="Rectangle 47"/>
          <p:cNvSpPr/>
          <p:nvPr/>
        </p:nvSpPr>
        <p:spPr>
          <a:xfrm>
            <a:off x="305724" y="2501271"/>
            <a:ext cx="114822" cy="149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4722" y="1910704"/>
            <a:ext cx="654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Input</a:t>
            </a:r>
          </a:p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vector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5" y="4116849"/>
            <a:ext cx="213619" cy="26470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66666" y="1864537"/>
            <a:ext cx="71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Layer 1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5752525" y="1756815"/>
            <a:ext cx="4134530" cy="307777"/>
            <a:chOff x="7874759" y="1976474"/>
            <a:chExt cx="4134530" cy="307777"/>
          </a:xfrm>
        </p:grpSpPr>
        <p:sp>
          <p:nvSpPr>
            <p:cNvPr id="51" name="TextBox 50"/>
            <p:cNvSpPr txBox="1"/>
            <p:nvPr/>
          </p:nvSpPr>
          <p:spPr>
            <a:xfrm>
              <a:off x="7874759" y="1976474"/>
              <a:ext cx="4134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2060"/>
                  </a:solidFill>
                </a:rPr>
                <a:t>Step 1: </a:t>
              </a:r>
              <a:r>
                <a:rPr lang="en-US" altLang="zh-CN" sz="1400" dirty="0"/>
                <a:t>Provide input vector       to the first layer of </a:t>
              </a:r>
              <a:r>
                <a:rPr lang="en-US" altLang="zh-CN" sz="1400" b="1" dirty="0"/>
                <a:t>NN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5418" y="2041805"/>
              <a:ext cx="145814" cy="180683"/>
            </a:xfrm>
            <a:prstGeom prst="rect">
              <a:avLst/>
            </a:prstGeom>
          </p:spPr>
        </p:pic>
      </p:grpSp>
      <p:sp>
        <p:nvSpPr>
          <p:cNvPr id="55" name="Right Arrow 54"/>
          <p:cNvSpPr/>
          <p:nvPr/>
        </p:nvSpPr>
        <p:spPr>
          <a:xfrm>
            <a:off x="619913" y="2776496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39" y="4290247"/>
            <a:ext cx="451537" cy="341598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5752525" y="2077894"/>
            <a:ext cx="4532348" cy="307777"/>
            <a:chOff x="6851175" y="2077894"/>
            <a:chExt cx="4532348" cy="307777"/>
          </a:xfrm>
        </p:grpSpPr>
        <p:sp>
          <p:nvSpPr>
            <p:cNvPr id="57" name="TextBox 56"/>
            <p:cNvSpPr txBox="1"/>
            <p:nvPr/>
          </p:nvSpPr>
          <p:spPr>
            <a:xfrm>
              <a:off x="6851175" y="2077894"/>
              <a:ext cx="37394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2060"/>
                  </a:solidFill>
                </a:rPr>
                <a:t>Step 2: </a:t>
              </a:r>
              <a:r>
                <a:rPr lang="en-US" altLang="zh-CN" sz="1400" dirty="0"/>
                <a:t>Input multiplied by layer weights          :    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245" y="2131012"/>
              <a:ext cx="309100" cy="233841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2727" y="2084718"/>
              <a:ext cx="1020796" cy="272825"/>
            </a:xfrm>
            <a:prstGeom prst="rect">
              <a:avLst/>
            </a:prstGeom>
          </p:spPr>
        </p:pic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371" y="4355520"/>
            <a:ext cx="284647" cy="25428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5752525" y="2400944"/>
            <a:ext cx="4008302" cy="307777"/>
            <a:chOff x="6851175" y="2400944"/>
            <a:chExt cx="400830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6851175" y="2400944"/>
              <a:ext cx="2769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2060"/>
                  </a:solidFill>
                </a:rPr>
                <a:t>Step 3: </a:t>
              </a:r>
              <a:r>
                <a:rPr lang="en-US" altLang="zh-CN" sz="1400" dirty="0"/>
                <a:t>Add bias parameters       :     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5010" y="2471333"/>
              <a:ext cx="233617" cy="208698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3453" y="2417632"/>
              <a:ext cx="1496024" cy="269223"/>
            </a:xfrm>
            <a:prstGeom prst="rect">
              <a:avLst/>
            </a:prstGeom>
          </p:spPr>
        </p:pic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47" y="4242376"/>
            <a:ext cx="552177" cy="383227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5752525" y="2742827"/>
            <a:ext cx="6117933" cy="310874"/>
            <a:chOff x="6141490" y="2742827"/>
            <a:chExt cx="6117933" cy="310874"/>
          </a:xfrm>
        </p:grpSpPr>
        <p:sp>
          <p:nvSpPr>
            <p:cNvPr id="72" name="TextBox 71"/>
            <p:cNvSpPr txBox="1"/>
            <p:nvPr/>
          </p:nvSpPr>
          <p:spPr>
            <a:xfrm>
              <a:off x="6141490" y="2745924"/>
              <a:ext cx="38182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2060"/>
                  </a:solidFill>
                </a:rPr>
                <a:t>Step 4: </a:t>
              </a:r>
              <a:r>
                <a:rPr lang="en-US" altLang="zh-CN" sz="1400" dirty="0"/>
                <a:t>Pass through activation function          :     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848" y="2745924"/>
              <a:ext cx="387636" cy="26903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042" y="2742827"/>
              <a:ext cx="2606381" cy="272128"/>
            </a:xfrm>
            <a:prstGeom prst="rect">
              <a:avLst/>
            </a:prstGeom>
          </p:spPr>
        </p:pic>
      </p:grpSp>
      <p:sp>
        <p:nvSpPr>
          <p:cNvPr id="80" name="Rectangle 79"/>
          <p:cNvSpPr/>
          <p:nvPr/>
        </p:nvSpPr>
        <p:spPr>
          <a:xfrm>
            <a:off x="2790229" y="2776496"/>
            <a:ext cx="116738" cy="93418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31" y="3764023"/>
            <a:ext cx="560676" cy="265583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5753871" y="3055187"/>
            <a:ext cx="4616135" cy="307777"/>
            <a:chOff x="5753871" y="3041539"/>
            <a:chExt cx="4616135" cy="307777"/>
          </a:xfrm>
        </p:grpSpPr>
        <p:sp>
          <p:nvSpPr>
            <p:cNvPr id="81" name="TextBox 80"/>
            <p:cNvSpPr txBox="1"/>
            <p:nvPr/>
          </p:nvSpPr>
          <p:spPr>
            <a:xfrm>
              <a:off x="5753871" y="3041539"/>
              <a:ext cx="4616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2060"/>
                  </a:solidFill>
                </a:rPr>
                <a:t>Step 5: </a:t>
              </a:r>
              <a:r>
                <a:rPr lang="en-US" altLang="zh-CN" sz="1400" dirty="0"/>
                <a:t>Use output               as input for the next layer of </a:t>
              </a:r>
              <a:r>
                <a:rPr lang="en-US" altLang="zh-CN" sz="1400" b="1" dirty="0"/>
                <a:t>NN</a:t>
              </a:r>
              <a:r>
                <a:rPr lang="en-US" altLang="zh-CN" sz="1400" dirty="0"/>
                <a:t>    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1376" y="3062528"/>
              <a:ext cx="516905" cy="244850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3554066" y="2581262"/>
            <a:ext cx="963176" cy="1337917"/>
            <a:chOff x="613698" y="1282074"/>
            <a:chExt cx="1659571" cy="2153646"/>
          </a:xfrm>
        </p:grpSpPr>
        <p:sp>
          <p:nvSpPr>
            <p:cNvPr id="86" name="Oval 85"/>
            <p:cNvSpPr/>
            <p:nvPr/>
          </p:nvSpPr>
          <p:spPr>
            <a:xfrm>
              <a:off x="703913" y="1508369"/>
              <a:ext cx="171939" cy="156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03912" y="1894401"/>
              <a:ext cx="171939" cy="156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03911" y="2280433"/>
              <a:ext cx="171939" cy="156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03911" y="3107812"/>
              <a:ext cx="171939" cy="1563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TextBox 89"/>
            <p:cNvSpPr txBox="1"/>
            <p:nvPr/>
          </p:nvSpPr>
          <p:spPr>
            <a:xfrm rot="5400000">
              <a:off x="546305" y="2515295"/>
              <a:ext cx="612060" cy="477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. . .</a:t>
              </a:r>
              <a:endParaRPr lang="zh-CN" altLang="en-US" sz="12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1894330" y="1282074"/>
              <a:ext cx="171939" cy="15630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894329" y="1668106"/>
              <a:ext cx="171939" cy="15630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894328" y="2054138"/>
              <a:ext cx="171939" cy="15630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894328" y="2881517"/>
              <a:ext cx="171939" cy="15630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1728602" y="2335874"/>
              <a:ext cx="612060" cy="477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/>
                <a:t>. . .</a:t>
              </a:r>
              <a:endParaRPr lang="zh-CN" altLang="en-US" sz="1200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1894328" y="3279412"/>
              <a:ext cx="171939" cy="15630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7" name="Straight Arrow Connector 96"/>
            <p:cNvCxnSpPr>
              <a:stCxn id="86" idx="6"/>
              <a:endCxn id="91" idx="2"/>
            </p:cNvCxnSpPr>
            <p:nvPr/>
          </p:nvCxnSpPr>
          <p:spPr>
            <a:xfrm flipV="1">
              <a:off x="875852" y="1360228"/>
              <a:ext cx="1018478" cy="22629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  <a:endCxn id="92" idx="2"/>
            </p:cNvCxnSpPr>
            <p:nvPr/>
          </p:nvCxnSpPr>
          <p:spPr>
            <a:xfrm>
              <a:off x="875852" y="1586523"/>
              <a:ext cx="1018477" cy="159737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6" idx="6"/>
              <a:endCxn id="93" idx="2"/>
            </p:cNvCxnSpPr>
            <p:nvPr/>
          </p:nvCxnSpPr>
          <p:spPr>
            <a:xfrm>
              <a:off x="875852" y="1586523"/>
              <a:ext cx="1018476" cy="545769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86" idx="6"/>
              <a:endCxn id="94" idx="2"/>
            </p:cNvCxnSpPr>
            <p:nvPr/>
          </p:nvCxnSpPr>
          <p:spPr>
            <a:xfrm>
              <a:off x="875852" y="1586523"/>
              <a:ext cx="1018476" cy="137314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6" idx="6"/>
              <a:endCxn id="96" idx="2"/>
            </p:cNvCxnSpPr>
            <p:nvPr/>
          </p:nvCxnSpPr>
          <p:spPr>
            <a:xfrm>
              <a:off x="875852" y="1586523"/>
              <a:ext cx="1018476" cy="1771043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87" idx="6"/>
              <a:endCxn id="91" idx="2"/>
            </p:cNvCxnSpPr>
            <p:nvPr/>
          </p:nvCxnSpPr>
          <p:spPr>
            <a:xfrm flipV="1">
              <a:off x="875851" y="1360228"/>
              <a:ext cx="1018479" cy="612327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7" idx="6"/>
              <a:endCxn id="92" idx="2"/>
            </p:cNvCxnSpPr>
            <p:nvPr/>
          </p:nvCxnSpPr>
          <p:spPr>
            <a:xfrm flipV="1">
              <a:off x="875851" y="1746260"/>
              <a:ext cx="1018478" cy="226295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87" idx="6"/>
              <a:endCxn id="93" idx="2"/>
            </p:cNvCxnSpPr>
            <p:nvPr/>
          </p:nvCxnSpPr>
          <p:spPr>
            <a:xfrm>
              <a:off x="875851" y="1972555"/>
              <a:ext cx="1018477" cy="159737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87" idx="6"/>
              <a:endCxn id="94" idx="2"/>
            </p:cNvCxnSpPr>
            <p:nvPr/>
          </p:nvCxnSpPr>
          <p:spPr>
            <a:xfrm>
              <a:off x="875851" y="1972555"/>
              <a:ext cx="1018477" cy="987116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87" idx="6"/>
              <a:endCxn id="96" idx="2"/>
            </p:cNvCxnSpPr>
            <p:nvPr/>
          </p:nvCxnSpPr>
          <p:spPr>
            <a:xfrm>
              <a:off x="875851" y="1972555"/>
              <a:ext cx="1018477" cy="1385011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8" idx="6"/>
              <a:endCxn id="91" idx="2"/>
            </p:cNvCxnSpPr>
            <p:nvPr/>
          </p:nvCxnSpPr>
          <p:spPr>
            <a:xfrm flipV="1">
              <a:off x="875850" y="1360228"/>
              <a:ext cx="1018480" cy="99835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88" idx="6"/>
              <a:endCxn id="93" idx="2"/>
            </p:cNvCxnSpPr>
            <p:nvPr/>
          </p:nvCxnSpPr>
          <p:spPr>
            <a:xfrm flipV="1">
              <a:off x="875850" y="2132292"/>
              <a:ext cx="1018478" cy="226295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88" idx="6"/>
              <a:endCxn id="94" idx="2"/>
            </p:cNvCxnSpPr>
            <p:nvPr/>
          </p:nvCxnSpPr>
          <p:spPr>
            <a:xfrm>
              <a:off x="875850" y="2358587"/>
              <a:ext cx="1018478" cy="601084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88" idx="6"/>
              <a:endCxn id="96" idx="2"/>
            </p:cNvCxnSpPr>
            <p:nvPr/>
          </p:nvCxnSpPr>
          <p:spPr>
            <a:xfrm>
              <a:off x="875850" y="2358587"/>
              <a:ext cx="1018478" cy="99897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89" idx="6"/>
              <a:endCxn id="91" idx="2"/>
            </p:cNvCxnSpPr>
            <p:nvPr/>
          </p:nvCxnSpPr>
          <p:spPr>
            <a:xfrm flipV="1">
              <a:off x="875850" y="1360228"/>
              <a:ext cx="1018480" cy="1825738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89" idx="6"/>
              <a:endCxn id="92" idx="2"/>
            </p:cNvCxnSpPr>
            <p:nvPr/>
          </p:nvCxnSpPr>
          <p:spPr>
            <a:xfrm flipV="1">
              <a:off x="875850" y="1746260"/>
              <a:ext cx="1018479" cy="143970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89" idx="6"/>
              <a:endCxn id="93" idx="2"/>
            </p:cNvCxnSpPr>
            <p:nvPr/>
          </p:nvCxnSpPr>
          <p:spPr>
            <a:xfrm flipV="1">
              <a:off x="875851" y="2132292"/>
              <a:ext cx="1018478" cy="105367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9" idx="6"/>
              <a:endCxn id="94" idx="2"/>
            </p:cNvCxnSpPr>
            <p:nvPr/>
          </p:nvCxnSpPr>
          <p:spPr>
            <a:xfrm flipV="1">
              <a:off x="875850" y="2959671"/>
              <a:ext cx="1018478" cy="2262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9" idx="6"/>
              <a:endCxn id="96" idx="2"/>
            </p:cNvCxnSpPr>
            <p:nvPr/>
          </p:nvCxnSpPr>
          <p:spPr>
            <a:xfrm>
              <a:off x="875850" y="3185966"/>
              <a:ext cx="1018478" cy="17160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ight Arrow 115"/>
          <p:cNvSpPr/>
          <p:nvPr/>
        </p:nvSpPr>
        <p:spPr>
          <a:xfrm>
            <a:off x="3097443" y="2828976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4490437" y="294890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. . .</a:t>
            </a:r>
            <a:endParaRPr lang="zh-CN" altLang="en-US" sz="24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3633321" y="2256401"/>
            <a:ext cx="713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Layer 2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5398850" y="1226246"/>
            <a:ext cx="2393644" cy="2034872"/>
            <a:chOff x="5398850" y="1212598"/>
            <a:chExt cx="2393644" cy="2034872"/>
          </a:xfrm>
        </p:grpSpPr>
        <p:grpSp>
          <p:nvGrpSpPr>
            <p:cNvPr id="149" name="Group 148"/>
            <p:cNvGrpSpPr/>
            <p:nvPr/>
          </p:nvGrpSpPr>
          <p:grpSpPr>
            <a:xfrm>
              <a:off x="5398850" y="1520375"/>
              <a:ext cx="2393644" cy="1727095"/>
              <a:chOff x="5398850" y="1520375"/>
              <a:chExt cx="2393644" cy="1727095"/>
            </a:xfrm>
            <a:solidFill>
              <a:schemeClr val="accent2">
                <a:lumMod val="50000"/>
              </a:schemeClr>
            </a:solidFill>
          </p:grpSpPr>
          <p:grpSp>
            <p:nvGrpSpPr>
              <p:cNvPr id="147" name="Group 146"/>
              <p:cNvGrpSpPr/>
              <p:nvPr/>
            </p:nvGrpSpPr>
            <p:grpSpPr>
              <a:xfrm>
                <a:off x="5398850" y="1520375"/>
                <a:ext cx="2393644" cy="1681101"/>
                <a:chOff x="5398850" y="1520375"/>
                <a:chExt cx="2393644" cy="1681101"/>
              </a:xfrm>
              <a:grpFill/>
            </p:grpSpPr>
            <p:cxnSp>
              <p:nvCxnSpPr>
                <p:cNvPr id="121" name="Elbow Connector 120"/>
                <p:cNvCxnSpPr/>
                <p:nvPr/>
              </p:nvCxnSpPr>
              <p:spPr>
                <a:xfrm rot="16200000" flipV="1">
                  <a:off x="4762060" y="2175725"/>
                  <a:ext cx="1681101" cy="370401"/>
                </a:xfrm>
                <a:prstGeom prst="bentConnector3">
                  <a:avLst>
                    <a:gd name="adj1" fmla="val 1290"/>
                  </a:avLst>
                </a:prstGeom>
                <a:grpFill/>
                <a:ln w="38100">
                  <a:solidFill>
                    <a:schemeClr val="accent2">
                      <a:lumMod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Elbow Connector 139"/>
                <p:cNvCxnSpPr/>
                <p:nvPr/>
              </p:nvCxnSpPr>
              <p:spPr>
                <a:xfrm>
                  <a:off x="5398850" y="1520375"/>
                  <a:ext cx="2393644" cy="236440"/>
                </a:xfrm>
                <a:prstGeom prst="bentConnector2">
                  <a:avLst/>
                </a:prstGeom>
                <a:grpFill/>
                <a:ln w="38100"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8" name="Oval 147"/>
              <p:cNvSpPr/>
              <p:nvPr/>
            </p:nvSpPr>
            <p:spPr>
              <a:xfrm>
                <a:off x="5689628" y="3119127"/>
                <a:ext cx="135749" cy="12834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6319261" y="1212598"/>
              <a:ext cx="6715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2">
                      <a:lumMod val="50000"/>
                    </a:schemeClr>
                  </a:solidFill>
                </a:rPr>
                <a:t>repeat</a:t>
              </a:r>
            </a:p>
          </p:txBody>
        </p:sp>
      </p:grpSp>
      <p:sp>
        <p:nvSpPr>
          <p:cNvPr id="152" name="Right Arrow 151"/>
          <p:cNvSpPr/>
          <p:nvPr/>
        </p:nvSpPr>
        <p:spPr>
          <a:xfrm rot="5400000">
            <a:off x="8264015" y="2918830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5151708" y="3979272"/>
            <a:ext cx="6226189" cy="646331"/>
            <a:chOff x="5249909" y="4033699"/>
            <a:chExt cx="6226189" cy="646331"/>
          </a:xfrm>
        </p:grpSpPr>
        <p:sp>
          <p:nvSpPr>
            <p:cNvPr id="153" name="TextBox 152"/>
            <p:cNvSpPr txBox="1"/>
            <p:nvPr/>
          </p:nvSpPr>
          <p:spPr>
            <a:xfrm>
              <a:off x="5249909" y="4033699"/>
              <a:ext cx="50704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The computation of      -layer NN  with weights</a:t>
              </a:r>
            </a:p>
            <a:p>
              <a:r>
                <a:rPr lang="en-US" altLang="zh-CN" dirty="0"/>
                <a:t>and biases                                 allows  iterative form:</a:t>
              </a:r>
              <a:endParaRPr lang="zh-CN" altLang="en-US" dirty="0"/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260" y="4086985"/>
              <a:ext cx="235568" cy="239137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148" y="4101772"/>
              <a:ext cx="1799950" cy="246528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065" y="4376621"/>
              <a:ext cx="1619876" cy="263111"/>
            </a:xfrm>
            <a:prstGeom prst="rect">
              <a:avLst/>
            </a:prstGeom>
          </p:spPr>
        </p:pic>
      </p:grpSp>
      <p:pic>
        <p:nvPicPr>
          <p:cNvPr id="158" name="Picture 15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65" y="4718136"/>
            <a:ext cx="6124096" cy="896209"/>
          </a:xfrm>
          <a:prstGeom prst="rect">
            <a:avLst/>
          </a:prstGeom>
          <a:ln w="6350">
            <a:solidFill>
              <a:schemeClr val="accent2">
                <a:lumMod val="50000"/>
              </a:schemeClr>
            </a:solidFill>
          </a:ln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65" y="5780679"/>
            <a:ext cx="5446625" cy="289747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54722" y="5744616"/>
            <a:ext cx="585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Group unknown parameter associated with each layer of NN:</a:t>
            </a:r>
            <a:endParaRPr lang="zh-CN" alt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4628556" y="6094039"/>
            <a:ext cx="16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or more compactly:</a:t>
            </a: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78" y="6414671"/>
            <a:ext cx="2870944" cy="3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9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8" grpId="0" animBg="1"/>
      <p:bldP spid="49" grpId="0"/>
      <p:bldP spid="52" grpId="0"/>
      <p:bldP spid="55" grpId="0" animBg="1"/>
      <p:bldP spid="80" grpId="0" animBg="1"/>
      <p:bldP spid="116" grpId="0" animBg="1"/>
      <p:bldP spid="117" grpId="0"/>
      <p:bldP spid="118" grpId="0"/>
      <p:bldP spid="152" grpId="0" animBg="1"/>
      <p:bldP spid="161" grpId="0"/>
      <p:bldP spid="16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ML Application (Backpropagation   II 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767" y="600502"/>
            <a:ext cx="10513647" cy="369332"/>
            <a:chOff x="47767" y="600502"/>
            <a:chExt cx="10513647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47767" y="600502"/>
              <a:ext cx="10513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Training </a:t>
              </a:r>
              <a:r>
                <a:rPr lang="en-US" altLang="zh-CN" b="1" dirty="0"/>
                <a:t>NN</a:t>
              </a:r>
              <a:r>
                <a:rPr lang="en-US" altLang="zh-CN" dirty="0"/>
                <a:t> constitutes in finding parameters         which best fits observed data                                                .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033" y="645989"/>
              <a:ext cx="256945" cy="27835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1343" y="635487"/>
              <a:ext cx="2406113" cy="32135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7767" y="1127896"/>
            <a:ext cx="466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fitness measure is defined via loss function: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53" y="1128314"/>
            <a:ext cx="4382060" cy="37584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7767" y="1662635"/>
            <a:ext cx="11938525" cy="654555"/>
            <a:chOff x="47767" y="1965277"/>
            <a:chExt cx="11938525" cy="654555"/>
          </a:xfrm>
        </p:grpSpPr>
        <p:sp>
          <p:nvSpPr>
            <p:cNvPr id="12" name="TextBox 11"/>
            <p:cNvSpPr txBox="1"/>
            <p:nvPr/>
          </p:nvSpPr>
          <p:spPr>
            <a:xfrm>
              <a:off x="47767" y="1965277"/>
              <a:ext cx="119385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 obtain the gradients with respect to the parameter      , we compute the partial derivatives of               with respect to the </a:t>
              </a:r>
            </a:p>
            <a:p>
              <a:r>
                <a:rPr lang="en-US" altLang="zh-CN" dirty="0"/>
                <a:t>parameters                                      of each layer                          . The chain rule allows us to determine the partial derivatives as:</a:t>
              </a:r>
              <a:endParaRPr lang="zh-CN" alt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117" y="2006324"/>
              <a:ext cx="256945" cy="2783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2113" y="1972753"/>
              <a:ext cx="690341" cy="3368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869" y="2289135"/>
              <a:ext cx="1867468" cy="33069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277" y="2321296"/>
              <a:ext cx="1311607" cy="23907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" y="2412854"/>
            <a:ext cx="3272772" cy="246141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33047" y="2599127"/>
            <a:ext cx="7653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The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</a:rPr>
              <a:t>orange terms</a:t>
            </a: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1600" dirty="0"/>
              <a:t>are partial derivatives of the output of a layer with respect to its inputs.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480782" y="2899409"/>
            <a:ext cx="634621" cy="52618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ounded Rectangle 20"/>
          <p:cNvSpPr/>
          <p:nvPr/>
        </p:nvSpPr>
        <p:spPr>
          <a:xfrm>
            <a:off x="1480782" y="3425589"/>
            <a:ext cx="1248770" cy="52618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1230572" y="4368562"/>
            <a:ext cx="1396621" cy="52618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22"/>
          <p:cNvSpPr/>
          <p:nvPr/>
        </p:nvSpPr>
        <p:spPr>
          <a:xfrm>
            <a:off x="2081284" y="2851845"/>
            <a:ext cx="2449773" cy="152368"/>
          </a:xfrm>
          <a:custGeom>
            <a:avLst/>
            <a:gdLst>
              <a:gd name="connsiteX0" fmla="*/ 0 w 2449773"/>
              <a:gd name="connsiteY0" fmla="*/ 75600 h 152368"/>
              <a:gd name="connsiteX1" fmla="*/ 423080 w 2449773"/>
              <a:gd name="connsiteY1" fmla="*/ 537 h 152368"/>
              <a:gd name="connsiteX2" fmla="*/ 996286 w 2449773"/>
              <a:gd name="connsiteY2" fmla="*/ 109719 h 152368"/>
              <a:gd name="connsiteX3" fmla="*/ 1535373 w 2449773"/>
              <a:gd name="connsiteY3" fmla="*/ 150662 h 152368"/>
              <a:gd name="connsiteX4" fmla="*/ 2238232 w 2449773"/>
              <a:gd name="connsiteY4" fmla="*/ 137015 h 152368"/>
              <a:gd name="connsiteX5" fmla="*/ 2449773 w 2449773"/>
              <a:gd name="connsiteY5" fmla="*/ 68776 h 152368"/>
              <a:gd name="connsiteX6" fmla="*/ 2449773 w 2449773"/>
              <a:gd name="connsiteY6" fmla="*/ 68776 h 15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9773" h="152368">
                <a:moveTo>
                  <a:pt x="0" y="75600"/>
                </a:moveTo>
                <a:cubicBezTo>
                  <a:pt x="128516" y="35225"/>
                  <a:pt x="257032" y="-5150"/>
                  <a:pt x="423080" y="537"/>
                </a:cubicBezTo>
                <a:cubicBezTo>
                  <a:pt x="589128" y="6223"/>
                  <a:pt x="810904" y="84698"/>
                  <a:pt x="996286" y="109719"/>
                </a:cubicBezTo>
                <a:cubicBezTo>
                  <a:pt x="1181668" y="134740"/>
                  <a:pt x="1535373" y="150662"/>
                  <a:pt x="1535373" y="150662"/>
                </a:cubicBezTo>
                <a:cubicBezTo>
                  <a:pt x="1742364" y="155211"/>
                  <a:pt x="2085832" y="150663"/>
                  <a:pt x="2238232" y="137015"/>
                </a:cubicBezTo>
                <a:cubicBezTo>
                  <a:pt x="2390632" y="123367"/>
                  <a:pt x="2449773" y="68776"/>
                  <a:pt x="2449773" y="68776"/>
                </a:cubicBezTo>
                <a:lnTo>
                  <a:pt x="2449773" y="68776"/>
                </a:ln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23"/>
          <p:cNvSpPr/>
          <p:nvPr/>
        </p:nvSpPr>
        <p:spPr>
          <a:xfrm>
            <a:off x="2688609" y="2934269"/>
            <a:ext cx="1890215" cy="504967"/>
          </a:xfrm>
          <a:custGeom>
            <a:avLst/>
            <a:gdLst>
              <a:gd name="connsiteX0" fmla="*/ 0 w 1890215"/>
              <a:gd name="connsiteY0" fmla="*/ 504967 h 504967"/>
              <a:gd name="connsiteX1" fmla="*/ 272955 w 1890215"/>
              <a:gd name="connsiteY1" fmla="*/ 348018 h 504967"/>
              <a:gd name="connsiteX2" fmla="*/ 518615 w 1890215"/>
              <a:gd name="connsiteY2" fmla="*/ 279779 h 504967"/>
              <a:gd name="connsiteX3" fmla="*/ 900752 w 1890215"/>
              <a:gd name="connsiteY3" fmla="*/ 238835 h 504967"/>
              <a:gd name="connsiteX4" fmla="*/ 1255594 w 1890215"/>
              <a:gd name="connsiteY4" fmla="*/ 232012 h 504967"/>
              <a:gd name="connsiteX5" fmla="*/ 1528549 w 1890215"/>
              <a:gd name="connsiteY5" fmla="*/ 177421 h 504967"/>
              <a:gd name="connsiteX6" fmla="*/ 1705970 w 1890215"/>
              <a:gd name="connsiteY6" fmla="*/ 116006 h 504967"/>
              <a:gd name="connsiteX7" fmla="*/ 1815152 w 1890215"/>
              <a:gd name="connsiteY7" fmla="*/ 54591 h 504967"/>
              <a:gd name="connsiteX8" fmla="*/ 1890215 w 1890215"/>
              <a:gd name="connsiteY8" fmla="*/ 0 h 504967"/>
              <a:gd name="connsiteX9" fmla="*/ 1890215 w 1890215"/>
              <a:gd name="connsiteY9" fmla="*/ 0 h 50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90215" h="504967">
                <a:moveTo>
                  <a:pt x="0" y="504967"/>
                </a:moveTo>
                <a:cubicBezTo>
                  <a:pt x="93259" y="445258"/>
                  <a:pt x="186519" y="385549"/>
                  <a:pt x="272955" y="348018"/>
                </a:cubicBezTo>
                <a:cubicBezTo>
                  <a:pt x="359391" y="310487"/>
                  <a:pt x="413982" y="297976"/>
                  <a:pt x="518615" y="279779"/>
                </a:cubicBezTo>
                <a:cubicBezTo>
                  <a:pt x="623248" y="261582"/>
                  <a:pt x="777922" y="246796"/>
                  <a:pt x="900752" y="238835"/>
                </a:cubicBezTo>
                <a:cubicBezTo>
                  <a:pt x="1023582" y="230874"/>
                  <a:pt x="1150961" y="242248"/>
                  <a:pt x="1255594" y="232012"/>
                </a:cubicBezTo>
                <a:cubicBezTo>
                  <a:pt x="1360227" y="221776"/>
                  <a:pt x="1453486" y="196755"/>
                  <a:pt x="1528549" y="177421"/>
                </a:cubicBezTo>
                <a:cubicBezTo>
                  <a:pt x="1603612" y="158087"/>
                  <a:pt x="1658203" y="136478"/>
                  <a:pt x="1705970" y="116006"/>
                </a:cubicBezTo>
                <a:cubicBezTo>
                  <a:pt x="1753737" y="95534"/>
                  <a:pt x="1784445" y="73925"/>
                  <a:pt x="1815152" y="54591"/>
                </a:cubicBezTo>
                <a:cubicBezTo>
                  <a:pt x="1845859" y="35257"/>
                  <a:pt x="1890215" y="0"/>
                  <a:pt x="1890215" y="0"/>
                </a:cubicBezTo>
                <a:lnTo>
                  <a:pt x="1890215" y="0"/>
                </a:ln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24"/>
          <p:cNvSpPr/>
          <p:nvPr/>
        </p:nvSpPr>
        <p:spPr>
          <a:xfrm>
            <a:off x="2606722" y="2941093"/>
            <a:ext cx="2006221" cy="1446662"/>
          </a:xfrm>
          <a:custGeom>
            <a:avLst/>
            <a:gdLst>
              <a:gd name="connsiteX0" fmla="*/ 0 w 2006221"/>
              <a:gd name="connsiteY0" fmla="*/ 1446662 h 1446662"/>
              <a:gd name="connsiteX1" fmla="*/ 293427 w 2006221"/>
              <a:gd name="connsiteY1" fmla="*/ 1207826 h 1446662"/>
              <a:gd name="connsiteX2" fmla="*/ 661917 w 2006221"/>
              <a:gd name="connsiteY2" fmla="*/ 1071349 h 1446662"/>
              <a:gd name="connsiteX3" fmla="*/ 914400 w 2006221"/>
              <a:gd name="connsiteY3" fmla="*/ 1009934 h 1446662"/>
              <a:gd name="connsiteX4" fmla="*/ 1228299 w 2006221"/>
              <a:gd name="connsiteY4" fmla="*/ 866632 h 1446662"/>
              <a:gd name="connsiteX5" fmla="*/ 1508078 w 2006221"/>
              <a:gd name="connsiteY5" fmla="*/ 607325 h 1446662"/>
              <a:gd name="connsiteX6" fmla="*/ 1733266 w 2006221"/>
              <a:gd name="connsiteY6" fmla="*/ 327546 h 1446662"/>
              <a:gd name="connsiteX7" fmla="*/ 1910687 w 2006221"/>
              <a:gd name="connsiteY7" fmla="*/ 102358 h 1446662"/>
              <a:gd name="connsiteX8" fmla="*/ 2006221 w 2006221"/>
              <a:gd name="connsiteY8" fmla="*/ 0 h 1446662"/>
              <a:gd name="connsiteX9" fmla="*/ 2006221 w 2006221"/>
              <a:gd name="connsiteY9" fmla="*/ 0 h 144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6221" h="1446662">
                <a:moveTo>
                  <a:pt x="0" y="1446662"/>
                </a:moveTo>
                <a:cubicBezTo>
                  <a:pt x="91554" y="1358520"/>
                  <a:pt x="183108" y="1270378"/>
                  <a:pt x="293427" y="1207826"/>
                </a:cubicBezTo>
                <a:cubicBezTo>
                  <a:pt x="403746" y="1145274"/>
                  <a:pt x="558422" y="1104331"/>
                  <a:pt x="661917" y="1071349"/>
                </a:cubicBezTo>
                <a:cubicBezTo>
                  <a:pt x="765412" y="1038367"/>
                  <a:pt x="820003" y="1044053"/>
                  <a:pt x="914400" y="1009934"/>
                </a:cubicBezTo>
                <a:cubicBezTo>
                  <a:pt x="1008797" y="975815"/>
                  <a:pt x="1129353" y="933733"/>
                  <a:pt x="1228299" y="866632"/>
                </a:cubicBezTo>
                <a:cubicBezTo>
                  <a:pt x="1327245" y="799531"/>
                  <a:pt x="1423917" y="697173"/>
                  <a:pt x="1508078" y="607325"/>
                </a:cubicBezTo>
                <a:cubicBezTo>
                  <a:pt x="1592239" y="517477"/>
                  <a:pt x="1666165" y="411707"/>
                  <a:pt x="1733266" y="327546"/>
                </a:cubicBezTo>
                <a:cubicBezTo>
                  <a:pt x="1800368" y="243385"/>
                  <a:pt x="1865195" y="156949"/>
                  <a:pt x="1910687" y="102358"/>
                </a:cubicBezTo>
                <a:cubicBezTo>
                  <a:pt x="1956179" y="47767"/>
                  <a:pt x="2006221" y="0"/>
                  <a:pt x="2006221" y="0"/>
                </a:cubicBezTo>
                <a:lnTo>
                  <a:pt x="2006221" y="0"/>
                </a:ln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33047" y="3124754"/>
            <a:ext cx="7873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The </a:t>
            </a:r>
            <a:r>
              <a:rPr lang="en-US" altLang="zh-CN" sz="1600" b="1" dirty="0">
                <a:solidFill>
                  <a:srgbClr val="0070C0"/>
                </a:solidFill>
              </a:rPr>
              <a:t>blue terms </a:t>
            </a:r>
            <a:r>
              <a:rPr lang="en-US" altLang="zh-CN" sz="1600" dirty="0"/>
              <a:t>are partial derivatives of the output of a layer with respect to its parameters.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268309" y="2392382"/>
            <a:ext cx="580964" cy="49128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ounded Rectangle 27"/>
          <p:cNvSpPr/>
          <p:nvPr/>
        </p:nvSpPr>
        <p:spPr>
          <a:xfrm>
            <a:off x="2131533" y="2883666"/>
            <a:ext cx="645786" cy="52162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ounded Rectangle 28"/>
          <p:cNvSpPr/>
          <p:nvPr/>
        </p:nvSpPr>
        <p:spPr>
          <a:xfrm>
            <a:off x="2748246" y="3414859"/>
            <a:ext cx="645786" cy="52162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Rounded Rectangle 29"/>
          <p:cNvSpPr/>
          <p:nvPr/>
        </p:nvSpPr>
        <p:spPr>
          <a:xfrm>
            <a:off x="2640841" y="4366028"/>
            <a:ext cx="461541" cy="52162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0"/>
          <p:cNvSpPr/>
          <p:nvPr/>
        </p:nvSpPr>
        <p:spPr>
          <a:xfrm>
            <a:off x="1849272" y="2587245"/>
            <a:ext cx="2722728" cy="1024377"/>
          </a:xfrm>
          <a:custGeom>
            <a:avLst/>
            <a:gdLst>
              <a:gd name="connsiteX0" fmla="*/ 0 w 2722728"/>
              <a:gd name="connsiteY0" fmla="*/ 12654 h 1024377"/>
              <a:gd name="connsiteX1" fmla="*/ 129653 w 2722728"/>
              <a:gd name="connsiteY1" fmla="*/ 12654 h 1024377"/>
              <a:gd name="connsiteX2" fmla="*/ 682388 w 2722728"/>
              <a:gd name="connsiteY2" fmla="*/ 5830 h 1024377"/>
              <a:gd name="connsiteX3" fmla="*/ 1064525 w 2722728"/>
              <a:gd name="connsiteY3" fmla="*/ 108188 h 1024377"/>
              <a:gd name="connsiteX4" fmla="*/ 1528549 w 2722728"/>
              <a:gd name="connsiteY4" fmla="*/ 387967 h 1024377"/>
              <a:gd name="connsiteX5" fmla="*/ 1815152 w 2722728"/>
              <a:gd name="connsiteY5" fmla="*/ 722337 h 1024377"/>
              <a:gd name="connsiteX6" fmla="*/ 2053988 w 2722728"/>
              <a:gd name="connsiteY6" fmla="*/ 961173 h 1024377"/>
              <a:gd name="connsiteX7" fmla="*/ 2272352 w 2722728"/>
              <a:gd name="connsiteY7" fmla="*/ 1015764 h 1024377"/>
              <a:gd name="connsiteX8" fmla="*/ 2415653 w 2722728"/>
              <a:gd name="connsiteY8" fmla="*/ 1015764 h 1024377"/>
              <a:gd name="connsiteX9" fmla="*/ 2593074 w 2722728"/>
              <a:gd name="connsiteY9" fmla="*/ 933877 h 1024377"/>
              <a:gd name="connsiteX10" fmla="*/ 2688609 w 2722728"/>
              <a:gd name="connsiteY10" fmla="*/ 858815 h 1024377"/>
              <a:gd name="connsiteX11" fmla="*/ 2702256 w 2722728"/>
              <a:gd name="connsiteY11" fmla="*/ 824695 h 1024377"/>
              <a:gd name="connsiteX12" fmla="*/ 2722728 w 2722728"/>
              <a:gd name="connsiteY12" fmla="*/ 790576 h 1024377"/>
              <a:gd name="connsiteX13" fmla="*/ 2722728 w 2722728"/>
              <a:gd name="connsiteY13" fmla="*/ 790576 h 102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2728" h="1024377">
                <a:moveTo>
                  <a:pt x="0" y="12654"/>
                </a:moveTo>
                <a:cubicBezTo>
                  <a:pt x="7961" y="13222"/>
                  <a:pt x="129653" y="12654"/>
                  <a:pt x="129653" y="12654"/>
                </a:cubicBezTo>
                <a:cubicBezTo>
                  <a:pt x="243384" y="11517"/>
                  <a:pt x="526576" y="-10092"/>
                  <a:pt x="682388" y="5830"/>
                </a:cubicBezTo>
                <a:cubicBezTo>
                  <a:pt x="838200" y="21752"/>
                  <a:pt x="923498" y="44499"/>
                  <a:pt x="1064525" y="108188"/>
                </a:cubicBezTo>
                <a:cubicBezTo>
                  <a:pt x="1205552" y="171878"/>
                  <a:pt x="1403444" y="285609"/>
                  <a:pt x="1528549" y="387967"/>
                </a:cubicBezTo>
                <a:cubicBezTo>
                  <a:pt x="1653654" y="490325"/>
                  <a:pt x="1727579" y="626803"/>
                  <a:pt x="1815152" y="722337"/>
                </a:cubicBezTo>
                <a:cubicBezTo>
                  <a:pt x="1902725" y="817871"/>
                  <a:pt x="1977788" y="912269"/>
                  <a:pt x="2053988" y="961173"/>
                </a:cubicBezTo>
                <a:cubicBezTo>
                  <a:pt x="2130188" y="1010077"/>
                  <a:pt x="2212075" y="1006666"/>
                  <a:pt x="2272352" y="1015764"/>
                </a:cubicBezTo>
                <a:cubicBezTo>
                  <a:pt x="2332629" y="1024862"/>
                  <a:pt x="2362199" y="1029412"/>
                  <a:pt x="2415653" y="1015764"/>
                </a:cubicBezTo>
                <a:cubicBezTo>
                  <a:pt x="2469107" y="1002116"/>
                  <a:pt x="2547581" y="960035"/>
                  <a:pt x="2593074" y="933877"/>
                </a:cubicBezTo>
                <a:cubicBezTo>
                  <a:pt x="2638567" y="907719"/>
                  <a:pt x="2670412" y="877012"/>
                  <a:pt x="2688609" y="858815"/>
                </a:cubicBezTo>
                <a:cubicBezTo>
                  <a:pt x="2706806" y="840618"/>
                  <a:pt x="2696570" y="836068"/>
                  <a:pt x="2702256" y="824695"/>
                </a:cubicBezTo>
                <a:cubicBezTo>
                  <a:pt x="2707942" y="813322"/>
                  <a:pt x="2722728" y="790576"/>
                  <a:pt x="2722728" y="790576"/>
                </a:cubicBezTo>
                <a:lnTo>
                  <a:pt x="2722728" y="790576"/>
                </a:lnTo>
              </a:path>
            </a:pathLst>
          </a:custGeom>
          <a:noFill/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2"/>
          <p:cNvSpPr/>
          <p:nvPr/>
        </p:nvSpPr>
        <p:spPr>
          <a:xfrm>
            <a:off x="2763672" y="3124675"/>
            <a:ext cx="1876567" cy="546579"/>
          </a:xfrm>
          <a:custGeom>
            <a:avLst/>
            <a:gdLst>
              <a:gd name="connsiteX0" fmla="*/ 0 w 1876567"/>
              <a:gd name="connsiteY0" fmla="*/ 21134 h 546579"/>
              <a:gd name="connsiteX1" fmla="*/ 368489 w 1876567"/>
              <a:gd name="connsiteY1" fmla="*/ 7486 h 546579"/>
              <a:gd name="connsiteX2" fmla="*/ 675564 w 1876567"/>
              <a:gd name="connsiteY2" fmla="*/ 123492 h 546579"/>
              <a:gd name="connsiteX3" fmla="*/ 1003110 w 1876567"/>
              <a:gd name="connsiteY3" fmla="*/ 375976 h 546579"/>
              <a:gd name="connsiteX4" fmla="*/ 1207827 w 1876567"/>
              <a:gd name="connsiteY4" fmla="*/ 512453 h 546579"/>
              <a:gd name="connsiteX5" fmla="*/ 1514901 w 1876567"/>
              <a:gd name="connsiteY5" fmla="*/ 539749 h 546579"/>
              <a:gd name="connsiteX6" fmla="*/ 1801504 w 1876567"/>
              <a:gd name="connsiteY6" fmla="*/ 410095 h 546579"/>
              <a:gd name="connsiteX7" fmla="*/ 1876567 w 1876567"/>
              <a:gd name="connsiteY7" fmla="*/ 273618 h 546579"/>
              <a:gd name="connsiteX8" fmla="*/ 1876567 w 1876567"/>
              <a:gd name="connsiteY8" fmla="*/ 273618 h 54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567" h="546579">
                <a:moveTo>
                  <a:pt x="0" y="21134"/>
                </a:moveTo>
                <a:cubicBezTo>
                  <a:pt x="127947" y="5780"/>
                  <a:pt x="255895" y="-9574"/>
                  <a:pt x="368489" y="7486"/>
                </a:cubicBezTo>
                <a:cubicBezTo>
                  <a:pt x="481083" y="24546"/>
                  <a:pt x="569794" y="62077"/>
                  <a:pt x="675564" y="123492"/>
                </a:cubicBezTo>
                <a:cubicBezTo>
                  <a:pt x="781334" y="184907"/>
                  <a:pt x="914399" y="311149"/>
                  <a:pt x="1003110" y="375976"/>
                </a:cubicBezTo>
                <a:cubicBezTo>
                  <a:pt x="1091821" y="440803"/>
                  <a:pt x="1122529" y="485158"/>
                  <a:pt x="1207827" y="512453"/>
                </a:cubicBezTo>
                <a:cubicBezTo>
                  <a:pt x="1293125" y="539748"/>
                  <a:pt x="1415955" y="556809"/>
                  <a:pt x="1514901" y="539749"/>
                </a:cubicBezTo>
                <a:cubicBezTo>
                  <a:pt x="1613847" y="522689"/>
                  <a:pt x="1741226" y="454450"/>
                  <a:pt x="1801504" y="410095"/>
                </a:cubicBezTo>
                <a:cubicBezTo>
                  <a:pt x="1861782" y="365740"/>
                  <a:pt x="1876567" y="273618"/>
                  <a:pt x="1876567" y="273618"/>
                </a:cubicBezTo>
                <a:lnTo>
                  <a:pt x="1876567" y="273618"/>
                </a:lnTo>
              </a:path>
            </a:pathLst>
          </a:custGeom>
          <a:noFill/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3"/>
          <p:cNvSpPr/>
          <p:nvPr/>
        </p:nvSpPr>
        <p:spPr>
          <a:xfrm>
            <a:off x="3391469" y="3391469"/>
            <a:ext cx="1325121" cy="344552"/>
          </a:xfrm>
          <a:custGeom>
            <a:avLst/>
            <a:gdLst>
              <a:gd name="connsiteX0" fmla="*/ 0 w 1325121"/>
              <a:gd name="connsiteY0" fmla="*/ 245659 h 344552"/>
              <a:gd name="connsiteX1" fmla="*/ 416256 w 1325121"/>
              <a:gd name="connsiteY1" fmla="*/ 266131 h 344552"/>
              <a:gd name="connsiteX2" fmla="*/ 846161 w 1325121"/>
              <a:gd name="connsiteY2" fmla="*/ 341194 h 344552"/>
              <a:gd name="connsiteX3" fmla="*/ 1105468 w 1325121"/>
              <a:gd name="connsiteY3" fmla="*/ 320722 h 344552"/>
              <a:gd name="connsiteX4" fmla="*/ 1248770 w 1325121"/>
              <a:gd name="connsiteY4" fmla="*/ 225188 h 344552"/>
              <a:gd name="connsiteX5" fmla="*/ 1317009 w 1325121"/>
              <a:gd name="connsiteY5" fmla="*/ 61415 h 344552"/>
              <a:gd name="connsiteX6" fmla="*/ 1323832 w 1325121"/>
              <a:gd name="connsiteY6" fmla="*/ 0 h 344552"/>
              <a:gd name="connsiteX7" fmla="*/ 1323832 w 1325121"/>
              <a:gd name="connsiteY7" fmla="*/ 0 h 34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21" h="344552">
                <a:moveTo>
                  <a:pt x="0" y="245659"/>
                </a:moveTo>
                <a:cubicBezTo>
                  <a:pt x="137614" y="247934"/>
                  <a:pt x="275229" y="250209"/>
                  <a:pt x="416256" y="266131"/>
                </a:cubicBezTo>
                <a:cubicBezTo>
                  <a:pt x="557283" y="282053"/>
                  <a:pt x="731292" y="332096"/>
                  <a:pt x="846161" y="341194"/>
                </a:cubicBezTo>
                <a:cubicBezTo>
                  <a:pt x="961030" y="350292"/>
                  <a:pt x="1038367" y="340056"/>
                  <a:pt x="1105468" y="320722"/>
                </a:cubicBezTo>
                <a:cubicBezTo>
                  <a:pt x="1172570" y="301388"/>
                  <a:pt x="1213513" y="268406"/>
                  <a:pt x="1248770" y="225188"/>
                </a:cubicBezTo>
                <a:cubicBezTo>
                  <a:pt x="1284027" y="181970"/>
                  <a:pt x="1304499" y="98946"/>
                  <a:pt x="1317009" y="61415"/>
                </a:cubicBezTo>
                <a:cubicBezTo>
                  <a:pt x="1329519" y="23884"/>
                  <a:pt x="1323832" y="0"/>
                  <a:pt x="1323832" y="0"/>
                </a:cubicBezTo>
                <a:lnTo>
                  <a:pt x="1323832" y="0"/>
                </a:lnTo>
              </a:path>
            </a:pathLst>
          </a:custGeom>
          <a:noFill/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4"/>
          <p:cNvSpPr/>
          <p:nvPr/>
        </p:nvSpPr>
        <p:spPr>
          <a:xfrm>
            <a:off x="3111690" y="3377821"/>
            <a:ext cx="1678684" cy="1125940"/>
          </a:xfrm>
          <a:custGeom>
            <a:avLst/>
            <a:gdLst>
              <a:gd name="connsiteX0" fmla="*/ 0 w 1678684"/>
              <a:gd name="connsiteY0" fmla="*/ 1125940 h 1125940"/>
              <a:gd name="connsiteX1" fmla="*/ 238835 w 1678684"/>
              <a:gd name="connsiteY1" fmla="*/ 825689 h 1125940"/>
              <a:gd name="connsiteX2" fmla="*/ 689211 w 1678684"/>
              <a:gd name="connsiteY2" fmla="*/ 627797 h 1125940"/>
              <a:gd name="connsiteX3" fmla="*/ 1160059 w 1678684"/>
              <a:gd name="connsiteY3" fmla="*/ 552734 h 1125940"/>
              <a:gd name="connsiteX4" fmla="*/ 1549020 w 1678684"/>
              <a:gd name="connsiteY4" fmla="*/ 423080 h 1125940"/>
              <a:gd name="connsiteX5" fmla="*/ 1658203 w 1678684"/>
              <a:gd name="connsiteY5" fmla="*/ 245660 h 1125940"/>
              <a:gd name="connsiteX6" fmla="*/ 1678674 w 1678684"/>
              <a:gd name="connsiteY6" fmla="*/ 0 h 1125940"/>
              <a:gd name="connsiteX7" fmla="*/ 1678674 w 1678684"/>
              <a:gd name="connsiteY7" fmla="*/ 0 h 112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8684" h="1125940">
                <a:moveTo>
                  <a:pt x="0" y="1125940"/>
                </a:moveTo>
                <a:cubicBezTo>
                  <a:pt x="61983" y="1017326"/>
                  <a:pt x="123967" y="908713"/>
                  <a:pt x="238835" y="825689"/>
                </a:cubicBezTo>
                <a:cubicBezTo>
                  <a:pt x="353704" y="742665"/>
                  <a:pt x="535674" y="673289"/>
                  <a:pt x="689211" y="627797"/>
                </a:cubicBezTo>
                <a:cubicBezTo>
                  <a:pt x="842748" y="582305"/>
                  <a:pt x="1016758" y="586853"/>
                  <a:pt x="1160059" y="552734"/>
                </a:cubicBezTo>
                <a:cubicBezTo>
                  <a:pt x="1303360" y="518615"/>
                  <a:pt x="1465996" y="474259"/>
                  <a:pt x="1549020" y="423080"/>
                </a:cubicBezTo>
                <a:cubicBezTo>
                  <a:pt x="1632044" y="371901"/>
                  <a:pt x="1636594" y="316173"/>
                  <a:pt x="1658203" y="245660"/>
                </a:cubicBezTo>
                <a:cubicBezTo>
                  <a:pt x="1679812" y="175147"/>
                  <a:pt x="1678674" y="0"/>
                  <a:pt x="1678674" y="0"/>
                </a:cubicBezTo>
                <a:lnTo>
                  <a:pt x="1678674" y="0"/>
                </a:lnTo>
              </a:path>
            </a:pathLst>
          </a:custGeom>
          <a:noFill/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692103" y="4556188"/>
            <a:ext cx="5988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Indeed 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green boxes</a:t>
            </a:r>
            <a:r>
              <a:rPr lang="en-US" altLang="zh-CN" sz="1600" dirty="0"/>
              <a:t> shows the additional terms we need to compute. 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674432" y="4017552"/>
            <a:ext cx="7829102" cy="457179"/>
            <a:chOff x="3674432" y="4017552"/>
            <a:chExt cx="7829102" cy="457179"/>
          </a:xfrm>
        </p:grpSpPr>
        <p:sp>
          <p:nvSpPr>
            <p:cNvPr id="36" name="TextBox 35"/>
            <p:cNvSpPr txBox="1"/>
            <p:nvPr/>
          </p:nvSpPr>
          <p:spPr>
            <a:xfrm>
              <a:off x="3674432" y="4081585"/>
              <a:ext cx="7645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If we calculated               then most of its computation can be reused for partial derivative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272" y="4025697"/>
              <a:ext cx="545115" cy="44221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055" y="4017552"/>
              <a:ext cx="367479" cy="457179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>
            <a:off x="1453486" y="2851845"/>
            <a:ext cx="1343913" cy="5682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ectangle 42"/>
          <p:cNvSpPr/>
          <p:nvPr/>
        </p:nvSpPr>
        <p:spPr>
          <a:xfrm>
            <a:off x="2115791" y="3420160"/>
            <a:ext cx="1284272" cy="54184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Rectangle 43"/>
          <p:cNvSpPr/>
          <p:nvPr/>
        </p:nvSpPr>
        <p:spPr>
          <a:xfrm>
            <a:off x="2077322" y="4355440"/>
            <a:ext cx="1054839" cy="54184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44"/>
          <p:cNvSpPr/>
          <p:nvPr/>
        </p:nvSpPr>
        <p:spPr>
          <a:xfrm>
            <a:off x="2790967" y="3058927"/>
            <a:ext cx="1990046" cy="1869073"/>
          </a:xfrm>
          <a:custGeom>
            <a:avLst/>
            <a:gdLst>
              <a:gd name="connsiteX0" fmla="*/ 0 w 1990046"/>
              <a:gd name="connsiteY0" fmla="*/ 11819 h 1869073"/>
              <a:gd name="connsiteX1" fmla="*/ 252484 w 1990046"/>
              <a:gd name="connsiteY1" fmla="*/ 11819 h 1869073"/>
              <a:gd name="connsiteX2" fmla="*/ 477672 w 1990046"/>
              <a:gd name="connsiteY2" fmla="*/ 134649 h 1869073"/>
              <a:gd name="connsiteX3" fmla="*/ 668740 w 1990046"/>
              <a:gd name="connsiteY3" fmla="*/ 277951 h 1869073"/>
              <a:gd name="connsiteX4" fmla="*/ 784746 w 1990046"/>
              <a:gd name="connsiteY4" fmla="*/ 475843 h 1869073"/>
              <a:gd name="connsiteX5" fmla="*/ 866633 w 1990046"/>
              <a:gd name="connsiteY5" fmla="*/ 769270 h 1869073"/>
              <a:gd name="connsiteX6" fmla="*/ 887105 w 1990046"/>
              <a:gd name="connsiteY6" fmla="*/ 1076345 h 1869073"/>
              <a:gd name="connsiteX7" fmla="*/ 928048 w 1990046"/>
              <a:gd name="connsiteY7" fmla="*/ 1424363 h 1869073"/>
              <a:gd name="connsiteX8" fmla="*/ 955343 w 1990046"/>
              <a:gd name="connsiteY8" fmla="*/ 1663198 h 1869073"/>
              <a:gd name="connsiteX9" fmla="*/ 982639 w 1990046"/>
              <a:gd name="connsiteY9" fmla="*/ 1833795 h 1869073"/>
              <a:gd name="connsiteX10" fmla="*/ 1173708 w 1990046"/>
              <a:gd name="connsiteY10" fmla="*/ 1867915 h 1869073"/>
              <a:gd name="connsiteX11" fmla="*/ 1535373 w 1990046"/>
              <a:gd name="connsiteY11" fmla="*/ 1861091 h 1869073"/>
              <a:gd name="connsiteX12" fmla="*/ 1733266 w 1990046"/>
              <a:gd name="connsiteY12" fmla="*/ 1861091 h 1869073"/>
              <a:gd name="connsiteX13" fmla="*/ 1828800 w 1990046"/>
              <a:gd name="connsiteY13" fmla="*/ 1861091 h 1869073"/>
              <a:gd name="connsiteX14" fmla="*/ 1978926 w 1990046"/>
              <a:gd name="connsiteY14" fmla="*/ 1820148 h 1869073"/>
              <a:gd name="connsiteX15" fmla="*/ 1978926 w 1990046"/>
              <a:gd name="connsiteY15" fmla="*/ 1758733 h 1869073"/>
              <a:gd name="connsiteX16" fmla="*/ 1978926 w 1990046"/>
              <a:gd name="connsiteY16" fmla="*/ 1758733 h 18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90046" h="1869073">
                <a:moveTo>
                  <a:pt x="0" y="11819"/>
                </a:moveTo>
                <a:cubicBezTo>
                  <a:pt x="86436" y="1583"/>
                  <a:pt x="172872" y="-8653"/>
                  <a:pt x="252484" y="11819"/>
                </a:cubicBezTo>
                <a:cubicBezTo>
                  <a:pt x="332096" y="32291"/>
                  <a:pt x="408296" y="90294"/>
                  <a:pt x="477672" y="134649"/>
                </a:cubicBezTo>
                <a:cubicBezTo>
                  <a:pt x="547048" y="179004"/>
                  <a:pt x="617561" y="221085"/>
                  <a:pt x="668740" y="277951"/>
                </a:cubicBezTo>
                <a:cubicBezTo>
                  <a:pt x="719919" y="334817"/>
                  <a:pt x="751764" y="393957"/>
                  <a:pt x="784746" y="475843"/>
                </a:cubicBezTo>
                <a:cubicBezTo>
                  <a:pt x="817728" y="557729"/>
                  <a:pt x="849573" y="669186"/>
                  <a:pt x="866633" y="769270"/>
                </a:cubicBezTo>
                <a:cubicBezTo>
                  <a:pt x="883693" y="869354"/>
                  <a:pt x="876869" y="967163"/>
                  <a:pt x="887105" y="1076345"/>
                </a:cubicBezTo>
                <a:cubicBezTo>
                  <a:pt x="897341" y="1185527"/>
                  <a:pt x="916675" y="1326554"/>
                  <a:pt x="928048" y="1424363"/>
                </a:cubicBezTo>
                <a:cubicBezTo>
                  <a:pt x="939421" y="1522172"/>
                  <a:pt x="946245" y="1594959"/>
                  <a:pt x="955343" y="1663198"/>
                </a:cubicBezTo>
                <a:cubicBezTo>
                  <a:pt x="964441" y="1731437"/>
                  <a:pt x="946245" y="1799676"/>
                  <a:pt x="982639" y="1833795"/>
                </a:cubicBezTo>
                <a:cubicBezTo>
                  <a:pt x="1019033" y="1867914"/>
                  <a:pt x="1081586" y="1863366"/>
                  <a:pt x="1173708" y="1867915"/>
                </a:cubicBezTo>
                <a:cubicBezTo>
                  <a:pt x="1265830" y="1872464"/>
                  <a:pt x="1442113" y="1862228"/>
                  <a:pt x="1535373" y="1861091"/>
                </a:cubicBezTo>
                <a:cubicBezTo>
                  <a:pt x="1628633" y="1859954"/>
                  <a:pt x="1733266" y="1861091"/>
                  <a:pt x="1733266" y="1861091"/>
                </a:cubicBezTo>
                <a:cubicBezTo>
                  <a:pt x="1782170" y="1861091"/>
                  <a:pt x="1787857" y="1867915"/>
                  <a:pt x="1828800" y="1861091"/>
                </a:cubicBezTo>
                <a:cubicBezTo>
                  <a:pt x="1869743" y="1854267"/>
                  <a:pt x="1953905" y="1837208"/>
                  <a:pt x="1978926" y="1820148"/>
                </a:cubicBezTo>
                <a:cubicBezTo>
                  <a:pt x="2003947" y="1803088"/>
                  <a:pt x="1978926" y="1758733"/>
                  <a:pt x="1978926" y="1758733"/>
                </a:cubicBezTo>
                <a:lnTo>
                  <a:pt x="1978926" y="1758733"/>
                </a:ln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45"/>
          <p:cNvSpPr/>
          <p:nvPr/>
        </p:nvSpPr>
        <p:spPr>
          <a:xfrm>
            <a:off x="3377821" y="3739487"/>
            <a:ext cx="1487858" cy="1244496"/>
          </a:xfrm>
          <a:custGeom>
            <a:avLst/>
            <a:gdLst>
              <a:gd name="connsiteX0" fmla="*/ 0 w 1487858"/>
              <a:gd name="connsiteY0" fmla="*/ 0 h 1244496"/>
              <a:gd name="connsiteX1" fmla="*/ 109182 w 1487858"/>
              <a:gd name="connsiteY1" fmla="*/ 27295 h 1244496"/>
              <a:gd name="connsiteX2" fmla="*/ 191069 w 1487858"/>
              <a:gd name="connsiteY2" fmla="*/ 116006 h 1244496"/>
              <a:gd name="connsiteX3" fmla="*/ 252483 w 1487858"/>
              <a:gd name="connsiteY3" fmla="*/ 375313 h 1244496"/>
              <a:gd name="connsiteX4" fmla="*/ 272955 w 1487858"/>
              <a:gd name="connsiteY4" fmla="*/ 600501 h 1244496"/>
              <a:gd name="connsiteX5" fmla="*/ 300251 w 1487858"/>
              <a:gd name="connsiteY5" fmla="*/ 900752 h 1244496"/>
              <a:gd name="connsiteX6" fmla="*/ 341194 w 1487858"/>
              <a:gd name="connsiteY6" fmla="*/ 1166883 h 1244496"/>
              <a:gd name="connsiteX7" fmla="*/ 464024 w 1487858"/>
              <a:gd name="connsiteY7" fmla="*/ 1241946 h 1244496"/>
              <a:gd name="connsiteX8" fmla="*/ 661916 w 1487858"/>
              <a:gd name="connsiteY8" fmla="*/ 1228298 h 1244496"/>
              <a:gd name="connsiteX9" fmla="*/ 784746 w 1487858"/>
              <a:gd name="connsiteY9" fmla="*/ 1241946 h 1244496"/>
              <a:gd name="connsiteX10" fmla="*/ 968991 w 1487858"/>
              <a:gd name="connsiteY10" fmla="*/ 1235122 h 1244496"/>
              <a:gd name="connsiteX11" fmla="*/ 1084997 w 1487858"/>
              <a:gd name="connsiteY11" fmla="*/ 1221474 h 1244496"/>
              <a:gd name="connsiteX12" fmla="*/ 1262418 w 1487858"/>
              <a:gd name="connsiteY12" fmla="*/ 1221474 h 1244496"/>
              <a:gd name="connsiteX13" fmla="*/ 1433015 w 1487858"/>
              <a:gd name="connsiteY13" fmla="*/ 1214650 h 1244496"/>
              <a:gd name="connsiteX14" fmla="*/ 1480782 w 1487858"/>
              <a:gd name="connsiteY14" fmla="*/ 1160059 h 1244496"/>
              <a:gd name="connsiteX15" fmla="*/ 1487606 w 1487858"/>
              <a:gd name="connsiteY15" fmla="*/ 1078173 h 1244496"/>
              <a:gd name="connsiteX16" fmla="*/ 1487606 w 1487858"/>
              <a:gd name="connsiteY16" fmla="*/ 1078173 h 124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87858" h="1244496">
                <a:moveTo>
                  <a:pt x="0" y="0"/>
                </a:moveTo>
                <a:cubicBezTo>
                  <a:pt x="38668" y="3980"/>
                  <a:pt x="77337" y="7961"/>
                  <a:pt x="109182" y="27295"/>
                </a:cubicBezTo>
                <a:cubicBezTo>
                  <a:pt x="141027" y="46629"/>
                  <a:pt x="167186" y="58003"/>
                  <a:pt x="191069" y="116006"/>
                </a:cubicBezTo>
                <a:cubicBezTo>
                  <a:pt x="214952" y="174009"/>
                  <a:pt x="238835" y="294564"/>
                  <a:pt x="252483" y="375313"/>
                </a:cubicBezTo>
                <a:cubicBezTo>
                  <a:pt x="266131" y="456062"/>
                  <a:pt x="272955" y="600501"/>
                  <a:pt x="272955" y="600501"/>
                </a:cubicBezTo>
                <a:cubicBezTo>
                  <a:pt x="280916" y="688074"/>
                  <a:pt x="288878" y="806355"/>
                  <a:pt x="300251" y="900752"/>
                </a:cubicBezTo>
                <a:cubicBezTo>
                  <a:pt x="311624" y="995149"/>
                  <a:pt x="313899" y="1110017"/>
                  <a:pt x="341194" y="1166883"/>
                </a:cubicBezTo>
                <a:cubicBezTo>
                  <a:pt x="368489" y="1223749"/>
                  <a:pt x="410570" y="1231710"/>
                  <a:pt x="464024" y="1241946"/>
                </a:cubicBezTo>
                <a:cubicBezTo>
                  <a:pt x="517478" y="1252182"/>
                  <a:pt x="608462" y="1228298"/>
                  <a:pt x="661916" y="1228298"/>
                </a:cubicBezTo>
                <a:cubicBezTo>
                  <a:pt x="715370" y="1228298"/>
                  <a:pt x="733567" y="1240809"/>
                  <a:pt x="784746" y="1241946"/>
                </a:cubicBezTo>
                <a:cubicBezTo>
                  <a:pt x="835925" y="1243083"/>
                  <a:pt x="918949" y="1238534"/>
                  <a:pt x="968991" y="1235122"/>
                </a:cubicBezTo>
                <a:cubicBezTo>
                  <a:pt x="1019033" y="1231710"/>
                  <a:pt x="1036093" y="1223749"/>
                  <a:pt x="1084997" y="1221474"/>
                </a:cubicBezTo>
                <a:cubicBezTo>
                  <a:pt x="1133901" y="1219199"/>
                  <a:pt x="1204415" y="1222611"/>
                  <a:pt x="1262418" y="1221474"/>
                </a:cubicBezTo>
                <a:cubicBezTo>
                  <a:pt x="1320421" y="1220337"/>
                  <a:pt x="1396621" y="1224886"/>
                  <a:pt x="1433015" y="1214650"/>
                </a:cubicBezTo>
                <a:cubicBezTo>
                  <a:pt x="1469409" y="1204414"/>
                  <a:pt x="1471684" y="1182805"/>
                  <a:pt x="1480782" y="1160059"/>
                </a:cubicBezTo>
                <a:cubicBezTo>
                  <a:pt x="1489880" y="1137313"/>
                  <a:pt x="1487606" y="1078173"/>
                  <a:pt x="1487606" y="1078173"/>
                </a:cubicBezTo>
                <a:lnTo>
                  <a:pt x="1487606" y="1078173"/>
                </a:ln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48"/>
          <p:cNvSpPr/>
          <p:nvPr/>
        </p:nvSpPr>
        <p:spPr>
          <a:xfrm>
            <a:off x="3132161" y="4698229"/>
            <a:ext cx="1843144" cy="363591"/>
          </a:xfrm>
          <a:custGeom>
            <a:avLst/>
            <a:gdLst>
              <a:gd name="connsiteX0" fmla="*/ 0 w 1843144"/>
              <a:gd name="connsiteY0" fmla="*/ 17072 h 363591"/>
              <a:gd name="connsiteX1" fmla="*/ 238836 w 1843144"/>
              <a:gd name="connsiteY1" fmla="*/ 17072 h 363591"/>
              <a:gd name="connsiteX2" fmla="*/ 450376 w 1843144"/>
              <a:gd name="connsiteY2" fmla="*/ 194493 h 363591"/>
              <a:gd name="connsiteX3" fmla="*/ 620973 w 1843144"/>
              <a:gd name="connsiteY3" fmla="*/ 351443 h 363591"/>
              <a:gd name="connsiteX4" fmla="*/ 866633 w 1843144"/>
              <a:gd name="connsiteY4" fmla="*/ 351443 h 363591"/>
              <a:gd name="connsiteX5" fmla="*/ 968991 w 1843144"/>
              <a:gd name="connsiteY5" fmla="*/ 337795 h 363591"/>
              <a:gd name="connsiteX6" fmla="*/ 1071349 w 1843144"/>
              <a:gd name="connsiteY6" fmla="*/ 337795 h 363591"/>
              <a:gd name="connsiteX7" fmla="*/ 1180532 w 1843144"/>
              <a:gd name="connsiteY7" fmla="*/ 337795 h 363591"/>
              <a:gd name="connsiteX8" fmla="*/ 1235123 w 1843144"/>
              <a:gd name="connsiteY8" fmla="*/ 317323 h 363591"/>
              <a:gd name="connsiteX9" fmla="*/ 1357952 w 1843144"/>
              <a:gd name="connsiteY9" fmla="*/ 303675 h 363591"/>
              <a:gd name="connsiteX10" fmla="*/ 1542197 w 1843144"/>
              <a:gd name="connsiteY10" fmla="*/ 303675 h 363591"/>
              <a:gd name="connsiteX11" fmla="*/ 1671851 w 1843144"/>
              <a:gd name="connsiteY11" fmla="*/ 303675 h 363591"/>
              <a:gd name="connsiteX12" fmla="*/ 1746914 w 1843144"/>
              <a:gd name="connsiteY12" fmla="*/ 296852 h 363591"/>
              <a:gd name="connsiteX13" fmla="*/ 1815152 w 1843144"/>
              <a:gd name="connsiteY13" fmla="*/ 262732 h 363591"/>
              <a:gd name="connsiteX14" fmla="*/ 1842448 w 1843144"/>
              <a:gd name="connsiteY14" fmla="*/ 180846 h 363591"/>
              <a:gd name="connsiteX15" fmla="*/ 1835624 w 1843144"/>
              <a:gd name="connsiteY15" fmla="*/ 119431 h 363591"/>
              <a:gd name="connsiteX16" fmla="*/ 1835624 w 1843144"/>
              <a:gd name="connsiteY16" fmla="*/ 119431 h 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3144" h="363591">
                <a:moveTo>
                  <a:pt x="0" y="17072"/>
                </a:moveTo>
                <a:cubicBezTo>
                  <a:pt x="81886" y="2287"/>
                  <a:pt x="163773" y="-12498"/>
                  <a:pt x="238836" y="17072"/>
                </a:cubicBezTo>
                <a:cubicBezTo>
                  <a:pt x="313899" y="46642"/>
                  <a:pt x="386686" y="138764"/>
                  <a:pt x="450376" y="194493"/>
                </a:cubicBezTo>
                <a:cubicBezTo>
                  <a:pt x="514066" y="250222"/>
                  <a:pt x="551597" y="325285"/>
                  <a:pt x="620973" y="351443"/>
                </a:cubicBezTo>
                <a:cubicBezTo>
                  <a:pt x="690349" y="377601"/>
                  <a:pt x="808630" y="353718"/>
                  <a:pt x="866633" y="351443"/>
                </a:cubicBezTo>
                <a:cubicBezTo>
                  <a:pt x="924636" y="349168"/>
                  <a:pt x="934872" y="340070"/>
                  <a:pt x="968991" y="337795"/>
                </a:cubicBezTo>
                <a:cubicBezTo>
                  <a:pt x="1003110" y="335520"/>
                  <a:pt x="1071349" y="337795"/>
                  <a:pt x="1071349" y="337795"/>
                </a:cubicBezTo>
                <a:cubicBezTo>
                  <a:pt x="1106606" y="337795"/>
                  <a:pt x="1153236" y="341207"/>
                  <a:pt x="1180532" y="337795"/>
                </a:cubicBezTo>
                <a:cubicBezTo>
                  <a:pt x="1207828" y="334383"/>
                  <a:pt x="1205553" y="323010"/>
                  <a:pt x="1235123" y="317323"/>
                </a:cubicBezTo>
                <a:cubicBezTo>
                  <a:pt x="1264693" y="311636"/>
                  <a:pt x="1306773" y="305950"/>
                  <a:pt x="1357952" y="303675"/>
                </a:cubicBezTo>
                <a:cubicBezTo>
                  <a:pt x="1409131" y="301400"/>
                  <a:pt x="1542197" y="303675"/>
                  <a:pt x="1542197" y="303675"/>
                </a:cubicBezTo>
                <a:cubicBezTo>
                  <a:pt x="1594513" y="303675"/>
                  <a:pt x="1637732" y="304812"/>
                  <a:pt x="1671851" y="303675"/>
                </a:cubicBezTo>
                <a:cubicBezTo>
                  <a:pt x="1705970" y="302538"/>
                  <a:pt x="1723031" y="303676"/>
                  <a:pt x="1746914" y="296852"/>
                </a:cubicBezTo>
                <a:cubicBezTo>
                  <a:pt x="1770797" y="290028"/>
                  <a:pt x="1799230" y="282066"/>
                  <a:pt x="1815152" y="262732"/>
                </a:cubicBezTo>
                <a:cubicBezTo>
                  <a:pt x="1831074" y="243398"/>
                  <a:pt x="1839036" y="204729"/>
                  <a:pt x="1842448" y="180846"/>
                </a:cubicBezTo>
                <a:cubicBezTo>
                  <a:pt x="1845860" y="156963"/>
                  <a:pt x="1835624" y="119431"/>
                  <a:pt x="1835624" y="119431"/>
                </a:cubicBezTo>
                <a:lnTo>
                  <a:pt x="1835624" y="119431"/>
                </a:ln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733047" y="5151040"/>
            <a:ext cx="760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These additional factors can be easily computed from our iterative expressions:</a:t>
            </a:r>
          </a:p>
        </p:txBody>
      </p:sp>
      <p:sp>
        <p:nvSpPr>
          <p:cNvPr id="51" name="Right Arrow 50"/>
          <p:cNvSpPr/>
          <p:nvPr/>
        </p:nvSpPr>
        <p:spPr>
          <a:xfrm rot="5400000">
            <a:off x="8269042" y="4880591"/>
            <a:ext cx="28967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96" y="5849007"/>
            <a:ext cx="4264373" cy="595129"/>
          </a:xfrm>
          <a:prstGeom prst="rect">
            <a:avLst/>
          </a:prstGeom>
          <a:ln w="6350">
            <a:solidFill>
              <a:schemeClr val="accent2">
                <a:lumMod val="50000"/>
              </a:schemeClr>
            </a:solidFill>
          </a:ln>
        </p:spPr>
      </p:pic>
      <p:sp>
        <p:nvSpPr>
          <p:cNvPr id="53" name="TextBox 52"/>
          <p:cNvSpPr txBox="1"/>
          <p:nvPr/>
        </p:nvSpPr>
        <p:spPr>
          <a:xfrm>
            <a:off x="111864" y="5473719"/>
            <a:ext cx="190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00B050"/>
                </a:solidFill>
              </a:rPr>
              <a:t>Exercise:</a:t>
            </a:r>
            <a:endParaRPr lang="zh-CN" altLang="en-US" sz="2400" b="1" u="sng" dirty="0">
              <a:solidFill>
                <a:srgbClr val="00B050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4" y="5935384"/>
            <a:ext cx="1445009" cy="781260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1705133" y="5845736"/>
            <a:ext cx="3540257" cy="891100"/>
            <a:chOff x="1705133" y="5845736"/>
            <a:chExt cx="3540257" cy="891100"/>
          </a:xfrm>
        </p:grpSpPr>
        <p:sp>
          <p:nvSpPr>
            <p:cNvPr id="55" name="TextBox 54"/>
            <p:cNvSpPr txBox="1"/>
            <p:nvPr/>
          </p:nvSpPr>
          <p:spPr>
            <a:xfrm>
              <a:off x="1705133" y="5845736"/>
              <a:ext cx="3540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Using derivatives of vector function, </a:t>
              </a:r>
            </a:p>
            <a:p>
              <a:endParaRPr lang="en-US" altLang="zh-CN" sz="1600" dirty="0"/>
            </a:p>
            <a:p>
              <a:r>
                <a:rPr lang="en-US" altLang="zh-CN" sz="1600" dirty="0"/>
                <a:t>calculate:             and </a:t>
              </a:r>
              <a:endParaRPr lang="zh-CN" altLang="en-US" sz="1600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9369" y="6294357"/>
              <a:ext cx="443013" cy="422287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286" y="6326014"/>
              <a:ext cx="323522" cy="410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177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50" grpId="0"/>
      <p:bldP spid="51" grpId="0" animBg="1"/>
      <p:bldP spid="5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Probability Theory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661" y="800482"/>
            <a:ext cx="4816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Probability and Random Variables.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764" y="2632341"/>
            <a:ext cx="558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Sum Rule, Sum Product, Bayes Theorem.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46764" y="1723883"/>
            <a:ext cx="5351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Discrete and Continuous Probabilities. 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46764" y="3535273"/>
            <a:ext cx="4903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Summary Statistics, Independence.</a:t>
            </a:r>
            <a:endParaRPr lang="zh-CN" alt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9778621" y="359818"/>
            <a:ext cx="2015295" cy="2477966"/>
            <a:chOff x="9416955" y="600650"/>
            <a:chExt cx="2015295" cy="2477966"/>
          </a:xfrm>
        </p:grpSpPr>
        <p:sp>
          <p:nvSpPr>
            <p:cNvPr id="10" name="TextBox 9"/>
            <p:cNvSpPr txBox="1"/>
            <p:nvPr/>
          </p:nvSpPr>
          <p:spPr>
            <a:xfrm>
              <a:off x="9416955" y="2647729"/>
              <a:ext cx="20152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Andrey </a:t>
              </a:r>
              <a:r>
                <a:rPr lang="en-US" altLang="zh-CN" sz="1100" dirty="0" err="1"/>
                <a:t>Nikolaevich</a:t>
              </a:r>
              <a:r>
                <a:rPr lang="en-US" altLang="zh-CN" sz="1100" dirty="0"/>
                <a:t> Kolmogorov</a:t>
              </a:r>
            </a:p>
            <a:p>
              <a:pPr algn="ctr"/>
              <a:r>
                <a:rPr lang="en-US" altLang="zh-CN" sz="1100" dirty="0"/>
                <a:t>(1903-1987)</a:t>
              </a:r>
              <a:endParaRPr lang="zh-CN" altLang="en-US" sz="11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722" y="600650"/>
              <a:ext cx="1561759" cy="2106748"/>
            </a:xfrm>
            <a:prstGeom prst="rect">
              <a:avLst/>
            </a:prstGeom>
            <a:ln w="9525">
              <a:solidFill>
                <a:srgbClr val="002060"/>
              </a:solidFill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437661" y="4438205"/>
            <a:ext cx="327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Gaussian Distribution.</a:t>
            </a:r>
            <a:endParaRPr lang="zh-CN" alt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22" y="5008727"/>
            <a:ext cx="2877845" cy="14530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61341" y="6461816"/>
            <a:ext cx="1634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Source: Google Images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9654324" y="6461816"/>
            <a:ext cx="422030" cy="19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469" y="2767981"/>
            <a:ext cx="2826935" cy="1181498"/>
          </a:xfrm>
          <a:prstGeom prst="rect">
            <a:avLst/>
          </a:prstGeom>
          <a:ln w="952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3028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Probability Space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80030"/>
            <a:ext cx="115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The </a:t>
            </a:r>
            <a:r>
              <a:rPr lang="en-US" altLang="zh-CN" sz="1600" i="1" u="sng" dirty="0">
                <a:solidFill>
                  <a:srgbClr val="002060"/>
                </a:solidFill>
              </a:rPr>
              <a:t>probability space</a:t>
            </a:r>
            <a:r>
              <a:rPr lang="en-US" altLang="zh-CN" sz="1600" dirty="0"/>
              <a:t> models a real-world process (referred to as an experiment)with random outcomes. It consists of three components</a:t>
            </a:r>
            <a:endParaRPr lang="zh-CN" alt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1415" y="1379756"/>
            <a:ext cx="2280261" cy="369332"/>
            <a:chOff x="61415" y="1379756"/>
            <a:chExt cx="2280261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1415" y="1379756"/>
              <a:ext cx="2031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THE SAMPLE SPACE</a:t>
              </a:r>
              <a:endParaRPr lang="zh-CN" altLang="en-US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300" y="1408861"/>
              <a:ext cx="283376" cy="25653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1415" y="3108477"/>
            <a:ext cx="2098968" cy="369332"/>
            <a:chOff x="61415" y="2289607"/>
            <a:chExt cx="2098968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61415" y="2289607"/>
              <a:ext cx="1876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THE EVENT SPACE</a:t>
              </a:r>
              <a:endParaRPr lang="zh-CN" altLang="en-US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141" y="2325275"/>
              <a:ext cx="278242" cy="25663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1415" y="1653489"/>
            <a:ext cx="4683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The sample space is the set of all possible elementary </a:t>
            </a:r>
          </a:p>
          <a:p>
            <a:r>
              <a:rPr lang="en-US" altLang="zh-CN" sz="1600" dirty="0"/>
              <a:t>outcomes of the experiment.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91502" y="1287423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130121" y="1761071"/>
            <a:ext cx="2938891" cy="515399"/>
            <a:chOff x="6014113" y="1761071"/>
            <a:chExt cx="2938891" cy="515399"/>
          </a:xfrm>
        </p:grpSpPr>
        <p:sp>
          <p:nvSpPr>
            <p:cNvPr id="18" name="TextBox 17"/>
            <p:cNvSpPr txBox="1"/>
            <p:nvPr/>
          </p:nvSpPr>
          <p:spPr>
            <a:xfrm>
              <a:off x="6014113" y="1831191"/>
              <a:ext cx="1009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2060"/>
                  </a:solidFill>
                </a:rPr>
                <a:t>Coin toss:</a:t>
              </a:r>
              <a:endParaRPr lang="zh-CN" altLang="en-US" b="1" dirty="0">
                <a:solidFill>
                  <a:srgbClr val="002060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469" y="1852942"/>
              <a:ext cx="655044" cy="32234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575" y="1766595"/>
              <a:ext cx="165422" cy="46774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111" y="1761071"/>
              <a:ext cx="886820" cy="5153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9931" y="1786784"/>
              <a:ext cx="163073" cy="42736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146224" y="2329344"/>
            <a:ext cx="5286957" cy="467745"/>
            <a:chOff x="6030216" y="2329344"/>
            <a:chExt cx="5286957" cy="467745"/>
          </a:xfrm>
        </p:grpSpPr>
        <p:sp>
          <p:nvSpPr>
            <p:cNvPr id="19" name="TextBox 18"/>
            <p:cNvSpPr txBox="1"/>
            <p:nvPr/>
          </p:nvSpPr>
          <p:spPr>
            <a:xfrm>
              <a:off x="6030216" y="2377026"/>
              <a:ext cx="11060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2060"/>
                  </a:solidFill>
                </a:rPr>
                <a:t>Roll a dice:</a:t>
              </a:r>
              <a:endParaRPr lang="zh-CN" altLang="en-US" b="1" dirty="0">
                <a:solidFill>
                  <a:srgbClr val="002060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048" y="2415691"/>
              <a:ext cx="655044" cy="32234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4154" y="2329344"/>
              <a:ext cx="165422" cy="46774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4100" y="2349533"/>
              <a:ext cx="163073" cy="42736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048264" y="2365961"/>
              <a:ext cx="3047147" cy="39451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71610" y="3400776"/>
            <a:ext cx="5901808" cy="830997"/>
            <a:chOff x="71610" y="3400776"/>
            <a:chExt cx="5901808" cy="830997"/>
          </a:xfrm>
        </p:grpSpPr>
        <p:grpSp>
          <p:nvGrpSpPr>
            <p:cNvPr id="33" name="Group 32"/>
            <p:cNvGrpSpPr/>
            <p:nvPr/>
          </p:nvGrpSpPr>
          <p:grpSpPr>
            <a:xfrm>
              <a:off x="71610" y="3400776"/>
              <a:ext cx="5901808" cy="830997"/>
              <a:chOff x="71610" y="3400776"/>
              <a:chExt cx="5901808" cy="83099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1610" y="3400776"/>
                <a:ext cx="590180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The event space is the space of potential results of the experiment. </a:t>
                </a:r>
              </a:p>
              <a:p>
                <a:r>
                  <a:rPr lang="en-US" altLang="zh-CN" sz="1600" dirty="0"/>
                  <a:t>Each event                  consists of elementary outcomes, i.e.                   </a:t>
                </a:r>
              </a:p>
              <a:p>
                <a:r>
                  <a:rPr lang="en-US" altLang="zh-CN" sz="1600" dirty="0"/>
                  <a:t>The set of all events is a power set of        , and denotes:                     </a:t>
                </a:r>
                <a:endParaRPr lang="zh-CN" altLang="en-US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817" y="3700767"/>
                <a:ext cx="654273" cy="20313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1593" y="3707592"/>
                <a:ext cx="701285" cy="221730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448" y="3931754"/>
              <a:ext cx="247665" cy="22420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491" y="3945402"/>
              <a:ext cx="735381" cy="224202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112104" y="3531490"/>
            <a:ext cx="3823468" cy="338554"/>
            <a:chOff x="6030216" y="3531490"/>
            <a:chExt cx="3823468" cy="338554"/>
          </a:xfrm>
        </p:grpSpPr>
        <p:sp>
          <p:nvSpPr>
            <p:cNvPr id="37" name="TextBox 36"/>
            <p:cNvSpPr txBox="1"/>
            <p:nvPr/>
          </p:nvSpPr>
          <p:spPr>
            <a:xfrm>
              <a:off x="6030216" y="3531490"/>
              <a:ext cx="30681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002060"/>
                  </a:solidFill>
                </a:rPr>
                <a:t>Event of getting </a:t>
              </a:r>
              <a:r>
                <a:rPr lang="en-US" altLang="zh-CN" sz="1600" b="1" dirty="0">
                  <a:solidFill>
                    <a:srgbClr val="002060"/>
                  </a:solidFill>
                </a:rPr>
                <a:t>TAIL</a:t>
              </a:r>
              <a:r>
                <a:rPr lang="en-US" altLang="zh-CN" sz="1600" dirty="0">
                  <a:solidFill>
                    <a:srgbClr val="002060"/>
                  </a:solidFill>
                </a:rPr>
                <a:t> in a coin-flip: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941" y="3553922"/>
              <a:ext cx="546918" cy="24840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0397" y="3531490"/>
              <a:ext cx="293287" cy="293287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6122876" y="3945402"/>
            <a:ext cx="5962814" cy="467745"/>
            <a:chOff x="6040988" y="3945402"/>
            <a:chExt cx="5962814" cy="467745"/>
          </a:xfrm>
        </p:grpSpPr>
        <p:sp>
          <p:nvSpPr>
            <p:cNvPr id="41" name="TextBox 40"/>
            <p:cNvSpPr txBox="1"/>
            <p:nvPr/>
          </p:nvSpPr>
          <p:spPr>
            <a:xfrm>
              <a:off x="6040988" y="4000327"/>
              <a:ext cx="37562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002060"/>
                  </a:solidFill>
                </a:rPr>
                <a:t>Event of getting </a:t>
              </a:r>
              <a:r>
                <a:rPr lang="en-US" altLang="zh-CN" sz="1600" b="1" dirty="0">
                  <a:solidFill>
                    <a:srgbClr val="002060"/>
                  </a:solidFill>
                </a:rPr>
                <a:t>even</a:t>
              </a:r>
              <a:r>
                <a:rPr lang="en-US" altLang="zh-CN" sz="1600" dirty="0">
                  <a:solidFill>
                    <a:srgbClr val="002060"/>
                  </a:solidFill>
                </a:rPr>
                <a:t> number in a roll dice: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3864" y="4053163"/>
              <a:ext cx="529996" cy="208786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10304397" y="3945402"/>
              <a:ext cx="1699405" cy="467745"/>
              <a:chOff x="9638484" y="4902772"/>
              <a:chExt cx="1699405" cy="467745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4622" y="4933943"/>
                <a:ext cx="1329478" cy="36705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484" y="4902772"/>
                <a:ext cx="165422" cy="467745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74816" y="4916937"/>
                <a:ext cx="163073" cy="427366"/>
              </a:xfrm>
              <a:prstGeom prst="rect">
                <a:avLst/>
              </a:prstGeom>
            </p:spPr>
          </p:pic>
        </p:grpSp>
      </p:grpSp>
      <p:grpSp>
        <p:nvGrpSpPr>
          <p:cNvPr id="54" name="Group 53"/>
          <p:cNvGrpSpPr/>
          <p:nvPr/>
        </p:nvGrpSpPr>
        <p:grpSpPr>
          <a:xfrm>
            <a:off x="71610" y="4945954"/>
            <a:ext cx="5841599" cy="1117081"/>
            <a:chOff x="71610" y="4945954"/>
            <a:chExt cx="5841599" cy="111708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10" y="4945954"/>
              <a:ext cx="2088773" cy="369332"/>
              <a:chOff x="71610" y="3130798"/>
              <a:chExt cx="2088773" cy="36933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1610" y="3130798"/>
                <a:ext cx="1866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THE PROBABILITY</a:t>
                </a:r>
                <a:endParaRPr lang="zh-CN" altLang="en-US" b="1" dirty="0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4675" y="3158093"/>
                <a:ext cx="235708" cy="270279"/>
              </a:xfrm>
              <a:prstGeom prst="rect">
                <a:avLst/>
              </a:prstGeom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71610" y="5232038"/>
              <a:ext cx="58415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With each event                 ,  we associate a number                         </a:t>
              </a:r>
            </a:p>
            <a:p>
              <a:r>
                <a:rPr lang="en-US" altLang="zh-CN" sz="1600" dirty="0"/>
                <a:t>that measures the probability or degree of belief that the event will </a:t>
              </a:r>
            </a:p>
            <a:p>
              <a:r>
                <a:rPr lang="en-US" altLang="zh-CN" sz="1600" dirty="0"/>
                <a:t>occur.               is called  the   probability of </a:t>
              </a:r>
              <a:endParaRPr lang="zh-CN" altLang="en-US" sz="1600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010" y="5293000"/>
              <a:ext cx="654273" cy="20313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903" y="5244326"/>
              <a:ext cx="1297799" cy="29968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584" y="5762290"/>
              <a:ext cx="205262" cy="21651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21" y="5762290"/>
              <a:ext cx="532320" cy="270093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159007" y="5053323"/>
            <a:ext cx="4309910" cy="435984"/>
            <a:chOff x="6042999" y="5053323"/>
            <a:chExt cx="4309910" cy="435984"/>
          </a:xfrm>
        </p:grpSpPr>
        <p:sp>
          <p:nvSpPr>
            <p:cNvPr id="55" name="TextBox 54"/>
            <p:cNvSpPr txBox="1"/>
            <p:nvPr/>
          </p:nvSpPr>
          <p:spPr>
            <a:xfrm>
              <a:off x="6042999" y="5101852"/>
              <a:ext cx="3490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002060"/>
                  </a:solidFill>
                </a:rPr>
                <a:t>Probability of getting </a:t>
              </a:r>
              <a:r>
                <a:rPr lang="en-US" altLang="zh-CN" sz="1600" b="1" dirty="0">
                  <a:solidFill>
                    <a:srgbClr val="002060"/>
                  </a:solidFill>
                </a:rPr>
                <a:t>TAIL</a:t>
              </a:r>
              <a:r>
                <a:rPr lang="en-US" altLang="zh-CN" sz="1600" dirty="0">
                  <a:solidFill>
                    <a:srgbClr val="002060"/>
                  </a:solidFill>
                </a:rPr>
                <a:t> in a coin-flip: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3517" y="5053323"/>
              <a:ext cx="859392" cy="435984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6138212" y="5608777"/>
            <a:ext cx="5068844" cy="421353"/>
            <a:chOff x="6022204" y="5608777"/>
            <a:chExt cx="5068844" cy="421353"/>
          </a:xfrm>
        </p:grpSpPr>
        <p:sp>
          <p:nvSpPr>
            <p:cNvPr id="56" name="TextBox 55"/>
            <p:cNvSpPr txBox="1"/>
            <p:nvPr/>
          </p:nvSpPr>
          <p:spPr>
            <a:xfrm>
              <a:off x="6022204" y="5631573"/>
              <a:ext cx="41976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002060"/>
                  </a:solidFill>
                </a:rPr>
                <a:t>Probability of getting </a:t>
              </a:r>
              <a:r>
                <a:rPr lang="en-US" altLang="zh-CN" sz="1600" b="1" dirty="0">
                  <a:solidFill>
                    <a:srgbClr val="002060"/>
                  </a:solidFill>
                </a:rPr>
                <a:t>even</a:t>
              </a:r>
              <a:r>
                <a:rPr lang="en-US" altLang="zh-CN" sz="1600" dirty="0">
                  <a:solidFill>
                    <a:srgbClr val="002060"/>
                  </a:solidFill>
                </a:rPr>
                <a:t> number in a roll dice: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656" y="5608777"/>
              <a:ext cx="859392" cy="421353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71610" y="6274189"/>
            <a:ext cx="98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Remark: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982" y="6284011"/>
            <a:ext cx="3050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</a:rPr>
              <a:t>chance of … =  the probability of …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17398" y="6287054"/>
            <a:ext cx="4596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</a:rPr>
              <a:t>The chance of …  is 33% = The probability of … is 0.33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5761082" y="1786784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Right Arrow 64"/>
          <p:cNvSpPr/>
          <p:nvPr/>
        </p:nvSpPr>
        <p:spPr>
          <a:xfrm>
            <a:off x="5754136" y="3483168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Right Arrow 65"/>
          <p:cNvSpPr/>
          <p:nvPr/>
        </p:nvSpPr>
        <p:spPr>
          <a:xfrm>
            <a:off x="5771395" y="5118088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61" grpId="0"/>
      <p:bldP spid="62" grpId="0"/>
      <p:bldP spid="63" grpId="0"/>
      <p:bldP spid="64" grpId="0" animBg="1"/>
      <p:bldP spid="65" grpId="0" animBg="1"/>
      <p:bldP spid="6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Random Variable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23" y="673968"/>
            <a:ext cx="6002990" cy="584775"/>
            <a:chOff x="6823" y="673968"/>
            <a:chExt cx="6002990" cy="584775"/>
          </a:xfrm>
        </p:grpSpPr>
        <p:sp>
          <p:nvSpPr>
            <p:cNvPr id="5" name="TextBox 4"/>
            <p:cNvSpPr txBox="1"/>
            <p:nvPr/>
          </p:nvSpPr>
          <p:spPr>
            <a:xfrm>
              <a:off x="6823" y="673968"/>
              <a:ext cx="60029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In machine learning, we often don’t refer to the probability space, but</a:t>
              </a:r>
            </a:p>
            <a:p>
              <a:r>
                <a:rPr lang="en-US" altLang="zh-CN" sz="1600" dirty="0"/>
                <a:t>instead refer to probabilities on quantities of interest denoted by</a:t>
              </a:r>
              <a:endParaRPr lang="zh-CN" altLang="en-US" sz="1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652" y="980004"/>
              <a:ext cx="227824" cy="22782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1855" y="1788262"/>
            <a:ext cx="5878404" cy="584775"/>
            <a:chOff x="6823" y="1447341"/>
            <a:chExt cx="5878404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6823" y="1447341"/>
              <a:ext cx="5878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A </a:t>
              </a:r>
              <a:r>
                <a:rPr lang="en-US" altLang="zh-CN" sz="1600" i="1" u="sng" dirty="0">
                  <a:solidFill>
                    <a:srgbClr val="002060"/>
                  </a:solidFill>
                </a:rPr>
                <a:t>random variable</a:t>
              </a:r>
              <a:r>
                <a:rPr lang="en-US" altLang="zh-CN" sz="1600" i="1" dirty="0">
                  <a:solidFill>
                    <a:srgbClr val="002060"/>
                  </a:solidFill>
                </a:rPr>
                <a:t>   </a:t>
              </a:r>
              <a:r>
                <a:rPr lang="en-US" altLang="zh-CN" sz="1600" i="1" u="sng" dirty="0">
                  <a:solidFill>
                    <a:srgbClr val="002060"/>
                  </a:solidFill>
                </a:rPr>
                <a:t> </a:t>
              </a:r>
              <a:r>
                <a:rPr lang="en-US" altLang="zh-CN" sz="1600" dirty="0">
                  <a:solidFill>
                    <a:srgbClr val="002060"/>
                  </a:solidFill>
                </a:rPr>
                <a:t>                       </a:t>
              </a:r>
              <a:r>
                <a:rPr lang="en-US" altLang="zh-CN" sz="1600" dirty="0"/>
                <a:t>is a mapping that takes an element</a:t>
              </a:r>
            </a:p>
            <a:p>
              <a:r>
                <a:rPr lang="en-US" altLang="zh-CN" sz="1600" dirty="0"/>
                <a:t>                and returns a an element </a:t>
              </a:r>
              <a:endParaRPr lang="zh-CN" altLang="en-US" sz="16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150" y="1525822"/>
              <a:ext cx="1107288" cy="19183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44" y="1773290"/>
              <a:ext cx="626660" cy="17835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497" y="1753376"/>
              <a:ext cx="619010" cy="201303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405400" y="966355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986131" y="1786922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88469" y="1428020"/>
            <a:ext cx="4033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</a:rPr>
              <a:t>Random variable defined on a set of roll dices: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421272" y="1766466"/>
            <a:ext cx="1146470" cy="293995"/>
            <a:chOff x="6421272" y="1766466"/>
            <a:chExt cx="1146470" cy="29399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272" y="1771268"/>
              <a:ext cx="242669" cy="24266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293" y="1769593"/>
              <a:ext cx="96956" cy="29086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4" y="1766466"/>
              <a:ext cx="85599" cy="28717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406" y="1773290"/>
              <a:ext cx="265784" cy="26156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357" y="1862468"/>
              <a:ext cx="212508" cy="11486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3374" y="1793779"/>
              <a:ext cx="154368" cy="244976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7945428" y="1781215"/>
            <a:ext cx="1137401" cy="293995"/>
            <a:chOff x="6464489" y="2553488"/>
            <a:chExt cx="1137401" cy="29399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489" y="2558290"/>
              <a:ext cx="242669" cy="24266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510" y="2556615"/>
              <a:ext cx="96956" cy="29086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191" y="2553488"/>
              <a:ext cx="85599" cy="28717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574" y="2649490"/>
              <a:ext cx="212508" cy="11486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968" y="2560535"/>
              <a:ext cx="267642" cy="27206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969" y="2553505"/>
              <a:ext cx="150921" cy="265908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9448940" y="1753376"/>
            <a:ext cx="1659544" cy="326987"/>
            <a:chOff x="6461627" y="3521335"/>
            <a:chExt cx="1659544" cy="32698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627" y="3531249"/>
              <a:ext cx="270549" cy="27054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389" y="3524037"/>
              <a:ext cx="108095" cy="32428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375" y="3521335"/>
              <a:ext cx="95433" cy="32016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178" y="3637133"/>
              <a:ext cx="236922" cy="128066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158" y="3531249"/>
              <a:ext cx="286965" cy="2869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085" y="3539227"/>
              <a:ext cx="640086" cy="25462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421272" y="2234072"/>
            <a:ext cx="1191131" cy="326987"/>
            <a:chOff x="6614027" y="4212823"/>
            <a:chExt cx="1191131" cy="32698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790" y="4270166"/>
              <a:ext cx="154368" cy="24497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027" y="4222737"/>
              <a:ext cx="270549" cy="27054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789" y="4215525"/>
              <a:ext cx="108095" cy="32428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6775" y="4212823"/>
              <a:ext cx="95433" cy="320163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578" y="4328621"/>
              <a:ext cx="236922" cy="12806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259" y="4232737"/>
              <a:ext cx="271227" cy="260549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7945428" y="2228239"/>
            <a:ext cx="1204132" cy="326987"/>
            <a:chOff x="6766427" y="5293272"/>
            <a:chExt cx="1204132" cy="326987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427" y="5303186"/>
              <a:ext cx="270549" cy="27054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2189" y="5295974"/>
              <a:ext cx="108095" cy="32428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175" y="5293272"/>
              <a:ext cx="95433" cy="32016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1978" y="5409070"/>
              <a:ext cx="236922" cy="128066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9299" y="5310880"/>
              <a:ext cx="289679" cy="28508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148" y="5349624"/>
              <a:ext cx="167411" cy="241072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9468127" y="2211028"/>
            <a:ext cx="1180989" cy="326987"/>
            <a:chOff x="6919962" y="6080294"/>
            <a:chExt cx="1180989" cy="326987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962" y="6109863"/>
              <a:ext cx="270549" cy="27054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589" y="6082996"/>
              <a:ext cx="108095" cy="3242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1575" y="6080294"/>
              <a:ext cx="95433" cy="32016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378" y="6196092"/>
              <a:ext cx="236922" cy="12806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67" y="6093942"/>
              <a:ext cx="301744" cy="292164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966" y="6147033"/>
              <a:ext cx="145985" cy="232249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6415604" y="2583528"/>
            <a:ext cx="1159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</a:rPr>
              <a:t>In this case: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69" y="2641229"/>
            <a:ext cx="2060414" cy="25912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5851" y="3738419"/>
            <a:ext cx="5798062" cy="584775"/>
            <a:chOff x="25851" y="3451813"/>
            <a:chExt cx="5798062" cy="584775"/>
          </a:xfrm>
        </p:grpSpPr>
        <p:sp>
          <p:nvSpPr>
            <p:cNvPr id="68" name="TextBox 67"/>
            <p:cNvSpPr txBox="1"/>
            <p:nvPr/>
          </p:nvSpPr>
          <p:spPr>
            <a:xfrm>
              <a:off x="25851" y="3451813"/>
              <a:ext cx="57980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For any subset                we associate                           (the probability)</a:t>
              </a:r>
            </a:p>
            <a:p>
              <a:r>
                <a:rPr lang="en-US" altLang="zh-CN" sz="1600" dirty="0"/>
                <a:t>to a particular event occurring corresponding to random variable </a:t>
              </a:r>
              <a:endParaRPr lang="zh-CN" altLang="en-US" sz="1600" dirty="0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471" y="3540356"/>
              <a:ext cx="617278" cy="208819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988" y="3540356"/>
              <a:ext cx="1148233" cy="210857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946" y="3755999"/>
              <a:ext cx="213651" cy="213651"/>
            </a:xfrm>
            <a:prstGeom prst="rect">
              <a:avLst/>
            </a:prstGeom>
          </p:spPr>
        </p:pic>
      </p:grpSp>
      <p:grpSp>
        <p:nvGrpSpPr>
          <p:cNvPr id="103" name="Group 102"/>
          <p:cNvGrpSpPr/>
          <p:nvPr/>
        </p:nvGrpSpPr>
        <p:grpSpPr>
          <a:xfrm>
            <a:off x="8502506" y="3241180"/>
            <a:ext cx="891734" cy="475536"/>
            <a:chOff x="8502506" y="3241180"/>
            <a:chExt cx="891734" cy="475536"/>
          </a:xfrm>
        </p:grpSpPr>
        <p:sp>
          <p:nvSpPr>
            <p:cNvPr id="77" name="Curved Down Arrow 76"/>
            <p:cNvSpPr/>
            <p:nvPr/>
          </p:nvSpPr>
          <p:spPr>
            <a:xfrm>
              <a:off x="8502506" y="3430113"/>
              <a:ext cx="891734" cy="286603"/>
            </a:xfrm>
            <a:prstGeom prst="curved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383" y="3241180"/>
              <a:ext cx="839979" cy="145523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/>
        </p:nvGrpSpPr>
        <p:grpSpPr>
          <a:xfrm>
            <a:off x="6775129" y="3451974"/>
            <a:ext cx="1630271" cy="993516"/>
            <a:chOff x="6775129" y="3451974"/>
            <a:chExt cx="1630271" cy="993516"/>
          </a:xfrm>
        </p:grpSpPr>
        <p:sp>
          <p:nvSpPr>
            <p:cNvPr id="73" name="Rounded Rectangle 72"/>
            <p:cNvSpPr/>
            <p:nvPr/>
          </p:nvSpPr>
          <p:spPr>
            <a:xfrm>
              <a:off x="7121736" y="3451974"/>
              <a:ext cx="1283664" cy="9935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29" y="3774276"/>
              <a:ext cx="283376" cy="25653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702" y="4124586"/>
              <a:ext cx="244232" cy="240354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5072" y="3774276"/>
              <a:ext cx="237166" cy="241086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042" y="3557594"/>
              <a:ext cx="245991" cy="24599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8864" y="3918409"/>
              <a:ext cx="248607" cy="238820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0356" y="3570123"/>
              <a:ext cx="248993" cy="245041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682" y="4066329"/>
              <a:ext cx="261983" cy="253665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9413535" y="3438823"/>
            <a:ext cx="1776760" cy="1019818"/>
            <a:chOff x="9397032" y="3385457"/>
            <a:chExt cx="1776760" cy="1019818"/>
          </a:xfrm>
        </p:grpSpPr>
        <p:grpSp>
          <p:nvGrpSpPr>
            <p:cNvPr id="102" name="Group 101"/>
            <p:cNvGrpSpPr/>
            <p:nvPr/>
          </p:nvGrpSpPr>
          <p:grpSpPr>
            <a:xfrm>
              <a:off x="9397032" y="3385457"/>
              <a:ext cx="1776760" cy="1019818"/>
              <a:chOff x="9397032" y="3385457"/>
              <a:chExt cx="1776760" cy="1019818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9397032" y="3412670"/>
                <a:ext cx="1462445" cy="99260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45968" y="3703547"/>
                <a:ext cx="227824" cy="227824"/>
              </a:xfrm>
              <a:prstGeom prst="rect">
                <a:avLst/>
              </a:prstGeom>
            </p:spPr>
          </p:pic>
          <p:sp>
            <p:nvSpPr>
              <p:cNvPr id="80" name="Oval 79"/>
              <p:cNvSpPr/>
              <p:nvPr/>
            </p:nvSpPr>
            <p:spPr>
              <a:xfrm>
                <a:off x="9724140" y="3726442"/>
                <a:ext cx="98080" cy="78988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9881413" y="4149430"/>
                <a:ext cx="98080" cy="78988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9923453" y="4047374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2060"/>
                    </a:solidFill>
                    <a:latin typeface="LiSu" panose="02010509060101010101" pitchFamily="49" charset="-122"/>
                    <a:ea typeface="LiSu" panose="02010509060101010101" pitchFamily="49" charset="-122"/>
                  </a:rPr>
                  <a:t>2</a:t>
                </a:r>
                <a:endParaRPr lang="zh-CN" altLang="en-US" sz="1400" b="1" dirty="0">
                  <a:solidFill>
                    <a:srgbClr val="002060"/>
                  </a:solidFill>
                  <a:latin typeface="LiSu" panose="02010509060101010101" pitchFamily="49" charset="-122"/>
                  <a:ea typeface="LiSu" panose="02010509060101010101" pitchFamily="49" charset="-122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9755505" y="3573566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2060"/>
                    </a:solidFill>
                    <a:latin typeface="LiSu" panose="02010509060101010101" pitchFamily="49" charset="-122"/>
                    <a:ea typeface="LiSu" panose="02010509060101010101" pitchFamily="49" charset="-122"/>
                  </a:rPr>
                  <a:t>1</a:t>
                </a:r>
                <a:endParaRPr lang="zh-CN" altLang="en-US" sz="1400" b="1" dirty="0">
                  <a:solidFill>
                    <a:srgbClr val="002060"/>
                  </a:solidFill>
                  <a:latin typeface="LiSu" panose="02010509060101010101" pitchFamily="49" charset="-122"/>
                  <a:ea typeface="LiSu" panose="02010509060101010101" pitchFamily="49" charset="-122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0100436" y="3385457"/>
                <a:ext cx="453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2060"/>
                    </a:solidFill>
                    <a:latin typeface="LiSu" panose="02010509060101010101" pitchFamily="49" charset="-122"/>
                    <a:ea typeface="LiSu" panose="02010509060101010101" pitchFamily="49" charset="-122"/>
                  </a:rPr>
                  <a:t>-10</a:t>
                </a:r>
                <a:endParaRPr lang="zh-CN" altLang="en-US" sz="1400" b="1" dirty="0">
                  <a:solidFill>
                    <a:srgbClr val="002060"/>
                  </a:solidFill>
                  <a:latin typeface="LiSu" panose="02010509060101010101" pitchFamily="49" charset="-122"/>
                  <a:ea typeface="LiSu" panose="02010509060101010101" pitchFamily="49" charset="-122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0524954" y="3680589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2060"/>
                    </a:solidFill>
                    <a:latin typeface="LiSu" panose="02010509060101010101" pitchFamily="49" charset="-122"/>
                    <a:ea typeface="LiSu" panose="02010509060101010101" pitchFamily="49" charset="-122"/>
                  </a:rPr>
                  <a:t>0</a:t>
                </a:r>
                <a:endParaRPr lang="zh-CN" altLang="en-US" sz="1400" b="1" dirty="0">
                  <a:solidFill>
                    <a:srgbClr val="002060"/>
                  </a:solidFill>
                  <a:latin typeface="LiSu" panose="02010509060101010101" pitchFamily="49" charset="-122"/>
                  <a:ea typeface="LiSu" panose="02010509060101010101" pitchFamily="49" charset="-122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0110900" y="3891877"/>
                <a:ext cx="98080" cy="78988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0079214" y="3526699"/>
                <a:ext cx="98080" cy="78988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0483975" y="3824049"/>
                <a:ext cx="98080" cy="78988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10147140" y="381047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2060"/>
                  </a:solidFill>
                  <a:latin typeface="LiSu" panose="02010509060101010101" pitchFamily="49" charset="-122"/>
                  <a:ea typeface="LiSu" panose="02010509060101010101" pitchFamily="49" charset="-122"/>
                </a:rPr>
                <a:t>3</a:t>
              </a:r>
              <a:endParaRPr lang="zh-CN" altLang="en-US" sz="1400" b="1" dirty="0">
                <a:solidFill>
                  <a:srgbClr val="002060"/>
                </a:solidFill>
                <a:latin typeface="LiSu" panose="02010509060101010101" pitchFamily="49" charset="-122"/>
                <a:ea typeface="LiSu" panose="02010509060101010101" pitchFamily="49" charset="-122"/>
              </a:endParaRPr>
            </a:p>
          </p:txBody>
        </p:sp>
      </p:grpSp>
      <p:sp>
        <p:nvSpPr>
          <p:cNvPr id="106" name="Freeform 105"/>
          <p:cNvSpPr/>
          <p:nvPr/>
        </p:nvSpPr>
        <p:spPr>
          <a:xfrm>
            <a:off x="9837195" y="3862278"/>
            <a:ext cx="584277" cy="565333"/>
          </a:xfrm>
          <a:custGeom>
            <a:avLst/>
            <a:gdLst>
              <a:gd name="connsiteX0" fmla="*/ 357683 w 584277"/>
              <a:gd name="connsiteY0" fmla="*/ 27334 h 565333"/>
              <a:gd name="connsiteX1" fmla="*/ 268972 w 584277"/>
              <a:gd name="connsiteY1" fmla="*/ 27334 h 565333"/>
              <a:gd name="connsiteX2" fmla="*/ 241677 w 584277"/>
              <a:gd name="connsiteY2" fmla="*/ 81925 h 565333"/>
              <a:gd name="connsiteX3" fmla="*/ 228029 w 584277"/>
              <a:gd name="connsiteY3" fmla="*/ 122869 h 565333"/>
              <a:gd name="connsiteX4" fmla="*/ 200734 w 584277"/>
              <a:gd name="connsiteY4" fmla="*/ 177460 h 565333"/>
              <a:gd name="connsiteX5" fmla="*/ 166614 w 584277"/>
              <a:gd name="connsiteY5" fmla="*/ 197931 h 565333"/>
              <a:gd name="connsiteX6" fmla="*/ 118847 w 584277"/>
              <a:gd name="connsiteY6" fmla="*/ 238875 h 565333"/>
              <a:gd name="connsiteX7" fmla="*/ 71080 w 584277"/>
              <a:gd name="connsiteY7" fmla="*/ 252522 h 565333"/>
              <a:gd name="connsiteX8" fmla="*/ 9665 w 584277"/>
              <a:gd name="connsiteY8" fmla="*/ 320761 h 565333"/>
              <a:gd name="connsiteX9" fmla="*/ 2841 w 584277"/>
              <a:gd name="connsiteY9" fmla="*/ 389000 h 565333"/>
              <a:gd name="connsiteX10" fmla="*/ 36960 w 584277"/>
              <a:gd name="connsiteY10" fmla="*/ 457239 h 565333"/>
              <a:gd name="connsiteX11" fmla="*/ 77904 w 584277"/>
              <a:gd name="connsiteY11" fmla="*/ 491358 h 565333"/>
              <a:gd name="connsiteX12" fmla="*/ 125671 w 584277"/>
              <a:gd name="connsiteY12" fmla="*/ 511830 h 565333"/>
              <a:gd name="connsiteX13" fmla="*/ 173438 w 584277"/>
              <a:gd name="connsiteY13" fmla="*/ 532302 h 565333"/>
              <a:gd name="connsiteX14" fmla="*/ 275796 w 584277"/>
              <a:gd name="connsiteY14" fmla="*/ 559597 h 565333"/>
              <a:gd name="connsiteX15" fmla="*/ 309916 w 584277"/>
              <a:gd name="connsiteY15" fmla="*/ 559597 h 565333"/>
              <a:gd name="connsiteX16" fmla="*/ 398626 w 584277"/>
              <a:gd name="connsiteY16" fmla="*/ 498182 h 565333"/>
              <a:gd name="connsiteX17" fmla="*/ 405450 w 584277"/>
              <a:gd name="connsiteY17" fmla="*/ 443591 h 565333"/>
              <a:gd name="connsiteX18" fmla="*/ 419098 w 584277"/>
              <a:gd name="connsiteY18" fmla="*/ 375352 h 565333"/>
              <a:gd name="connsiteX19" fmla="*/ 419098 w 584277"/>
              <a:gd name="connsiteY19" fmla="*/ 334409 h 565333"/>
              <a:gd name="connsiteX20" fmla="*/ 473689 w 584277"/>
              <a:gd name="connsiteY20" fmla="*/ 293466 h 565333"/>
              <a:gd name="connsiteX21" fmla="*/ 500984 w 584277"/>
              <a:gd name="connsiteY21" fmla="*/ 272994 h 565333"/>
              <a:gd name="connsiteX22" fmla="*/ 562399 w 584277"/>
              <a:gd name="connsiteY22" fmla="*/ 238875 h 565333"/>
              <a:gd name="connsiteX23" fmla="*/ 582871 w 584277"/>
              <a:gd name="connsiteY23" fmla="*/ 156988 h 565333"/>
              <a:gd name="connsiteX24" fmla="*/ 528280 w 584277"/>
              <a:gd name="connsiteY24" fmla="*/ 40982 h 565333"/>
              <a:gd name="connsiteX25" fmla="*/ 439569 w 584277"/>
              <a:gd name="connsiteY25" fmla="*/ 39 h 565333"/>
              <a:gd name="connsiteX26" fmla="*/ 357683 w 584277"/>
              <a:gd name="connsiteY26" fmla="*/ 27334 h 56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4277" h="565333">
                <a:moveTo>
                  <a:pt x="357683" y="27334"/>
                </a:moveTo>
                <a:cubicBezTo>
                  <a:pt x="329250" y="31883"/>
                  <a:pt x="288306" y="18236"/>
                  <a:pt x="268972" y="27334"/>
                </a:cubicBezTo>
                <a:cubicBezTo>
                  <a:pt x="249638" y="36432"/>
                  <a:pt x="248501" y="66003"/>
                  <a:pt x="241677" y="81925"/>
                </a:cubicBezTo>
                <a:cubicBezTo>
                  <a:pt x="234853" y="97847"/>
                  <a:pt x="234853" y="106947"/>
                  <a:pt x="228029" y="122869"/>
                </a:cubicBezTo>
                <a:cubicBezTo>
                  <a:pt x="221205" y="138791"/>
                  <a:pt x="210970" y="164950"/>
                  <a:pt x="200734" y="177460"/>
                </a:cubicBezTo>
                <a:cubicBezTo>
                  <a:pt x="190498" y="189970"/>
                  <a:pt x="180262" y="187695"/>
                  <a:pt x="166614" y="197931"/>
                </a:cubicBezTo>
                <a:cubicBezTo>
                  <a:pt x="152966" y="208167"/>
                  <a:pt x="134769" y="229777"/>
                  <a:pt x="118847" y="238875"/>
                </a:cubicBezTo>
                <a:cubicBezTo>
                  <a:pt x="102925" y="247974"/>
                  <a:pt x="89277" y="238874"/>
                  <a:pt x="71080" y="252522"/>
                </a:cubicBezTo>
                <a:cubicBezTo>
                  <a:pt x="52883" y="266170"/>
                  <a:pt x="21038" y="298015"/>
                  <a:pt x="9665" y="320761"/>
                </a:cubicBezTo>
                <a:cubicBezTo>
                  <a:pt x="-1708" y="343507"/>
                  <a:pt x="-1708" y="366254"/>
                  <a:pt x="2841" y="389000"/>
                </a:cubicBezTo>
                <a:cubicBezTo>
                  <a:pt x="7390" y="411746"/>
                  <a:pt x="24450" y="440179"/>
                  <a:pt x="36960" y="457239"/>
                </a:cubicBezTo>
                <a:cubicBezTo>
                  <a:pt x="49470" y="474299"/>
                  <a:pt x="63119" y="482260"/>
                  <a:pt x="77904" y="491358"/>
                </a:cubicBezTo>
                <a:cubicBezTo>
                  <a:pt x="92689" y="500456"/>
                  <a:pt x="125671" y="511830"/>
                  <a:pt x="125671" y="511830"/>
                </a:cubicBezTo>
                <a:cubicBezTo>
                  <a:pt x="141593" y="518654"/>
                  <a:pt x="148417" y="524341"/>
                  <a:pt x="173438" y="532302"/>
                </a:cubicBezTo>
                <a:cubicBezTo>
                  <a:pt x="198459" y="540263"/>
                  <a:pt x="253050" y="555048"/>
                  <a:pt x="275796" y="559597"/>
                </a:cubicBezTo>
                <a:cubicBezTo>
                  <a:pt x="298542" y="564146"/>
                  <a:pt x="289444" y="569833"/>
                  <a:pt x="309916" y="559597"/>
                </a:cubicBezTo>
                <a:cubicBezTo>
                  <a:pt x="330388" y="549361"/>
                  <a:pt x="382704" y="517516"/>
                  <a:pt x="398626" y="498182"/>
                </a:cubicBezTo>
                <a:cubicBezTo>
                  <a:pt x="414548" y="478848"/>
                  <a:pt x="402038" y="464063"/>
                  <a:pt x="405450" y="443591"/>
                </a:cubicBezTo>
                <a:cubicBezTo>
                  <a:pt x="408862" y="423119"/>
                  <a:pt x="416823" y="393549"/>
                  <a:pt x="419098" y="375352"/>
                </a:cubicBezTo>
                <a:cubicBezTo>
                  <a:pt x="421373" y="357155"/>
                  <a:pt x="410000" y="348057"/>
                  <a:pt x="419098" y="334409"/>
                </a:cubicBezTo>
                <a:cubicBezTo>
                  <a:pt x="428196" y="320761"/>
                  <a:pt x="473689" y="293466"/>
                  <a:pt x="473689" y="293466"/>
                </a:cubicBezTo>
                <a:cubicBezTo>
                  <a:pt x="487337" y="283230"/>
                  <a:pt x="486199" y="282092"/>
                  <a:pt x="500984" y="272994"/>
                </a:cubicBezTo>
                <a:cubicBezTo>
                  <a:pt x="515769" y="263896"/>
                  <a:pt x="548751" y="258209"/>
                  <a:pt x="562399" y="238875"/>
                </a:cubicBezTo>
                <a:cubicBezTo>
                  <a:pt x="576047" y="219541"/>
                  <a:pt x="588557" y="189970"/>
                  <a:pt x="582871" y="156988"/>
                </a:cubicBezTo>
                <a:cubicBezTo>
                  <a:pt x="577185" y="124006"/>
                  <a:pt x="552164" y="67140"/>
                  <a:pt x="528280" y="40982"/>
                </a:cubicBezTo>
                <a:cubicBezTo>
                  <a:pt x="504396" y="14824"/>
                  <a:pt x="468002" y="1176"/>
                  <a:pt x="439569" y="39"/>
                </a:cubicBezTo>
                <a:cubicBezTo>
                  <a:pt x="411136" y="-1098"/>
                  <a:pt x="386116" y="22785"/>
                  <a:pt x="357683" y="27334"/>
                </a:cubicBezTo>
                <a:close/>
              </a:path>
            </a:pathLst>
          </a:cu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Freeform 107"/>
          <p:cNvSpPr/>
          <p:nvPr/>
        </p:nvSpPr>
        <p:spPr>
          <a:xfrm>
            <a:off x="10290411" y="4169392"/>
            <a:ext cx="736979" cy="286603"/>
          </a:xfrm>
          <a:custGeom>
            <a:avLst/>
            <a:gdLst>
              <a:gd name="connsiteX0" fmla="*/ 0 w 736979"/>
              <a:gd name="connsiteY0" fmla="*/ 0 h 286603"/>
              <a:gd name="connsiteX1" fmla="*/ 259308 w 736979"/>
              <a:gd name="connsiteY1" fmla="*/ 68238 h 286603"/>
              <a:gd name="connsiteX2" fmla="*/ 484496 w 736979"/>
              <a:gd name="connsiteY2" fmla="*/ 156949 h 286603"/>
              <a:gd name="connsiteX3" fmla="*/ 682388 w 736979"/>
              <a:gd name="connsiteY3" fmla="*/ 259307 h 286603"/>
              <a:gd name="connsiteX4" fmla="*/ 736979 w 736979"/>
              <a:gd name="connsiteY4" fmla="*/ 286603 h 286603"/>
              <a:gd name="connsiteX5" fmla="*/ 736979 w 736979"/>
              <a:gd name="connsiteY5" fmla="*/ 286603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79" h="286603">
                <a:moveTo>
                  <a:pt x="0" y="0"/>
                </a:moveTo>
                <a:cubicBezTo>
                  <a:pt x="89279" y="21040"/>
                  <a:pt x="178559" y="42080"/>
                  <a:pt x="259308" y="68238"/>
                </a:cubicBezTo>
                <a:cubicBezTo>
                  <a:pt x="340057" y="94396"/>
                  <a:pt x="413983" y="125104"/>
                  <a:pt x="484496" y="156949"/>
                </a:cubicBezTo>
                <a:cubicBezTo>
                  <a:pt x="555009" y="188794"/>
                  <a:pt x="640308" y="237698"/>
                  <a:pt x="682388" y="259307"/>
                </a:cubicBezTo>
                <a:cubicBezTo>
                  <a:pt x="724469" y="280916"/>
                  <a:pt x="736979" y="286603"/>
                  <a:pt x="736979" y="286603"/>
                </a:cubicBezTo>
                <a:lnTo>
                  <a:pt x="736979" y="286603"/>
                </a:lnTo>
              </a:path>
            </a:pathLst>
          </a:custGeom>
          <a:noFill/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Freeform 108"/>
          <p:cNvSpPr/>
          <p:nvPr/>
        </p:nvSpPr>
        <p:spPr>
          <a:xfrm>
            <a:off x="8318310" y="4054593"/>
            <a:ext cx="1589965" cy="183037"/>
          </a:xfrm>
          <a:custGeom>
            <a:avLst/>
            <a:gdLst>
              <a:gd name="connsiteX0" fmla="*/ 0 w 1589965"/>
              <a:gd name="connsiteY0" fmla="*/ 94326 h 183037"/>
              <a:gd name="connsiteX1" fmla="*/ 211541 w 1589965"/>
              <a:gd name="connsiteY1" fmla="*/ 39735 h 183037"/>
              <a:gd name="connsiteX2" fmla="*/ 504968 w 1589965"/>
              <a:gd name="connsiteY2" fmla="*/ 5616 h 183037"/>
              <a:gd name="connsiteX3" fmla="*/ 934872 w 1589965"/>
              <a:gd name="connsiteY3" fmla="*/ 5616 h 183037"/>
              <a:gd name="connsiteX4" fmla="*/ 1371600 w 1589965"/>
              <a:gd name="connsiteY4" fmla="*/ 60207 h 183037"/>
              <a:gd name="connsiteX5" fmla="*/ 1589965 w 1589965"/>
              <a:gd name="connsiteY5" fmla="*/ 183037 h 183037"/>
              <a:gd name="connsiteX6" fmla="*/ 1589965 w 1589965"/>
              <a:gd name="connsiteY6" fmla="*/ 183037 h 18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9965" h="183037">
                <a:moveTo>
                  <a:pt x="0" y="94326"/>
                </a:moveTo>
                <a:cubicBezTo>
                  <a:pt x="63690" y="74423"/>
                  <a:pt x="127380" y="54520"/>
                  <a:pt x="211541" y="39735"/>
                </a:cubicBezTo>
                <a:cubicBezTo>
                  <a:pt x="295702" y="24950"/>
                  <a:pt x="384413" y="11303"/>
                  <a:pt x="504968" y="5616"/>
                </a:cubicBezTo>
                <a:cubicBezTo>
                  <a:pt x="625523" y="-71"/>
                  <a:pt x="790433" y="-3482"/>
                  <a:pt x="934872" y="5616"/>
                </a:cubicBezTo>
                <a:cubicBezTo>
                  <a:pt x="1079311" y="14714"/>
                  <a:pt x="1262418" y="30637"/>
                  <a:pt x="1371600" y="60207"/>
                </a:cubicBezTo>
                <a:cubicBezTo>
                  <a:pt x="1480782" y="89777"/>
                  <a:pt x="1589965" y="183037"/>
                  <a:pt x="1589965" y="183037"/>
                </a:cubicBezTo>
                <a:lnTo>
                  <a:pt x="1589965" y="183037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Freeform 109"/>
          <p:cNvSpPr/>
          <p:nvPr/>
        </p:nvSpPr>
        <p:spPr>
          <a:xfrm>
            <a:off x="7608627" y="4018721"/>
            <a:ext cx="2559460" cy="546455"/>
          </a:xfrm>
          <a:custGeom>
            <a:avLst/>
            <a:gdLst>
              <a:gd name="connsiteX0" fmla="*/ 0 w 2559460"/>
              <a:gd name="connsiteY0" fmla="*/ 300795 h 546455"/>
              <a:gd name="connsiteX1" fmla="*/ 95534 w 2559460"/>
              <a:gd name="connsiteY1" fmla="*/ 362210 h 546455"/>
              <a:gd name="connsiteX2" fmla="*/ 184245 w 2559460"/>
              <a:gd name="connsiteY2" fmla="*/ 409978 h 546455"/>
              <a:gd name="connsiteX3" fmla="*/ 532263 w 2559460"/>
              <a:gd name="connsiteY3" fmla="*/ 478216 h 546455"/>
              <a:gd name="connsiteX4" fmla="*/ 1303361 w 2559460"/>
              <a:gd name="connsiteY4" fmla="*/ 519160 h 546455"/>
              <a:gd name="connsiteX5" fmla="*/ 1733266 w 2559460"/>
              <a:gd name="connsiteY5" fmla="*/ 546455 h 546455"/>
              <a:gd name="connsiteX6" fmla="*/ 2197289 w 2559460"/>
              <a:gd name="connsiteY6" fmla="*/ 519160 h 546455"/>
              <a:gd name="connsiteX7" fmla="*/ 2347415 w 2559460"/>
              <a:gd name="connsiteY7" fmla="*/ 471392 h 546455"/>
              <a:gd name="connsiteX8" fmla="*/ 2504364 w 2559460"/>
              <a:gd name="connsiteY8" fmla="*/ 348563 h 546455"/>
              <a:gd name="connsiteX9" fmla="*/ 2538483 w 2559460"/>
              <a:gd name="connsiteY9" fmla="*/ 239380 h 546455"/>
              <a:gd name="connsiteX10" fmla="*/ 2552131 w 2559460"/>
              <a:gd name="connsiteY10" fmla="*/ 61960 h 546455"/>
              <a:gd name="connsiteX11" fmla="*/ 2558955 w 2559460"/>
              <a:gd name="connsiteY11" fmla="*/ 7369 h 546455"/>
              <a:gd name="connsiteX12" fmla="*/ 2558955 w 2559460"/>
              <a:gd name="connsiteY12" fmla="*/ 545 h 546455"/>
              <a:gd name="connsiteX13" fmla="*/ 2558955 w 2559460"/>
              <a:gd name="connsiteY13" fmla="*/ 545 h 54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9460" h="546455">
                <a:moveTo>
                  <a:pt x="0" y="300795"/>
                </a:moveTo>
                <a:cubicBezTo>
                  <a:pt x="32413" y="322404"/>
                  <a:pt x="64827" y="344013"/>
                  <a:pt x="95534" y="362210"/>
                </a:cubicBezTo>
                <a:cubicBezTo>
                  <a:pt x="126242" y="380407"/>
                  <a:pt x="111457" y="390644"/>
                  <a:pt x="184245" y="409978"/>
                </a:cubicBezTo>
                <a:cubicBezTo>
                  <a:pt x="257033" y="429312"/>
                  <a:pt x="345744" y="460019"/>
                  <a:pt x="532263" y="478216"/>
                </a:cubicBezTo>
                <a:cubicBezTo>
                  <a:pt x="718782" y="496413"/>
                  <a:pt x="1303361" y="519160"/>
                  <a:pt x="1303361" y="519160"/>
                </a:cubicBezTo>
                <a:cubicBezTo>
                  <a:pt x="1503528" y="530533"/>
                  <a:pt x="1584278" y="546455"/>
                  <a:pt x="1733266" y="546455"/>
                </a:cubicBezTo>
                <a:cubicBezTo>
                  <a:pt x="1882254" y="546455"/>
                  <a:pt x="2094931" y="531670"/>
                  <a:pt x="2197289" y="519160"/>
                </a:cubicBezTo>
                <a:cubicBezTo>
                  <a:pt x="2299647" y="506650"/>
                  <a:pt x="2296236" y="499825"/>
                  <a:pt x="2347415" y="471392"/>
                </a:cubicBezTo>
                <a:cubicBezTo>
                  <a:pt x="2398594" y="442959"/>
                  <a:pt x="2472519" y="387232"/>
                  <a:pt x="2504364" y="348563"/>
                </a:cubicBezTo>
                <a:cubicBezTo>
                  <a:pt x="2536209" y="309894"/>
                  <a:pt x="2530522" y="287147"/>
                  <a:pt x="2538483" y="239380"/>
                </a:cubicBezTo>
                <a:cubicBezTo>
                  <a:pt x="2546444" y="191613"/>
                  <a:pt x="2548719" y="100628"/>
                  <a:pt x="2552131" y="61960"/>
                </a:cubicBezTo>
                <a:cubicBezTo>
                  <a:pt x="2555543" y="23292"/>
                  <a:pt x="2557818" y="17605"/>
                  <a:pt x="2558955" y="7369"/>
                </a:cubicBezTo>
                <a:cubicBezTo>
                  <a:pt x="2560092" y="-2867"/>
                  <a:pt x="2558955" y="545"/>
                  <a:pt x="2558955" y="545"/>
                </a:cubicBezTo>
                <a:lnTo>
                  <a:pt x="2558955" y="545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Freeform 111"/>
          <p:cNvSpPr/>
          <p:nvPr/>
        </p:nvSpPr>
        <p:spPr>
          <a:xfrm>
            <a:off x="8011236" y="3826867"/>
            <a:ext cx="1938761" cy="383477"/>
          </a:xfrm>
          <a:custGeom>
            <a:avLst/>
            <a:gdLst>
              <a:gd name="connsiteX0" fmla="*/ 0 w 1938761"/>
              <a:gd name="connsiteY0" fmla="*/ 192399 h 383477"/>
              <a:gd name="connsiteX1" fmla="*/ 211540 w 1938761"/>
              <a:gd name="connsiteY1" fmla="*/ 117336 h 383477"/>
              <a:gd name="connsiteX2" fmla="*/ 580030 w 1938761"/>
              <a:gd name="connsiteY2" fmla="*/ 42273 h 383477"/>
              <a:gd name="connsiteX3" fmla="*/ 1078173 w 1938761"/>
              <a:gd name="connsiteY3" fmla="*/ 1330 h 383477"/>
              <a:gd name="connsiteX4" fmla="*/ 1514901 w 1938761"/>
              <a:gd name="connsiteY4" fmla="*/ 90040 h 383477"/>
              <a:gd name="connsiteX5" fmla="*/ 1821976 w 1938761"/>
              <a:gd name="connsiteY5" fmla="*/ 253814 h 383477"/>
              <a:gd name="connsiteX6" fmla="*/ 1924334 w 1938761"/>
              <a:gd name="connsiteY6" fmla="*/ 362996 h 383477"/>
              <a:gd name="connsiteX7" fmla="*/ 1937982 w 1938761"/>
              <a:gd name="connsiteY7" fmla="*/ 383467 h 383477"/>
              <a:gd name="connsiteX8" fmla="*/ 1937982 w 1938761"/>
              <a:gd name="connsiteY8" fmla="*/ 383467 h 38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8761" h="383477">
                <a:moveTo>
                  <a:pt x="0" y="192399"/>
                </a:moveTo>
                <a:cubicBezTo>
                  <a:pt x="57434" y="167378"/>
                  <a:pt x="114868" y="142357"/>
                  <a:pt x="211540" y="117336"/>
                </a:cubicBezTo>
                <a:cubicBezTo>
                  <a:pt x="308212" y="92315"/>
                  <a:pt x="435591" y="61607"/>
                  <a:pt x="580030" y="42273"/>
                </a:cubicBezTo>
                <a:cubicBezTo>
                  <a:pt x="724469" y="22939"/>
                  <a:pt x="922361" y="-6631"/>
                  <a:pt x="1078173" y="1330"/>
                </a:cubicBezTo>
                <a:cubicBezTo>
                  <a:pt x="1233985" y="9291"/>
                  <a:pt x="1390934" y="47959"/>
                  <a:pt x="1514901" y="90040"/>
                </a:cubicBezTo>
                <a:cubicBezTo>
                  <a:pt x="1638868" y="132121"/>
                  <a:pt x="1753737" y="208321"/>
                  <a:pt x="1821976" y="253814"/>
                </a:cubicBezTo>
                <a:cubicBezTo>
                  <a:pt x="1890215" y="299307"/>
                  <a:pt x="1905000" y="341387"/>
                  <a:pt x="1924334" y="362996"/>
                </a:cubicBezTo>
                <a:cubicBezTo>
                  <a:pt x="1943668" y="384605"/>
                  <a:pt x="1937982" y="383467"/>
                  <a:pt x="1937982" y="383467"/>
                </a:cubicBezTo>
                <a:lnTo>
                  <a:pt x="1937982" y="383467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Freeform 114"/>
          <p:cNvSpPr/>
          <p:nvPr/>
        </p:nvSpPr>
        <p:spPr>
          <a:xfrm>
            <a:off x="7321266" y="3838430"/>
            <a:ext cx="1060576" cy="565500"/>
          </a:xfrm>
          <a:custGeom>
            <a:avLst/>
            <a:gdLst>
              <a:gd name="connsiteX0" fmla="*/ 758 w 1060576"/>
              <a:gd name="connsiteY0" fmla="*/ 358256 h 565500"/>
              <a:gd name="connsiteX1" fmla="*/ 14405 w 1060576"/>
              <a:gd name="connsiteY1" fmla="*/ 283194 h 565500"/>
              <a:gd name="connsiteX2" fmla="*/ 34877 w 1060576"/>
              <a:gd name="connsiteY2" fmla="*/ 235427 h 565500"/>
              <a:gd name="connsiteX3" fmla="*/ 96292 w 1060576"/>
              <a:gd name="connsiteY3" fmla="*/ 194483 h 565500"/>
              <a:gd name="connsiteX4" fmla="*/ 191826 w 1060576"/>
              <a:gd name="connsiteY4" fmla="*/ 187659 h 565500"/>
              <a:gd name="connsiteX5" fmla="*/ 260065 w 1060576"/>
              <a:gd name="connsiteY5" fmla="*/ 187659 h 565500"/>
              <a:gd name="connsiteX6" fmla="*/ 280537 w 1060576"/>
              <a:gd name="connsiteY6" fmla="*/ 187659 h 565500"/>
              <a:gd name="connsiteX7" fmla="*/ 314656 w 1060576"/>
              <a:gd name="connsiteY7" fmla="*/ 187659 h 565500"/>
              <a:gd name="connsiteX8" fmla="*/ 348775 w 1060576"/>
              <a:gd name="connsiteY8" fmla="*/ 180836 h 565500"/>
              <a:gd name="connsiteX9" fmla="*/ 382895 w 1060576"/>
              <a:gd name="connsiteY9" fmla="*/ 146716 h 565500"/>
              <a:gd name="connsiteX10" fmla="*/ 382895 w 1060576"/>
              <a:gd name="connsiteY10" fmla="*/ 119421 h 565500"/>
              <a:gd name="connsiteX11" fmla="*/ 389719 w 1060576"/>
              <a:gd name="connsiteY11" fmla="*/ 71653 h 565500"/>
              <a:gd name="connsiteX12" fmla="*/ 451134 w 1060576"/>
              <a:gd name="connsiteY12" fmla="*/ 3415 h 565500"/>
              <a:gd name="connsiteX13" fmla="*/ 526196 w 1060576"/>
              <a:gd name="connsiteY13" fmla="*/ 10239 h 565500"/>
              <a:gd name="connsiteX14" fmla="*/ 676322 w 1060576"/>
              <a:gd name="connsiteY14" fmla="*/ 10239 h 565500"/>
              <a:gd name="connsiteX15" fmla="*/ 758208 w 1060576"/>
              <a:gd name="connsiteY15" fmla="*/ 58006 h 565500"/>
              <a:gd name="connsiteX16" fmla="*/ 792328 w 1060576"/>
              <a:gd name="connsiteY16" fmla="*/ 126245 h 565500"/>
              <a:gd name="connsiteX17" fmla="*/ 846919 w 1060576"/>
              <a:gd name="connsiteY17" fmla="*/ 174012 h 565500"/>
              <a:gd name="connsiteX18" fmla="*/ 921981 w 1060576"/>
              <a:gd name="connsiteY18" fmla="*/ 228603 h 565500"/>
              <a:gd name="connsiteX19" fmla="*/ 983396 w 1060576"/>
              <a:gd name="connsiteY19" fmla="*/ 255898 h 565500"/>
              <a:gd name="connsiteX20" fmla="*/ 1058459 w 1060576"/>
              <a:gd name="connsiteY20" fmla="*/ 358256 h 565500"/>
              <a:gd name="connsiteX21" fmla="*/ 1037987 w 1060576"/>
              <a:gd name="connsiteY21" fmla="*/ 433319 h 565500"/>
              <a:gd name="connsiteX22" fmla="*/ 1017516 w 1060576"/>
              <a:gd name="connsiteY22" fmla="*/ 528853 h 565500"/>
              <a:gd name="connsiteX23" fmla="*/ 983396 w 1060576"/>
              <a:gd name="connsiteY23" fmla="*/ 562973 h 565500"/>
              <a:gd name="connsiteX24" fmla="*/ 928805 w 1060576"/>
              <a:gd name="connsiteY24" fmla="*/ 562973 h 565500"/>
              <a:gd name="connsiteX25" fmla="*/ 846919 w 1060576"/>
              <a:gd name="connsiteY25" fmla="*/ 562973 h 565500"/>
              <a:gd name="connsiteX26" fmla="*/ 758208 w 1060576"/>
              <a:gd name="connsiteY26" fmla="*/ 562973 h 565500"/>
              <a:gd name="connsiteX27" fmla="*/ 696793 w 1060576"/>
              <a:gd name="connsiteY27" fmla="*/ 556149 h 565500"/>
              <a:gd name="connsiteX28" fmla="*/ 546668 w 1060576"/>
              <a:gd name="connsiteY28" fmla="*/ 487910 h 565500"/>
              <a:gd name="connsiteX29" fmla="*/ 471605 w 1060576"/>
              <a:gd name="connsiteY29" fmla="*/ 494734 h 565500"/>
              <a:gd name="connsiteX30" fmla="*/ 348775 w 1060576"/>
              <a:gd name="connsiteY30" fmla="*/ 494734 h 565500"/>
              <a:gd name="connsiteX31" fmla="*/ 219122 w 1060576"/>
              <a:gd name="connsiteY31" fmla="*/ 501558 h 565500"/>
              <a:gd name="connsiteX32" fmla="*/ 48525 w 1060576"/>
              <a:gd name="connsiteY32" fmla="*/ 501558 h 565500"/>
              <a:gd name="connsiteX33" fmla="*/ 7581 w 1060576"/>
              <a:gd name="connsiteY33" fmla="*/ 474262 h 565500"/>
              <a:gd name="connsiteX34" fmla="*/ 758 w 1060576"/>
              <a:gd name="connsiteY34" fmla="*/ 358256 h 5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60576" h="565500">
                <a:moveTo>
                  <a:pt x="758" y="358256"/>
                </a:moveTo>
                <a:cubicBezTo>
                  <a:pt x="1895" y="326411"/>
                  <a:pt x="8718" y="303666"/>
                  <a:pt x="14405" y="283194"/>
                </a:cubicBezTo>
                <a:cubicBezTo>
                  <a:pt x="20092" y="262722"/>
                  <a:pt x="21229" y="250212"/>
                  <a:pt x="34877" y="235427"/>
                </a:cubicBezTo>
                <a:cubicBezTo>
                  <a:pt x="48525" y="220642"/>
                  <a:pt x="70134" y="202444"/>
                  <a:pt x="96292" y="194483"/>
                </a:cubicBezTo>
                <a:cubicBezTo>
                  <a:pt x="122450" y="186522"/>
                  <a:pt x="164531" y="188796"/>
                  <a:pt x="191826" y="187659"/>
                </a:cubicBezTo>
                <a:cubicBezTo>
                  <a:pt x="219121" y="186522"/>
                  <a:pt x="260065" y="187659"/>
                  <a:pt x="260065" y="187659"/>
                </a:cubicBezTo>
                <a:lnTo>
                  <a:pt x="280537" y="187659"/>
                </a:lnTo>
                <a:cubicBezTo>
                  <a:pt x="289635" y="187659"/>
                  <a:pt x="303283" y="188796"/>
                  <a:pt x="314656" y="187659"/>
                </a:cubicBezTo>
                <a:cubicBezTo>
                  <a:pt x="326029" y="186522"/>
                  <a:pt x="337402" y="187660"/>
                  <a:pt x="348775" y="180836"/>
                </a:cubicBezTo>
                <a:cubicBezTo>
                  <a:pt x="360148" y="174012"/>
                  <a:pt x="377208" y="156952"/>
                  <a:pt x="382895" y="146716"/>
                </a:cubicBezTo>
                <a:cubicBezTo>
                  <a:pt x="388582" y="136480"/>
                  <a:pt x="381758" y="131931"/>
                  <a:pt x="382895" y="119421"/>
                </a:cubicBezTo>
                <a:cubicBezTo>
                  <a:pt x="384032" y="106911"/>
                  <a:pt x="378346" y="90987"/>
                  <a:pt x="389719" y="71653"/>
                </a:cubicBezTo>
                <a:cubicBezTo>
                  <a:pt x="401092" y="52319"/>
                  <a:pt x="428388" y="13651"/>
                  <a:pt x="451134" y="3415"/>
                </a:cubicBezTo>
                <a:cubicBezTo>
                  <a:pt x="473880" y="-6821"/>
                  <a:pt x="488665" y="9102"/>
                  <a:pt x="526196" y="10239"/>
                </a:cubicBezTo>
                <a:cubicBezTo>
                  <a:pt x="563727" y="11376"/>
                  <a:pt x="637653" y="2278"/>
                  <a:pt x="676322" y="10239"/>
                </a:cubicBezTo>
                <a:cubicBezTo>
                  <a:pt x="714991" y="18200"/>
                  <a:pt x="738874" y="38672"/>
                  <a:pt x="758208" y="58006"/>
                </a:cubicBezTo>
                <a:cubicBezTo>
                  <a:pt x="777542" y="77340"/>
                  <a:pt x="777543" y="106911"/>
                  <a:pt x="792328" y="126245"/>
                </a:cubicBezTo>
                <a:cubicBezTo>
                  <a:pt x="807113" y="145579"/>
                  <a:pt x="825310" y="156952"/>
                  <a:pt x="846919" y="174012"/>
                </a:cubicBezTo>
                <a:cubicBezTo>
                  <a:pt x="868528" y="191072"/>
                  <a:pt x="899235" y="214955"/>
                  <a:pt x="921981" y="228603"/>
                </a:cubicBezTo>
                <a:cubicBezTo>
                  <a:pt x="944727" y="242251"/>
                  <a:pt x="960650" y="234289"/>
                  <a:pt x="983396" y="255898"/>
                </a:cubicBezTo>
                <a:cubicBezTo>
                  <a:pt x="1006142" y="277507"/>
                  <a:pt x="1049361" y="328686"/>
                  <a:pt x="1058459" y="358256"/>
                </a:cubicBezTo>
                <a:cubicBezTo>
                  <a:pt x="1067557" y="387826"/>
                  <a:pt x="1044811" y="404886"/>
                  <a:pt x="1037987" y="433319"/>
                </a:cubicBezTo>
                <a:cubicBezTo>
                  <a:pt x="1031163" y="461752"/>
                  <a:pt x="1026614" y="507244"/>
                  <a:pt x="1017516" y="528853"/>
                </a:cubicBezTo>
                <a:cubicBezTo>
                  <a:pt x="1008418" y="550462"/>
                  <a:pt x="998181" y="557286"/>
                  <a:pt x="983396" y="562973"/>
                </a:cubicBezTo>
                <a:cubicBezTo>
                  <a:pt x="968611" y="568660"/>
                  <a:pt x="928805" y="562973"/>
                  <a:pt x="928805" y="562973"/>
                </a:cubicBezTo>
                <a:lnTo>
                  <a:pt x="846919" y="562973"/>
                </a:lnTo>
                <a:cubicBezTo>
                  <a:pt x="818486" y="562973"/>
                  <a:pt x="783229" y="564110"/>
                  <a:pt x="758208" y="562973"/>
                </a:cubicBezTo>
                <a:cubicBezTo>
                  <a:pt x="733187" y="561836"/>
                  <a:pt x="732050" y="568660"/>
                  <a:pt x="696793" y="556149"/>
                </a:cubicBezTo>
                <a:cubicBezTo>
                  <a:pt x="661536" y="543639"/>
                  <a:pt x="584199" y="498146"/>
                  <a:pt x="546668" y="487910"/>
                </a:cubicBezTo>
                <a:cubicBezTo>
                  <a:pt x="509137" y="477674"/>
                  <a:pt x="504587" y="493597"/>
                  <a:pt x="471605" y="494734"/>
                </a:cubicBezTo>
                <a:cubicBezTo>
                  <a:pt x="438623" y="495871"/>
                  <a:pt x="390855" y="493597"/>
                  <a:pt x="348775" y="494734"/>
                </a:cubicBezTo>
                <a:cubicBezTo>
                  <a:pt x="306695" y="495871"/>
                  <a:pt x="269164" y="500421"/>
                  <a:pt x="219122" y="501558"/>
                </a:cubicBezTo>
                <a:cubicBezTo>
                  <a:pt x="169080" y="502695"/>
                  <a:pt x="83782" y="506107"/>
                  <a:pt x="48525" y="501558"/>
                </a:cubicBezTo>
                <a:cubicBezTo>
                  <a:pt x="13268" y="497009"/>
                  <a:pt x="16680" y="490184"/>
                  <a:pt x="7581" y="474262"/>
                </a:cubicBezTo>
                <a:cubicBezTo>
                  <a:pt x="-1518" y="458340"/>
                  <a:pt x="-379" y="390101"/>
                  <a:pt x="758" y="358256"/>
                </a:cubicBezTo>
                <a:close/>
              </a:path>
            </a:pathLst>
          </a:cu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Freeform 115"/>
          <p:cNvSpPr/>
          <p:nvPr/>
        </p:nvSpPr>
        <p:spPr>
          <a:xfrm>
            <a:off x="6960359" y="4326340"/>
            <a:ext cx="573205" cy="276312"/>
          </a:xfrm>
          <a:custGeom>
            <a:avLst/>
            <a:gdLst>
              <a:gd name="connsiteX0" fmla="*/ 313898 w 313898"/>
              <a:gd name="connsiteY0" fmla="*/ 0 h 491320"/>
              <a:gd name="connsiteX1" fmla="*/ 109182 w 313898"/>
              <a:gd name="connsiteY1" fmla="*/ 204717 h 491320"/>
              <a:gd name="connsiteX2" fmla="*/ 20471 w 313898"/>
              <a:gd name="connsiteY2" fmla="*/ 388961 h 491320"/>
              <a:gd name="connsiteX3" fmla="*/ 0 w 313898"/>
              <a:gd name="connsiteY3" fmla="*/ 491320 h 491320"/>
              <a:gd name="connsiteX4" fmla="*/ 0 w 313898"/>
              <a:gd name="connsiteY4" fmla="*/ 491320 h 49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898" h="491320">
                <a:moveTo>
                  <a:pt x="313898" y="0"/>
                </a:moveTo>
                <a:cubicBezTo>
                  <a:pt x="235992" y="69945"/>
                  <a:pt x="158087" y="139890"/>
                  <a:pt x="109182" y="204717"/>
                </a:cubicBezTo>
                <a:cubicBezTo>
                  <a:pt x="60277" y="269544"/>
                  <a:pt x="38668" y="341194"/>
                  <a:pt x="20471" y="388961"/>
                </a:cubicBezTo>
                <a:cubicBezTo>
                  <a:pt x="2274" y="436728"/>
                  <a:pt x="0" y="491320"/>
                  <a:pt x="0" y="491320"/>
                </a:cubicBezTo>
                <a:lnTo>
                  <a:pt x="0" y="491320"/>
                </a:ln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357" y="4371566"/>
            <a:ext cx="1012803" cy="260519"/>
          </a:xfrm>
          <a:prstGeom prst="rect">
            <a:avLst/>
          </a:prstGeom>
        </p:spPr>
      </p:pic>
      <p:grpSp>
        <p:nvGrpSpPr>
          <p:cNvPr id="124" name="Group 123"/>
          <p:cNvGrpSpPr/>
          <p:nvPr/>
        </p:nvGrpSpPr>
        <p:grpSpPr>
          <a:xfrm>
            <a:off x="6491641" y="4630972"/>
            <a:ext cx="1998361" cy="287076"/>
            <a:chOff x="6491641" y="4630972"/>
            <a:chExt cx="1998361" cy="287076"/>
          </a:xfrm>
        </p:grpSpPr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641" y="4630972"/>
              <a:ext cx="966394" cy="287076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755" y="4630972"/>
              <a:ext cx="99964" cy="282658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9096" y="4646904"/>
              <a:ext cx="100906" cy="264442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572" y="4652249"/>
              <a:ext cx="244232" cy="240354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571" y="4652249"/>
              <a:ext cx="248607" cy="238820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778" y="4653462"/>
              <a:ext cx="245399" cy="237608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5855594" y="4339813"/>
            <a:ext cx="1064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2060"/>
                </a:solidFill>
              </a:rPr>
              <a:t>preimage of </a:t>
            </a:r>
            <a:r>
              <a:rPr lang="en-US" altLang="zh-CN" sz="1200" b="1" i="1" dirty="0">
                <a:solidFill>
                  <a:srgbClr val="002060"/>
                </a:solidFill>
                <a:latin typeface="+mn-ea"/>
              </a:rPr>
              <a:t>S</a:t>
            </a:r>
            <a:endParaRPr lang="zh-CN" altLang="en-US" sz="1200" b="1" i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27" name="Right Arrow 126"/>
          <p:cNvSpPr/>
          <p:nvPr/>
        </p:nvSpPr>
        <p:spPr>
          <a:xfrm rot="5400000">
            <a:off x="5926609" y="4352162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44" y="5290999"/>
            <a:ext cx="2687153" cy="408225"/>
          </a:xfrm>
          <a:prstGeom prst="rect">
            <a:avLst/>
          </a:prstGeom>
        </p:spPr>
      </p:pic>
      <p:grpSp>
        <p:nvGrpSpPr>
          <p:cNvPr id="140" name="Group 139"/>
          <p:cNvGrpSpPr/>
          <p:nvPr/>
        </p:nvGrpSpPr>
        <p:grpSpPr>
          <a:xfrm>
            <a:off x="7055340" y="5318841"/>
            <a:ext cx="1563881" cy="363014"/>
            <a:chOff x="9087949" y="5352748"/>
            <a:chExt cx="1563881" cy="363014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949" y="5452279"/>
              <a:ext cx="233875" cy="126419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8441" y="5396420"/>
              <a:ext cx="219372" cy="251547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461" y="5352748"/>
              <a:ext cx="121005" cy="363014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6042" y="5352748"/>
              <a:ext cx="105788" cy="354901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8437" y="5407837"/>
              <a:ext cx="244232" cy="240354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436" y="5407837"/>
              <a:ext cx="248607" cy="238820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643" y="5409050"/>
              <a:ext cx="245399" cy="237608"/>
            </a:xfrm>
            <a:prstGeom prst="rect">
              <a:avLst/>
            </a:prstGeom>
          </p:spPr>
        </p:pic>
      </p:grpSp>
      <p:pic>
        <p:nvPicPr>
          <p:cNvPr id="139" name="Picture 13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277" y="5418371"/>
            <a:ext cx="233875" cy="126419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559" y="5404398"/>
            <a:ext cx="233875" cy="126419"/>
          </a:xfrm>
          <a:prstGeom prst="rect">
            <a:avLst/>
          </a:prstGeom>
        </p:spPr>
      </p:pic>
      <p:grpSp>
        <p:nvGrpSpPr>
          <p:cNvPr id="149" name="Group 148"/>
          <p:cNvGrpSpPr/>
          <p:nvPr/>
        </p:nvGrpSpPr>
        <p:grpSpPr>
          <a:xfrm>
            <a:off x="8913738" y="5318841"/>
            <a:ext cx="706525" cy="363014"/>
            <a:chOff x="9510841" y="6194361"/>
            <a:chExt cx="706525" cy="363014"/>
          </a:xfrm>
        </p:grpSpPr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841" y="6238033"/>
              <a:ext cx="219372" cy="251547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3861" y="6194361"/>
              <a:ext cx="121005" cy="363014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1578" y="6194361"/>
              <a:ext cx="105788" cy="354901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8805" y="6244857"/>
              <a:ext cx="245399" cy="237608"/>
            </a:xfrm>
            <a:prstGeom prst="rect">
              <a:avLst/>
            </a:prstGeom>
          </p:spPr>
        </p:pic>
      </p:grpSp>
      <p:grpSp>
        <p:nvGrpSpPr>
          <p:cNvPr id="153" name="Group 152"/>
          <p:cNvGrpSpPr/>
          <p:nvPr/>
        </p:nvGrpSpPr>
        <p:grpSpPr>
          <a:xfrm>
            <a:off x="9908717" y="5306634"/>
            <a:ext cx="706525" cy="363014"/>
            <a:chOff x="7697563" y="6186318"/>
            <a:chExt cx="706525" cy="363014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563" y="6229990"/>
              <a:ext cx="219372" cy="251547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583" y="6186318"/>
              <a:ext cx="121005" cy="363014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8300" y="6186318"/>
              <a:ext cx="105788" cy="354901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491" y="6242717"/>
              <a:ext cx="248607" cy="238820"/>
            </a:xfrm>
            <a:prstGeom prst="rect">
              <a:avLst/>
            </a:prstGeom>
          </p:spPr>
        </p:pic>
      </p:grpSp>
      <p:grpSp>
        <p:nvGrpSpPr>
          <p:cNvPr id="152" name="Group 151"/>
          <p:cNvGrpSpPr/>
          <p:nvPr/>
        </p:nvGrpSpPr>
        <p:grpSpPr>
          <a:xfrm>
            <a:off x="10900782" y="5314784"/>
            <a:ext cx="706525" cy="363014"/>
            <a:chOff x="6370313" y="6165158"/>
            <a:chExt cx="706525" cy="363014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313" y="6208830"/>
              <a:ext cx="219372" cy="251547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3333" y="6165158"/>
              <a:ext cx="121005" cy="363014"/>
            </a:xfrm>
            <a:prstGeom prst="rect">
              <a:avLst/>
            </a:prstGeom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050" y="6165158"/>
              <a:ext cx="105788" cy="354901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27" y="6222478"/>
              <a:ext cx="244232" cy="240354"/>
            </a:xfrm>
            <a:prstGeom prst="rect">
              <a:avLst/>
            </a:prstGeom>
          </p:spPr>
        </p:pic>
      </p:grpSp>
      <p:pic>
        <p:nvPicPr>
          <p:cNvPr id="154" name="Picture 153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065" y="5362513"/>
            <a:ext cx="234771" cy="23477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563" y="5372174"/>
            <a:ext cx="234771" cy="23477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40" y="5929643"/>
            <a:ext cx="233875" cy="12641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497" y="5929642"/>
            <a:ext cx="233875" cy="126419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49" y="5692822"/>
            <a:ext cx="1322661" cy="600057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198" y="5669648"/>
            <a:ext cx="187380" cy="613243"/>
          </a:xfrm>
          <a:prstGeom prst="rect">
            <a:avLst/>
          </a:prstGeom>
        </p:spPr>
      </p:pic>
      <p:grpSp>
        <p:nvGrpSpPr>
          <p:cNvPr id="166" name="Group 165"/>
          <p:cNvGrpSpPr/>
          <p:nvPr/>
        </p:nvGrpSpPr>
        <p:grpSpPr>
          <a:xfrm>
            <a:off x="154943" y="6412855"/>
            <a:ext cx="7905369" cy="338554"/>
            <a:chOff x="154943" y="6412855"/>
            <a:chExt cx="7905369" cy="338554"/>
          </a:xfrm>
        </p:grpSpPr>
        <p:sp>
          <p:nvSpPr>
            <p:cNvPr id="161" name="TextBox 160"/>
            <p:cNvSpPr txBox="1"/>
            <p:nvPr/>
          </p:nvSpPr>
          <p:spPr>
            <a:xfrm>
              <a:off x="154943" y="6412855"/>
              <a:ext cx="7905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Random variable      defines probability distribution                                on the target space      . </a:t>
              </a:r>
              <a:endParaRPr lang="zh-CN" altLang="en-US" sz="1600" dirty="0"/>
            </a:p>
          </p:txBody>
        </p:sp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638" y="6454834"/>
              <a:ext cx="213651" cy="213651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909" y="6462456"/>
              <a:ext cx="227824" cy="227824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331" y="6462457"/>
              <a:ext cx="1304733" cy="239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9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66" grpId="0"/>
      <p:bldP spid="106" grpId="0" animBg="1"/>
      <p:bldP spid="108" grpId="0" animBg="1"/>
      <p:bldP spid="109" grpId="0" animBg="1"/>
      <p:bldP spid="109" grpId="1" animBg="1"/>
      <p:bldP spid="110" grpId="0" animBg="1"/>
      <p:bldP spid="110" grpId="1" animBg="1"/>
      <p:bldP spid="112" grpId="0" animBg="1"/>
      <p:bldP spid="112" grpId="1" animBg="1"/>
      <p:bldP spid="115" grpId="0" animBg="1"/>
      <p:bldP spid="116" grpId="0" animBg="1"/>
      <p:bldP spid="125" grpId="0"/>
      <p:bldP spid="1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Discrete Probabilities 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23" y="673968"/>
            <a:ext cx="6515823" cy="584775"/>
            <a:chOff x="6823" y="673968"/>
            <a:chExt cx="6515823" cy="584775"/>
          </a:xfrm>
        </p:grpSpPr>
        <p:grpSp>
          <p:nvGrpSpPr>
            <p:cNvPr id="5" name="Group 4"/>
            <p:cNvGrpSpPr/>
            <p:nvPr/>
          </p:nvGrpSpPr>
          <p:grpSpPr>
            <a:xfrm>
              <a:off x="6823" y="673968"/>
              <a:ext cx="6515823" cy="584775"/>
              <a:chOff x="6823" y="673968"/>
              <a:chExt cx="6515823" cy="58477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3" y="673968"/>
                <a:ext cx="65158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Consider the case when we can enumerate all elements in the target set      .</a:t>
                </a:r>
              </a:p>
              <a:p>
                <a:r>
                  <a:rPr lang="en-US" altLang="zh-CN" sz="1600" dirty="0"/>
                  <a:t>In other words,   </a:t>
                </a:r>
                <a:endParaRPr lang="zh-CN" altLang="en-US" sz="1600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5091" y="715685"/>
                <a:ext cx="227824" cy="227824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896" y="950475"/>
              <a:ext cx="2771910" cy="28835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673634" y="588866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823" y="1515575"/>
            <a:ext cx="6414423" cy="1323439"/>
            <a:chOff x="6823" y="1658881"/>
            <a:chExt cx="6414423" cy="1323439"/>
          </a:xfrm>
        </p:grpSpPr>
        <p:sp>
          <p:nvSpPr>
            <p:cNvPr id="11" name="TextBox 10"/>
            <p:cNvSpPr txBox="1"/>
            <p:nvPr/>
          </p:nvSpPr>
          <p:spPr>
            <a:xfrm>
              <a:off x="6823" y="1658881"/>
              <a:ext cx="607935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Random variable       defines a probability distribution on      , such that </a:t>
              </a:r>
            </a:p>
            <a:p>
              <a:r>
                <a:rPr lang="en-US" altLang="zh-CN" sz="1600" dirty="0"/>
                <a:t>for any                    its probability                                                                 .   </a:t>
              </a:r>
            </a:p>
            <a:p>
              <a:r>
                <a:rPr lang="en-US" altLang="zh-CN" sz="1600" dirty="0"/>
                <a:t>Hence, discrete random variable is characterized by </a:t>
              </a:r>
              <a:r>
                <a:rPr lang="en-US" altLang="zh-CN" sz="1600" i="1" u="sng" dirty="0">
                  <a:solidFill>
                    <a:srgbClr val="002060"/>
                  </a:solidFill>
                </a:rPr>
                <a:t>a probability</a:t>
              </a:r>
            </a:p>
            <a:p>
              <a:r>
                <a:rPr lang="en-US" altLang="zh-CN" sz="1600" i="1" u="sng" dirty="0">
                  <a:solidFill>
                    <a:srgbClr val="002060"/>
                  </a:solidFill>
                </a:rPr>
                <a:t>mass function</a:t>
              </a:r>
              <a:r>
                <a:rPr lang="en-US" altLang="zh-CN" sz="1600" dirty="0"/>
                <a:t>                                             , such that                  and  </a:t>
              </a:r>
            </a:p>
            <a:p>
              <a:r>
                <a:rPr lang="en-US" altLang="zh-CN" sz="1600" dirty="0"/>
                <a:t> </a:t>
              </a:r>
              <a:endParaRPr lang="zh-CN" altLang="en-US" sz="16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8812" y="1696148"/>
              <a:ext cx="227824" cy="2278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914" y="1688020"/>
              <a:ext cx="231471" cy="23147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38" y="1964528"/>
              <a:ext cx="761745" cy="24503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68" y="1910624"/>
              <a:ext cx="2856290" cy="3440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638" y="2419281"/>
              <a:ext cx="2000120" cy="27433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026" y="2422252"/>
              <a:ext cx="699766" cy="2788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2894" y="2394956"/>
              <a:ext cx="1018352" cy="565209"/>
            </a:xfrm>
            <a:prstGeom prst="rect">
              <a:avLst/>
            </a:prstGeom>
          </p:spPr>
        </p:pic>
      </p:grpSp>
      <p:sp>
        <p:nvSpPr>
          <p:cNvPr id="20" name="Right Arrow 19"/>
          <p:cNvSpPr/>
          <p:nvPr/>
        </p:nvSpPr>
        <p:spPr>
          <a:xfrm>
            <a:off x="6373208" y="1589996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670780" y="1128600"/>
            <a:ext cx="5397407" cy="1048776"/>
            <a:chOff x="6675501" y="1761239"/>
            <a:chExt cx="5397407" cy="10487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253" y="1761239"/>
              <a:ext cx="1966017" cy="35048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grpSp>
          <p:nvGrpSpPr>
            <p:cNvPr id="29" name="Group 28"/>
            <p:cNvGrpSpPr/>
            <p:nvPr/>
          </p:nvGrpSpPr>
          <p:grpSpPr>
            <a:xfrm>
              <a:off x="6675501" y="2118551"/>
              <a:ext cx="2680542" cy="338554"/>
              <a:chOff x="6675501" y="2118551"/>
              <a:chExt cx="2680542" cy="338554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0004" y="2146354"/>
                <a:ext cx="1134661" cy="30392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675501" y="2118551"/>
                <a:ext cx="26805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Consider                           and :  </a:t>
                </a:r>
                <a:endParaRPr lang="zh-CN" altLang="en-US" sz="1600" dirty="0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346" y="2517851"/>
              <a:ext cx="2391984" cy="28487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784" y="2517851"/>
              <a:ext cx="2717124" cy="292164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6624698" y="2338894"/>
            <a:ext cx="4524060" cy="1226433"/>
            <a:chOff x="6660481" y="2609866"/>
            <a:chExt cx="4524060" cy="122643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089" y="3002397"/>
              <a:ext cx="1882291" cy="318288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6660481" y="2609866"/>
              <a:ext cx="4524060" cy="1226433"/>
              <a:chOff x="6688750" y="3002397"/>
              <a:chExt cx="4524060" cy="1226433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1103" y="3002397"/>
                <a:ext cx="1873562" cy="347377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6688750" y="3380166"/>
                <a:ext cx="34243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Consider                                           and :  </a:t>
                </a:r>
                <a:endParaRPr lang="zh-CN" altLang="en-US" sz="1600" dirty="0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1103" y="3698454"/>
                <a:ext cx="2674546" cy="530376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085" y="3864658"/>
                <a:ext cx="1099725" cy="218233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9591788" y="3809753"/>
                <a:ext cx="5212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002060"/>
                    </a:solidFill>
                  </a:rPr>
                  <a:t>with</a:t>
                </a: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40943" y="3422562"/>
            <a:ext cx="463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JOINT PROBABILITY FOR RANDOM VARIABLES:</a:t>
            </a:r>
            <a:endParaRPr lang="zh-CN" altLang="en-US" b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20471" y="3697528"/>
            <a:ext cx="6759799" cy="338554"/>
            <a:chOff x="54591" y="3492808"/>
            <a:chExt cx="6759799" cy="338554"/>
          </a:xfrm>
        </p:grpSpPr>
        <p:sp>
          <p:nvSpPr>
            <p:cNvPr id="44" name="TextBox 43"/>
            <p:cNvSpPr txBox="1"/>
            <p:nvPr/>
          </p:nvSpPr>
          <p:spPr>
            <a:xfrm>
              <a:off x="54591" y="3492808"/>
              <a:ext cx="6759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Discrete random variables:                            and                            , and                     .</a:t>
              </a:r>
              <a:endParaRPr lang="zh-CN" altLang="en-US" sz="1600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4875" y="3532530"/>
              <a:ext cx="1205211" cy="238871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7975" y="3553002"/>
              <a:ext cx="1209733" cy="232004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732" y="3510017"/>
              <a:ext cx="903966" cy="27684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9647" y="4066707"/>
            <a:ext cx="4964308" cy="338554"/>
            <a:chOff x="66943" y="4141771"/>
            <a:chExt cx="4964308" cy="338554"/>
          </a:xfrm>
        </p:grpSpPr>
        <p:sp>
          <p:nvSpPr>
            <p:cNvPr id="49" name="TextBox 48"/>
            <p:cNvSpPr txBox="1"/>
            <p:nvPr/>
          </p:nvSpPr>
          <p:spPr>
            <a:xfrm>
              <a:off x="66943" y="4141771"/>
              <a:ext cx="49643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i="1" u="sng" dirty="0">
                  <a:solidFill>
                    <a:srgbClr val="002060"/>
                  </a:solidFill>
                </a:rPr>
                <a:t>Joint Probability</a:t>
              </a:r>
              <a:r>
                <a:rPr lang="en-US" altLang="zh-CN" sz="1600" dirty="0"/>
                <a:t> of                                           is defined as:</a:t>
              </a:r>
              <a:endParaRPr lang="zh-CN" altLang="en-US" sz="1600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435" y="4158936"/>
              <a:ext cx="1870180" cy="286028"/>
            </a:xfrm>
            <a:prstGeom prst="rect">
              <a:avLst/>
            </a:prstGeom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1" y="4454677"/>
            <a:ext cx="5986275" cy="267104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677283" y="4976877"/>
            <a:ext cx="4826309" cy="1337544"/>
            <a:chOff x="677283" y="4976877"/>
            <a:chExt cx="4826309" cy="1337544"/>
          </a:xfrm>
        </p:grpSpPr>
        <p:grpSp>
          <p:nvGrpSpPr>
            <p:cNvPr id="84" name="Group 83"/>
            <p:cNvGrpSpPr/>
            <p:nvPr/>
          </p:nvGrpSpPr>
          <p:grpSpPr>
            <a:xfrm>
              <a:off x="677283" y="4985207"/>
              <a:ext cx="1847558" cy="1329214"/>
              <a:chOff x="377029" y="4985207"/>
              <a:chExt cx="1847558" cy="1329214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743903" y="4985207"/>
                <a:ext cx="1480684" cy="132921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029" y="5459765"/>
                <a:ext cx="283376" cy="256530"/>
              </a:xfrm>
              <a:prstGeom prst="rect">
                <a:avLst/>
              </a:prstGeom>
            </p:spPr>
          </p:pic>
        </p:grpSp>
        <p:grpSp>
          <p:nvGrpSpPr>
            <p:cNvPr id="87" name="Group 86"/>
            <p:cNvGrpSpPr/>
            <p:nvPr/>
          </p:nvGrpSpPr>
          <p:grpSpPr>
            <a:xfrm>
              <a:off x="3445133" y="4976877"/>
              <a:ext cx="2058459" cy="1330720"/>
              <a:chOff x="3022051" y="4976877"/>
              <a:chExt cx="2058459" cy="133072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3022051" y="4976877"/>
                <a:ext cx="2058459" cy="1330720"/>
                <a:chOff x="3022051" y="4976877"/>
                <a:chExt cx="2058459" cy="1330720"/>
              </a:xfrm>
            </p:grpSpPr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52686" y="5488471"/>
                  <a:ext cx="227824" cy="227824"/>
                </a:xfrm>
                <a:prstGeom prst="rect">
                  <a:avLst/>
                </a:prstGeom>
              </p:spPr>
            </p:pic>
            <p:grpSp>
              <p:nvGrpSpPr>
                <p:cNvPr id="82" name="Group 81"/>
                <p:cNvGrpSpPr/>
                <p:nvPr/>
              </p:nvGrpSpPr>
              <p:grpSpPr>
                <a:xfrm>
                  <a:off x="3022051" y="4976877"/>
                  <a:ext cx="1727369" cy="1330720"/>
                  <a:chOff x="3022051" y="4976877"/>
                  <a:chExt cx="1727369" cy="1330720"/>
                </a:xfrm>
              </p:grpSpPr>
              <p:sp>
                <p:nvSpPr>
                  <p:cNvPr id="65" name="Oval 64"/>
                  <p:cNvSpPr/>
                  <p:nvPr/>
                </p:nvSpPr>
                <p:spPr>
                  <a:xfrm>
                    <a:off x="3022051" y="4976877"/>
                    <a:ext cx="1727369" cy="133072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3774089" y="5119139"/>
                    <a:ext cx="2984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Bell MT" panose="02020503060305020303" pitchFamily="18" charset="0"/>
                      </a:rPr>
                      <a:t>x</a:t>
                    </a:r>
                    <a:endParaRPr lang="zh-CN" altLang="en-US" i="1" dirty="0">
                      <a:latin typeface="Bell MT" panose="02020503060305020303" pitchFamily="18" charset="0"/>
                    </a:endParaRP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4094778" y="5613821"/>
                    <a:ext cx="32733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i="1" dirty="0">
                        <a:latin typeface="Bell MT" panose="02020503060305020303" pitchFamily="18" charset="0"/>
                      </a:rPr>
                      <a:t> y</a:t>
                    </a:r>
                    <a:endParaRPr lang="zh-CN" altLang="en-US" i="1" dirty="0">
                      <a:latin typeface="Bell MT" panose="02020503060305020303" pitchFamily="18" charset="0"/>
                    </a:endParaRPr>
                  </a:p>
                </p:txBody>
              </p:sp>
            </p:grpSp>
          </p:grpSp>
          <p:sp>
            <p:nvSpPr>
              <p:cNvPr id="85" name="Oval 84"/>
              <p:cNvSpPr/>
              <p:nvPr/>
            </p:nvSpPr>
            <p:spPr>
              <a:xfrm>
                <a:off x="3752512" y="5327562"/>
                <a:ext cx="98080" cy="78988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4094778" y="5800685"/>
                <a:ext cx="98080" cy="78988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0" name="Oval 89"/>
          <p:cNvSpPr/>
          <p:nvPr/>
        </p:nvSpPr>
        <p:spPr>
          <a:xfrm>
            <a:off x="1317634" y="5083374"/>
            <a:ext cx="887105" cy="49468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Oval 90"/>
          <p:cNvSpPr/>
          <p:nvPr/>
        </p:nvSpPr>
        <p:spPr>
          <a:xfrm>
            <a:off x="1264633" y="5450371"/>
            <a:ext cx="1017423" cy="696232"/>
          </a:xfrm>
          <a:prstGeom prst="ellipse">
            <a:avLst/>
          </a:prstGeom>
          <a:solidFill>
            <a:schemeClr val="bg2"/>
          </a:solidFill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Freeform 91"/>
          <p:cNvSpPr/>
          <p:nvPr/>
        </p:nvSpPr>
        <p:spPr>
          <a:xfrm>
            <a:off x="1794677" y="5064890"/>
            <a:ext cx="2380917" cy="298680"/>
          </a:xfrm>
          <a:custGeom>
            <a:avLst/>
            <a:gdLst>
              <a:gd name="connsiteX0" fmla="*/ 0 w 2402006"/>
              <a:gd name="connsiteY0" fmla="*/ 5253 h 298680"/>
              <a:gd name="connsiteX1" fmla="*/ 464024 w 2402006"/>
              <a:gd name="connsiteY1" fmla="*/ 5253 h 298680"/>
              <a:gd name="connsiteX2" fmla="*/ 1419367 w 2402006"/>
              <a:gd name="connsiteY2" fmla="*/ 59844 h 298680"/>
              <a:gd name="connsiteX3" fmla="*/ 2197289 w 2402006"/>
              <a:gd name="connsiteY3" fmla="*/ 203146 h 298680"/>
              <a:gd name="connsiteX4" fmla="*/ 2402006 w 2402006"/>
              <a:gd name="connsiteY4" fmla="*/ 298680 h 298680"/>
              <a:gd name="connsiteX5" fmla="*/ 2402006 w 2402006"/>
              <a:gd name="connsiteY5" fmla="*/ 298680 h 29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2006" h="298680">
                <a:moveTo>
                  <a:pt x="0" y="5253"/>
                </a:moveTo>
                <a:cubicBezTo>
                  <a:pt x="113731" y="703"/>
                  <a:pt x="227463" y="-3846"/>
                  <a:pt x="464024" y="5253"/>
                </a:cubicBezTo>
                <a:cubicBezTo>
                  <a:pt x="700585" y="14352"/>
                  <a:pt x="1130490" y="26862"/>
                  <a:pt x="1419367" y="59844"/>
                </a:cubicBezTo>
                <a:cubicBezTo>
                  <a:pt x="1708244" y="92826"/>
                  <a:pt x="2033516" y="163340"/>
                  <a:pt x="2197289" y="203146"/>
                </a:cubicBezTo>
                <a:cubicBezTo>
                  <a:pt x="2361062" y="242952"/>
                  <a:pt x="2402006" y="298680"/>
                  <a:pt x="2402006" y="298680"/>
                </a:cubicBezTo>
                <a:lnTo>
                  <a:pt x="2402006" y="298680"/>
                </a:lnTo>
              </a:path>
            </a:pathLst>
          </a:custGeom>
          <a:noFill/>
          <a:ln w="190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Freeform 92"/>
          <p:cNvSpPr/>
          <p:nvPr/>
        </p:nvSpPr>
        <p:spPr>
          <a:xfrm>
            <a:off x="1862916" y="5277639"/>
            <a:ext cx="2312678" cy="283824"/>
          </a:xfrm>
          <a:custGeom>
            <a:avLst/>
            <a:gdLst>
              <a:gd name="connsiteX0" fmla="*/ 0 w 2313295"/>
              <a:gd name="connsiteY0" fmla="*/ 252484 h 252484"/>
              <a:gd name="connsiteX1" fmla="*/ 655092 w 2313295"/>
              <a:gd name="connsiteY1" fmla="*/ 143302 h 252484"/>
              <a:gd name="connsiteX2" fmla="*/ 1180531 w 2313295"/>
              <a:gd name="connsiteY2" fmla="*/ 40943 h 252484"/>
              <a:gd name="connsiteX3" fmla="*/ 1849271 w 2313295"/>
              <a:gd name="connsiteY3" fmla="*/ 0 h 252484"/>
              <a:gd name="connsiteX4" fmla="*/ 2169994 w 2313295"/>
              <a:gd name="connsiteY4" fmla="*/ 40943 h 252484"/>
              <a:gd name="connsiteX5" fmla="*/ 2313295 w 2313295"/>
              <a:gd name="connsiteY5" fmla="*/ 81887 h 252484"/>
              <a:gd name="connsiteX6" fmla="*/ 2313295 w 2313295"/>
              <a:gd name="connsiteY6" fmla="*/ 81887 h 2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3295" h="252484">
                <a:moveTo>
                  <a:pt x="0" y="252484"/>
                </a:moveTo>
                <a:lnTo>
                  <a:pt x="655092" y="143302"/>
                </a:lnTo>
                <a:cubicBezTo>
                  <a:pt x="851847" y="108045"/>
                  <a:pt x="981501" y="64827"/>
                  <a:pt x="1180531" y="40943"/>
                </a:cubicBezTo>
                <a:cubicBezTo>
                  <a:pt x="1379561" y="17059"/>
                  <a:pt x="1684361" y="0"/>
                  <a:pt x="1849271" y="0"/>
                </a:cubicBezTo>
                <a:cubicBezTo>
                  <a:pt x="2014181" y="0"/>
                  <a:pt x="2092657" y="27295"/>
                  <a:pt x="2169994" y="40943"/>
                </a:cubicBezTo>
                <a:cubicBezTo>
                  <a:pt x="2247331" y="54591"/>
                  <a:pt x="2313295" y="81887"/>
                  <a:pt x="2313295" y="81887"/>
                </a:cubicBezTo>
                <a:lnTo>
                  <a:pt x="2313295" y="81887"/>
                </a:lnTo>
              </a:path>
            </a:pathLst>
          </a:custGeom>
          <a:noFill/>
          <a:ln w="19050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Freeform 95"/>
          <p:cNvSpPr/>
          <p:nvPr/>
        </p:nvSpPr>
        <p:spPr>
          <a:xfrm>
            <a:off x="1801501" y="5445457"/>
            <a:ext cx="2709080" cy="368489"/>
          </a:xfrm>
          <a:custGeom>
            <a:avLst/>
            <a:gdLst>
              <a:gd name="connsiteX0" fmla="*/ 0 w 2709080"/>
              <a:gd name="connsiteY0" fmla="*/ 0 h 368489"/>
              <a:gd name="connsiteX1" fmla="*/ 1098644 w 2709080"/>
              <a:gd name="connsiteY1" fmla="*/ 47767 h 368489"/>
              <a:gd name="connsiteX2" fmla="*/ 1801504 w 2709080"/>
              <a:gd name="connsiteY2" fmla="*/ 136477 h 368489"/>
              <a:gd name="connsiteX3" fmla="*/ 2395182 w 2709080"/>
              <a:gd name="connsiteY3" fmla="*/ 252483 h 368489"/>
              <a:gd name="connsiteX4" fmla="*/ 2640841 w 2709080"/>
              <a:gd name="connsiteY4" fmla="*/ 334370 h 368489"/>
              <a:gd name="connsiteX5" fmla="*/ 2709080 w 2709080"/>
              <a:gd name="connsiteY5" fmla="*/ 368489 h 368489"/>
              <a:gd name="connsiteX6" fmla="*/ 2709080 w 2709080"/>
              <a:gd name="connsiteY6" fmla="*/ 368489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9080" h="368489">
                <a:moveTo>
                  <a:pt x="0" y="0"/>
                </a:moveTo>
                <a:cubicBezTo>
                  <a:pt x="399196" y="12510"/>
                  <a:pt x="798393" y="25021"/>
                  <a:pt x="1098644" y="47767"/>
                </a:cubicBezTo>
                <a:cubicBezTo>
                  <a:pt x="1398895" y="70513"/>
                  <a:pt x="1585414" y="102358"/>
                  <a:pt x="1801504" y="136477"/>
                </a:cubicBezTo>
                <a:cubicBezTo>
                  <a:pt x="2017594" y="170596"/>
                  <a:pt x="2255293" y="219501"/>
                  <a:pt x="2395182" y="252483"/>
                </a:cubicBezTo>
                <a:cubicBezTo>
                  <a:pt x="2535071" y="285465"/>
                  <a:pt x="2588525" y="315036"/>
                  <a:pt x="2640841" y="334370"/>
                </a:cubicBezTo>
                <a:cubicBezTo>
                  <a:pt x="2693157" y="353704"/>
                  <a:pt x="2709080" y="368489"/>
                  <a:pt x="2709080" y="368489"/>
                </a:cubicBezTo>
                <a:lnTo>
                  <a:pt x="2709080" y="368489"/>
                </a:lnTo>
              </a:path>
            </a:pathLst>
          </a:custGeom>
          <a:noFill/>
          <a:ln w="19050">
            <a:solidFill>
              <a:srgbClr val="7030A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Freeform 98"/>
          <p:cNvSpPr/>
          <p:nvPr/>
        </p:nvSpPr>
        <p:spPr>
          <a:xfrm>
            <a:off x="1924331" y="5730408"/>
            <a:ext cx="2593074" cy="417908"/>
          </a:xfrm>
          <a:custGeom>
            <a:avLst/>
            <a:gdLst>
              <a:gd name="connsiteX0" fmla="*/ 0 w 2593074"/>
              <a:gd name="connsiteY0" fmla="*/ 417908 h 417908"/>
              <a:gd name="connsiteX1" fmla="*/ 730155 w 2593074"/>
              <a:gd name="connsiteY1" fmla="*/ 144953 h 417908"/>
              <a:gd name="connsiteX2" fmla="*/ 1009934 w 2593074"/>
              <a:gd name="connsiteY2" fmla="*/ 63067 h 417908"/>
              <a:gd name="connsiteX3" fmla="*/ 1235122 w 2593074"/>
              <a:gd name="connsiteY3" fmla="*/ 35771 h 417908"/>
              <a:gd name="connsiteX4" fmla="*/ 1508077 w 2593074"/>
              <a:gd name="connsiteY4" fmla="*/ 8476 h 417908"/>
              <a:gd name="connsiteX5" fmla="*/ 1808328 w 2593074"/>
              <a:gd name="connsiteY5" fmla="*/ 1652 h 417908"/>
              <a:gd name="connsiteX6" fmla="*/ 2060811 w 2593074"/>
              <a:gd name="connsiteY6" fmla="*/ 35771 h 417908"/>
              <a:gd name="connsiteX7" fmla="*/ 2415653 w 2593074"/>
              <a:gd name="connsiteY7" fmla="*/ 76714 h 417908"/>
              <a:gd name="connsiteX8" fmla="*/ 2504364 w 2593074"/>
              <a:gd name="connsiteY8" fmla="*/ 90362 h 417908"/>
              <a:gd name="connsiteX9" fmla="*/ 2593074 w 2593074"/>
              <a:gd name="connsiteY9" fmla="*/ 90362 h 417908"/>
              <a:gd name="connsiteX10" fmla="*/ 2593074 w 2593074"/>
              <a:gd name="connsiteY10" fmla="*/ 90362 h 41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3074" h="417908">
                <a:moveTo>
                  <a:pt x="0" y="417908"/>
                </a:moveTo>
                <a:lnTo>
                  <a:pt x="730155" y="144953"/>
                </a:lnTo>
                <a:cubicBezTo>
                  <a:pt x="898477" y="85813"/>
                  <a:pt x="925773" y="81264"/>
                  <a:pt x="1009934" y="63067"/>
                </a:cubicBezTo>
                <a:cubicBezTo>
                  <a:pt x="1094095" y="44870"/>
                  <a:pt x="1235122" y="35771"/>
                  <a:pt x="1235122" y="35771"/>
                </a:cubicBezTo>
                <a:cubicBezTo>
                  <a:pt x="1318146" y="26673"/>
                  <a:pt x="1412543" y="14162"/>
                  <a:pt x="1508077" y="8476"/>
                </a:cubicBezTo>
                <a:cubicBezTo>
                  <a:pt x="1603611" y="2790"/>
                  <a:pt x="1716206" y="-2897"/>
                  <a:pt x="1808328" y="1652"/>
                </a:cubicBezTo>
                <a:cubicBezTo>
                  <a:pt x="1900450" y="6201"/>
                  <a:pt x="2060811" y="35771"/>
                  <a:pt x="2060811" y="35771"/>
                </a:cubicBezTo>
                <a:lnTo>
                  <a:pt x="2415653" y="76714"/>
                </a:lnTo>
                <a:cubicBezTo>
                  <a:pt x="2489578" y="85812"/>
                  <a:pt x="2474794" y="88087"/>
                  <a:pt x="2504364" y="90362"/>
                </a:cubicBezTo>
                <a:cubicBezTo>
                  <a:pt x="2533934" y="92637"/>
                  <a:pt x="2593074" y="90362"/>
                  <a:pt x="2593074" y="90362"/>
                </a:cubicBezTo>
                <a:lnTo>
                  <a:pt x="2593074" y="90362"/>
                </a:lnTo>
              </a:path>
            </a:pathLst>
          </a:custGeom>
          <a:noFill/>
          <a:ln w="19050">
            <a:solidFill>
              <a:srgbClr val="7030A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4" y="4889977"/>
            <a:ext cx="611196" cy="241034"/>
          </a:xfrm>
          <a:prstGeom prst="rect">
            <a:avLst/>
          </a:prstGeom>
        </p:spPr>
      </p:pic>
      <p:sp>
        <p:nvSpPr>
          <p:cNvPr id="102" name="Freeform 101"/>
          <p:cNvSpPr/>
          <p:nvPr/>
        </p:nvSpPr>
        <p:spPr>
          <a:xfrm>
            <a:off x="812038" y="4940490"/>
            <a:ext cx="573206" cy="259307"/>
          </a:xfrm>
          <a:custGeom>
            <a:avLst/>
            <a:gdLst>
              <a:gd name="connsiteX0" fmla="*/ 573206 w 573206"/>
              <a:gd name="connsiteY0" fmla="*/ 259307 h 259307"/>
              <a:gd name="connsiteX1" fmla="*/ 464024 w 573206"/>
              <a:gd name="connsiteY1" fmla="*/ 116006 h 259307"/>
              <a:gd name="connsiteX2" fmla="*/ 286603 w 573206"/>
              <a:gd name="connsiteY2" fmla="*/ 27295 h 259307"/>
              <a:gd name="connsiteX3" fmla="*/ 95534 w 573206"/>
              <a:gd name="connsiteY3" fmla="*/ 0 h 259307"/>
              <a:gd name="connsiteX4" fmla="*/ 0 w 573206"/>
              <a:gd name="connsiteY4" fmla="*/ 6823 h 259307"/>
              <a:gd name="connsiteX5" fmla="*/ 0 w 573206"/>
              <a:gd name="connsiteY5" fmla="*/ 6823 h 25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206" h="259307">
                <a:moveTo>
                  <a:pt x="573206" y="259307"/>
                </a:moveTo>
                <a:cubicBezTo>
                  <a:pt x="542498" y="206991"/>
                  <a:pt x="511791" y="154675"/>
                  <a:pt x="464024" y="116006"/>
                </a:cubicBezTo>
                <a:cubicBezTo>
                  <a:pt x="416257" y="77337"/>
                  <a:pt x="348018" y="46629"/>
                  <a:pt x="286603" y="27295"/>
                </a:cubicBezTo>
                <a:cubicBezTo>
                  <a:pt x="225188" y="7961"/>
                  <a:pt x="143301" y="3412"/>
                  <a:pt x="95534" y="0"/>
                </a:cubicBezTo>
                <a:lnTo>
                  <a:pt x="0" y="6823"/>
                </a:lnTo>
                <a:lnTo>
                  <a:pt x="0" y="6823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Freeform 102"/>
          <p:cNvSpPr/>
          <p:nvPr/>
        </p:nvSpPr>
        <p:spPr>
          <a:xfrm rot="17634523">
            <a:off x="679893" y="6034650"/>
            <a:ext cx="718747" cy="204271"/>
          </a:xfrm>
          <a:custGeom>
            <a:avLst/>
            <a:gdLst>
              <a:gd name="connsiteX0" fmla="*/ 573206 w 573206"/>
              <a:gd name="connsiteY0" fmla="*/ 259307 h 259307"/>
              <a:gd name="connsiteX1" fmla="*/ 464024 w 573206"/>
              <a:gd name="connsiteY1" fmla="*/ 116006 h 259307"/>
              <a:gd name="connsiteX2" fmla="*/ 286603 w 573206"/>
              <a:gd name="connsiteY2" fmla="*/ 27295 h 259307"/>
              <a:gd name="connsiteX3" fmla="*/ 95534 w 573206"/>
              <a:gd name="connsiteY3" fmla="*/ 0 h 259307"/>
              <a:gd name="connsiteX4" fmla="*/ 0 w 573206"/>
              <a:gd name="connsiteY4" fmla="*/ 6823 h 259307"/>
              <a:gd name="connsiteX5" fmla="*/ 0 w 573206"/>
              <a:gd name="connsiteY5" fmla="*/ 6823 h 25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206" h="259307">
                <a:moveTo>
                  <a:pt x="573206" y="259307"/>
                </a:moveTo>
                <a:cubicBezTo>
                  <a:pt x="542498" y="206991"/>
                  <a:pt x="511791" y="154675"/>
                  <a:pt x="464024" y="116006"/>
                </a:cubicBezTo>
                <a:cubicBezTo>
                  <a:pt x="416257" y="77337"/>
                  <a:pt x="348018" y="46629"/>
                  <a:pt x="286603" y="27295"/>
                </a:cubicBezTo>
                <a:cubicBezTo>
                  <a:pt x="225188" y="7961"/>
                  <a:pt x="143301" y="3412"/>
                  <a:pt x="95534" y="0"/>
                </a:cubicBezTo>
                <a:lnTo>
                  <a:pt x="0" y="6823"/>
                </a:lnTo>
                <a:lnTo>
                  <a:pt x="0" y="6823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2" y="6456291"/>
            <a:ext cx="574246" cy="243112"/>
          </a:xfrm>
          <a:prstGeom prst="rect">
            <a:avLst/>
          </a:prstGeom>
        </p:spPr>
      </p:pic>
      <p:sp>
        <p:nvSpPr>
          <p:cNvPr id="119" name="Oval 118"/>
          <p:cNvSpPr/>
          <p:nvPr/>
        </p:nvSpPr>
        <p:spPr>
          <a:xfrm>
            <a:off x="1456952" y="5445706"/>
            <a:ext cx="627798" cy="12641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Freeform 119"/>
          <p:cNvSpPr/>
          <p:nvPr/>
        </p:nvSpPr>
        <p:spPr>
          <a:xfrm rot="10511892" flipV="1">
            <a:off x="2027689" y="4897546"/>
            <a:ext cx="589748" cy="557215"/>
          </a:xfrm>
          <a:custGeom>
            <a:avLst/>
            <a:gdLst>
              <a:gd name="connsiteX0" fmla="*/ 573206 w 573206"/>
              <a:gd name="connsiteY0" fmla="*/ 259307 h 259307"/>
              <a:gd name="connsiteX1" fmla="*/ 464024 w 573206"/>
              <a:gd name="connsiteY1" fmla="*/ 116006 h 259307"/>
              <a:gd name="connsiteX2" fmla="*/ 286603 w 573206"/>
              <a:gd name="connsiteY2" fmla="*/ 27295 h 259307"/>
              <a:gd name="connsiteX3" fmla="*/ 95534 w 573206"/>
              <a:gd name="connsiteY3" fmla="*/ 0 h 259307"/>
              <a:gd name="connsiteX4" fmla="*/ 0 w 573206"/>
              <a:gd name="connsiteY4" fmla="*/ 6823 h 259307"/>
              <a:gd name="connsiteX5" fmla="*/ 0 w 573206"/>
              <a:gd name="connsiteY5" fmla="*/ 6823 h 25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206" h="259307">
                <a:moveTo>
                  <a:pt x="573206" y="259307"/>
                </a:moveTo>
                <a:cubicBezTo>
                  <a:pt x="542498" y="206991"/>
                  <a:pt x="511791" y="154675"/>
                  <a:pt x="464024" y="116006"/>
                </a:cubicBezTo>
                <a:cubicBezTo>
                  <a:pt x="416257" y="77337"/>
                  <a:pt x="348018" y="46629"/>
                  <a:pt x="286603" y="27295"/>
                </a:cubicBezTo>
                <a:cubicBezTo>
                  <a:pt x="225188" y="7961"/>
                  <a:pt x="143301" y="3412"/>
                  <a:pt x="95534" y="0"/>
                </a:cubicBezTo>
                <a:lnTo>
                  <a:pt x="0" y="6823"/>
                </a:lnTo>
                <a:lnTo>
                  <a:pt x="0" y="6823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39" y="4764737"/>
            <a:ext cx="1394609" cy="238002"/>
          </a:xfrm>
          <a:prstGeom prst="rect">
            <a:avLst/>
          </a:prstGeom>
        </p:spPr>
      </p:pic>
      <p:sp>
        <p:nvSpPr>
          <p:cNvPr id="122" name="Right Arrow 121"/>
          <p:cNvSpPr/>
          <p:nvPr/>
        </p:nvSpPr>
        <p:spPr>
          <a:xfrm rot="5400000">
            <a:off x="2974122" y="5874499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64" y="6449859"/>
            <a:ext cx="2799216" cy="260690"/>
          </a:xfrm>
          <a:prstGeom prst="rect">
            <a:avLst/>
          </a:prstGeom>
        </p:spPr>
      </p:pic>
      <p:sp>
        <p:nvSpPr>
          <p:cNvPr id="124" name="Right Arrow 123"/>
          <p:cNvSpPr/>
          <p:nvPr/>
        </p:nvSpPr>
        <p:spPr>
          <a:xfrm>
            <a:off x="6372613" y="4672419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7" name="Group 216"/>
          <p:cNvGrpSpPr/>
          <p:nvPr/>
        </p:nvGrpSpPr>
        <p:grpSpPr>
          <a:xfrm>
            <a:off x="6863768" y="4028932"/>
            <a:ext cx="2071652" cy="868998"/>
            <a:chOff x="6881585" y="4140305"/>
            <a:chExt cx="2071652" cy="868998"/>
          </a:xfrm>
        </p:grpSpPr>
        <p:grpSp>
          <p:nvGrpSpPr>
            <p:cNvPr id="125" name="Group 124"/>
            <p:cNvGrpSpPr/>
            <p:nvPr/>
          </p:nvGrpSpPr>
          <p:grpSpPr>
            <a:xfrm>
              <a:off x="6881585" y="4140305"/>
              <a:ext cx="837662" cy="226205"/>
              <a:chOff x="6421272" y="1766466"/>
              <a:chExt cx="1146470" cy="293995"/>
            </a:xfrm>
          </p:grpSpPr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1272" y="1771268"/>
                <a:ext cx="242669" cy="242669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0293" y="1769593"/>
                <a:ext cx="96956" cy="290868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5974" y="1766466"/>
                <a:ext cx="85599" cy="287171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8406" y="1773290"/>
                <a:ext cx="265784" cy="261565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3357" y="1862468"/>
                <a:ext cx="212508" cy="114869"/>
              </a:xfrm>
              <a:prstGeom prst="rect">
                <a:avLst/>
              </a:prstGeom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3374" y="1793779"/>
                <a:ext cx="154368" cy="244976"/>
              </a:xfrm>
              <a:prstGeom prst="rect">
                <a:avLst/>
              </a:prstGeom>
            </p:spPr>
          </p:pic>
        </p:grpSp>
        <p:grpSp>
          <p:nvGrpSpPr>
            <p:cNvPr id="132" name="Group 131"/>
            <p:cNvGrpSpPr/>
            <p:nvPr/>
          </p:nvGrpSpPr>
          <p:grpSpPr>
            <a:xfrm>
              <a:off x="7832253" y="4140305"/>
              <a:ext cx="837662" cy="226936"/>
              <a:chOff x="6464489" y="2553488"/>
              <a:chExt cx="1137401" cy="293995"/>
            </a:xfrm>
          </p:grpSpPr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4489" y="2558290"/>
                <a:ext cx="242669" cy="24266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3510" y="2556615"/>
                <a:ext cx="96956" cy="290868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9191" y="2553488"/>
                <a:ext cx="85599" cy="287171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574" y="2649490"/>
                <a:ext cx="212508" cy="114869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6968" y="2560535"/>
                <a:ext cx="267642" cy="272066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0969" y="2553505"/>
                <a:ext cx="150921" cy="265908"/>
              </a:xfrm>
              <a:prstGeom prst="rect">
                <a:avLst/>
              </a:prstGeom>
            </p:spPr>
          </p:pic>
        </p:grpSp>
        <p:grpSp>
          <p:nvGrpSpPr>
            <p:cNvPr id="139" name="Group 138"/>
            <p:cNvGrpSpPr/>
            <p:nvPr/>
          </p:nvGrpSpPr>
          <p:grpSpPr>
            <a:xfrm>
              <a:off x="7832253" y="4450597"/>
              <a:ext cx="1120984" cy="228265"/>
              <a:chOff x="6461627" y="3521335"/>
              <a:chExt cx="1659544" cy="326987"/>
            </a:xfrm>
          </p:grpSpPr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627" y="3531249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7389" y="3524037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4375" y="3521335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178" y="3637133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6158" y="3531249"/>
                <a:ext cx="286965" cy="286965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1085" y="3539227"/>
                <a:ext cx="640086" cy="254620"/>
              </a:xfrm>
              <a:prstGeom prst="rect">
                <a:avLst/>
              </a:prstGeom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6881585" y="4436830"/>
              <a:ext cx="848771" cy="249472"/>
              <a:chOff x="6614027" y="4212823"/>
              <a:chExt cx="1191131" cy="326987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0790" y="4270166"/>
                <a:ext cx="154368" cy="24497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4027" y="4222737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9789" y="4215525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6775" y="4212823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9578" y="4328621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8259" y="4232737"/>
                <a:ext cx="271227" cy="260549"/>
              </a:xfrm>
              <a:prstGeom prst="rect">
                <a:avLst/>
              </a:prstGeom>
            </p:spPr>
          </p:pic>
        </p:grpSp>
        <p:grpSp>
          <p:nvGrpSpPr>
            <p:cNvPr id="153" name="Group 152"/>
            <p:cNvGrpSpPr/>
            <p:nvPr/>
          </p:nvGrpSpPr>
          <p:grpSpPr>
            <a:xfrm>
              <a:off x="6881585" y="4768377"/>
              <a:ext cx="793699" cy="240926"/>
              <a:chOff x="6766427" y="5293272"/>
              <a:chExt cx="1204132" cy="326987"/>
            </a:xfrm>
          </p:grpSpPr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6427" y="5303186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2189" y="5295974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9175" y="5293272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1978" y="5409070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9299" y="5310880"/>
                <a:ext cx="289679" cy="285081"/>
              </a:xfrm>
              <a:prstGeom prst="rect">
                <a:avLst/>
              </a:prstGeom>
            </p:spPr>
          </p:pic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148" y="5349624"/>
                <a:ext cx="167411" cy="241072"/>
              </a:xfrm>
              <a:prstGeom prst="rect">
                <a:avLst/>
              </a:prstGeom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7828829" y="4756984"/>
              <a:ext cx="779514" cy="238601"/>
              <a:chOff x="6919962" y="6080294"/>
              <a:chExt cx="1180989" cy="326987"/>
            </a:xfrm>
          </p:grpSpPr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962" y="6109863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4589" y="6082996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1575" y="6080294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4378" y="6196092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4767" y="6093942"/>
                <a:ext cx="301744" cy="292164"/>
              </a:xfrm>
              <a:prstGeom prst="rect">
                <a:avLst/>
              </a:prstGeom>
            </p:spPr>
          </p:pic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4966" y="6147033"/>
                <a:ext cx="145985" cy="232249"/>
              </a:xfrm>
              <a:prstGeom prst="rect">
                <a:avLst/>
              </a:prstGeom>
            </p:spPr>
          </p:pic>
        </p:grpSp>
      </p:grpSp>
      <p:pic>
        <p:nvPicPr>
          <p:cNvPr id="219" name="Picture 218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45" y="4008492"/>
            <a:ext cx="1755451" cy="869445"/>
          </a:xfrm>
          <a:prstGeom prst="rect">
            <a:avLst/>
          </a:prstGeom>
        </p:spPr>
      </p:pic>
      <p:sp>
        <p:nvSpPr>
          <p:cNvPr id="220" name="TextBox 219"/>
          <p:cNvSpPr txBox="1"/>
          <p:nvPr/>
        </p:nvSpPr>
        <p:spPr>
          <a:xfrm>
            <a:off x="8978094" y="4255137"/>
            <a:ext cx="465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and</a:t>
            </a:r>
          </a:p>
        </p:txBody>
      </p:sp>
      <p:pic>
        <p:nvPicPr>
          <p:cNvPr id="221" name="Picture 220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246" y="4123026"/>
            <a:ext cx="683713" cy="660137"/>
          </a:xfrm>
          <a:prstGeom prst="rect">
            <a:avLst/>
          </a:prstGeom>
        </p:spPr>
      </p:pic>
      <p:sp>
        <p:nvSpPr>
          <p:cNvPr id="222" name="TextBox 221"/>
          <p:cNvSpPr txBox="1"/>
          <p:nvPr/>
        </p:nvSpPr>
        <p:spPr>
          <a:xfrm>
            <a:off x="11173268" y="4209487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,</a:t>
            </a:r>
          </a:p>
        </p:txBody>
      </p:sp>
      <p:sp>
        <p:nvSpPr>
          <p:cNvPr id="223" name="Right Arrow 222"/>
          <p:cNvSpPr/>
          <p:nvPr/>
        </p:nvSpPr>
        <p:spPr>
          <a:xfrm rot="5400000">
            <a:off x="9084646" y="4685174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Group 232"/>
          <p:cNvGrpSpPr/>
          <p:nvPr/>
        </p:nvGrpSpPr>
        <p:grpSpPr>
          <a:xfrm>
            <a:off x="7181222" y="5325182"/>
            <a:ext cx="1942719" cy="346137"/>
            <a:chOff x="7181222" y="5413894"/>
            <a:chExt cx="1942719" cy="346137"/>
          </a:xfrm>
        </p:grpSpPr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222" y="5413894"/>
              <a:ext cx="1082550" cy="343935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895" y="5436399"/>
              <a:ext cx="120046" cy="314605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605" y="5421802"/>
              <a:ext cx="119617" cy="338229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055" y="5455885"/>
              <a:ext cx="271298" cy="266992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326" y="5462708"/>
              <a:ext cx="259144" cy="263427"/>
            </a:xfrm>
            <a:prstGeom prst="rect">
              <a:avLst/>
            </a:prstGeom>
          </p:spPr>
        </p:pic>
      </p:grpSp>
      <p:grpSp>
        <p:nvGrpSpPr>
          <p:cNvPr id="237" name="Group 236"/>
          <p:cNvGrpSpPr/>
          <p:nvPr/>
        </p:nvGrpSpPr>
        <p:grpSpPr>
          <a:xfrm>
            <a:off x="9607143" y="5330209"/>
            <a:ext cx="1629651" cy="340947"/>
            <a:chOff x="7332787" y="6055981"/>
            <a:chExt cx="1629651" cy="340947"/>
          </a:xfrm>
        </p:grpSpPr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392" y="6073296"/>
              <a:ext cx="120046" cy="314605"/>
            </a:xfrm>
            <a:prstGeom prst="rect">
              <a:avLst/>
            </a:prstGeom>
          </p:spPr>
        </p:pic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005" y="6058699"/>
              <a:ext cx="119617" cy="338229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787" y="6055981"/>
              <a:ext cx="1041552" cy="332410"/>
            </a:xfrm>
            <a:prstGeom prst="rect">
              <a:avLst/>
            </a:prstGeom>
          </p:spPr>
        </p:pic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00" y="6086687"/>
              <a:ext cx="271298" cy="266992"/>
            </a:xfrm>
            <a:prstGeom prst="rect">
              <a:avLst/>
            </a:prstGeom>
          </p:spPr>
        </p:pic>
      </p:grpSp>
      <p:sp>
        <p:nvSpPr>
          <p:cNvPr id="238" name="TextBox 237"/>
          <p:cNvSpPr txBox="1"/>
          <p:nvPr/>
        </p:nvSpPr>
        <p:spPr>
          <a:xfrm>
            <a:off x="9115920" y="5335455"/>
            <a:ext cx="465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and</a:t>
            </a:r>
          </a:p>
        </p:txBody>
      </p:sp>
      <p:sp>
        <p:nvSpPr>
          <p:cNvPr id="239" name="Right Arrow 238"/>
          <p:cNvSpPr/>
          <p:nvPr/>
        </p:nvSpPr>
        <p:spPr>
          <a:xfrm rot="5400000">
            <a:off x="7825482" y="5487138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4" name="Group 243"/>
          <p:cNvGrpSpPr/>
          <p:nvPr/>
        </p:nvGrpSpPr>
        <p:grpSpPr>
          <a:xfrm>
            <a:off x="6106079" y="6097550"/>
            <a:ext cx="2739548" cy="349401"/>
            <a:chOff x="6779910" y="6076954"/>
            <a:chExt cx="2739548" cy="349401"/>
          </a:xfrm>
        </p:grpSpPr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910" y="6076954"/>
              <a:ext cx="2191089" cy="331081"/>
            </a:xfrm>
            <a:prstGeom prst="rect">
              <a:avLst/>
            </a:prstGeom>
          </p:spPr>
        </p:pic>
        <p:pic>
          <p:nvPicPr>
            <p:cNvPr id="241" name="Picture 240"/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412" y="6102723"/>
              <a:ext cx="120046" cy="314605"/>
            </a:xfrm>
            <a:prstGeom prst="rect">
              <a:avLst/>
            </a:prstGeom>
          </p:spPr>
        </p:pic>
        <p:pic>
          <p:nvPicPr>
            <p:cNvPr id="242" name="Picture 241"/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025" y="6088126"/>
              <a:ext cx="119617" cy="338229"/>
            </a:xfrm>
            <a:prstGeom prst="rect">
              <a:avLst/>
            </a:prstGeom>
          </p:spPr>
        </p:pic>
        <p:pic>
          <p:nvPicPr>
            <p:cNvPr id="243" name="Picture 242"/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920" y="6116114"/>
              <a:ext cx="271298" cy="266992"/>
            </a:xfrm>
            <a:prstGeom prst="rect">
              <a:avLst/>
            </a:prstGeom>
          </p:spPr>
        </p:pic>
      </p:grpSp>
      <p:sp>
        <p:nvSpPr>
          <p:cNvPr id="247" name="TextBox 246"/>
          <p:cNvSpPr txBox="1"/>
          <p:nvPr/>
        </p:nvSpPr>
        <p:spPr>
          <a:xfrm>
            <a:off x="8825155" y="6094898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Hence: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9527736" y="5957635"/>
            <a:ext cx="2641330" cy="549081"/>
            <a:chOff x="9527736" y="5957635"/>
            <a:chExt cx="2641330" cy="549081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7736" y="5957635"/>
              <a:ext cx="2641330" cy="549081"/>
            </a:xfrm>
            <a:prstGeom prst="rect">
              <a:avLst/>
            </a:prstGeom>
          </p:spPr>
        </p:pic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3136" y="6116887"/>
              <a:ext cx="271298" cy="266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87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 animBg="1"/>
      <p:bldP spid="42" grpId="0"/>
      <p:bldP spid="90" grpId="0" animBg="1"/>
      <p:bldP spid="91" grpId="0" animBg="1"/>
      <p:bldP spid="92" grpId="0" animBg="1"/>
      <p:bldP spid="92" grpId="1" animBg="1"/>
      <p:bldP spid="93" grpId="0" animBg="1"/>
      <p:bldP spid="93" grpId="1" animBg="1"/>
      <p:bldP spid="96" grpId="0" animBg="1"/>
      <p:bldP spid="96" grpId="1" animBg="1"/>
      <p:bldP spid="99" grpId="0" animBg="1"/>
      <p:bldP spid="99" grpId="1" animBg="1"/>
      <p:bldP spid="102" grpId="0" animBg="1"/>
      <p:bldP spid="103" grpId="0" animBg="1"/>
      <p:bldP spid="119" grpId="0" animBg="1"/>
      <p:bldP spid="120" grpId="0" animBg="1"/>
      <p:bldP spid="122" grpId="0" animBg="1"/>
      <p:bldP spid="124" grpId="0" animBg="1"/>
      <p:bldP spid="220" grpId="0"/>
      <p:bldP spid="222" grpId="0"/>
      <p:bldP spid="223" grpId="0" animBg="1"/>
      <p:bldP spid="238" grpId="0"/>
      <p:bldP spid="239" grpId="0" animBg="1"/>
      <p:bldP spid="24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Discrete Probabilities 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23" y="673968"/>
            <a:ext cx="6515823" cy="584775"/>
            <a:chOff x="6823" y="673968"/>
            <a:chExt cx="6515823" cy="584775"/>
          </a:xfrm>
        </p:grpSpPr>
        <p:grpSp>
          <p:nvGrpSpPr>
            <p:cNvPr id="5" name="Group 4"/>
            <p:cNvGrpSpPr/>
            <p:nvPr/>
          </p:nvGrpSpPr>
          <p:grpSpPr>
            <a:xfrm>
              <a:off x="6823" y="673968"/>
              <a:ext cx="6515823" cy="584775"/>
              <a:chOff x="6823" y="673968"/>
              <a:chExt cx="6515823" cy="58477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823" y="673968"/>
                <a:ext cx="65158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Consider the case when we can enumerate all elements in the target set      .</a:t>
                </a:r>
              </a:p>
              <a:p>
                <a:r>
                  <a:rPr lang="en-US" altLang="zh-CN" sz="1600" dirty="0"/>
                  <a:t>In other words,   </a:t>
                </a:r>
                <a:endParaRPr lang="zh-CN" altLang="en-US" sz="1600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5091" y="715685"/>
                <a:ext cx="227824" cy="227824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896" y="950475"/>
              <a:ext cx="2771910" cy="28835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673634" y="588866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823" y="1515575"/>
            <a:ext cx="6324100" cy="1323439"/>
            <a:chOff x="6823" y="1658881"/>
            <a:chExt cx="6324100" cy="1323439"/>
          </a:xfrm>
        </p:grpSpPr>
        <p:sp>
          <p:nvSpPr>
            <p:cNvPr id="11" name="TextBox 10"/>
            <p:cNvSpPr txBox="1"/>
            <p:nvPr/>
          </p:nvSpPr>
          <p:spPr>
            <a:xfrm>
              <a:off x="6823" y="1658881"/>
              <a:ext cx="630609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Random variable       defines a probability distribution on      , such that </a:t>
              </a:r>
            </a:p>
            <a:p>
              <a:r>
                <a:rPr lang="en-US" altLang="zh-CN" sz="1600" dirty="0"/>
                <a:t>for any                    its probability                                                                 .   </a:t>
              </a:r>
            </a:p>
            <a:p>
              <a:r>
                <a:rPr lang="en-US" altLang="zh-CN" sz="1600" dirty="0"/>
                <a:t>Hence, discrete random variable is characterized by </a:t>
              </a:r>
              <a:r>
                <a:rPr lang="en-US" altLang="zh-CN" sz="1600" i="1" u="sng" dirty="0">
                  <a:solidFill>
                    <a:srgbClr val="002060"/>
                  </a:solidFill>
                </a:rPr>
                <a:t>a probability</a:t>
              </a:r>
            </a:p>
            <a:p>
              <a:r>
                <a:rPr lang="en-US" altLang="zh-CN" sz="1600" i="1" u="sng" dirty="0">
                  <a:solidFill>
                    <a:srgbClr val="002060"/>
                  </a:solidFill>
                </a:rPr>
                <a:t>mass function</a:t>
              </a:r>
              <a:r>
                <a:rPr lang="en-US" altLang="zh-CN" sz="1600" dirty="0"/>
                <a:t>                                             , such that                  and  </a:t>
              </a:r>
            </a:p>
            <a:p>
              <a:r>
                <a:rPr lang="en-US" altLang="zh-CN" sz="1600" dirty="0"/>
                <a:t> </a:t>
              </a:r>
              <a:endParaRPr lang="zh-CN" altLang="en-US" sz="16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8812" y="1696148"/>
              <a:ext cx="227824" cy="2278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914" y="1688020"/>
              <a:ext cx="231471" cy="23147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38" y="1964528"/>
              <a:ext cx="761745" cy="24503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357" y="1910624"/>
              <a:ext cx="2856290" cy="3440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976" y="2428798"/>
              <a:ext cx="1980482" cy="27163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8574" y="2408604"/>
              <a:ext cx="694866" cy="27690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948" y="2416700"/>
              <a:ext cx="976975" cy="542244"/>
            </a:xfrm>
            <a:prstGeom prst="rect">
              <a:avLst/>
            </a:prstGeom>
          </p:spPr>
        </p:pic>
      </p:grpSp>
      <p:sp>
        <p:nvSpPr>
          <p:cNvPr id="20" name="Right Arrow 19"/>
          <p:cNvSpPr/>
          <p:nvPr/>
        </p:nvSpPr>
        <p:spPr>
          <a:xfrm>
            <a:off x="6373208" y="1589996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670780" y="1128600"/>
            <a:ext cx="5397407" cy="1048776"/>
            <a:chOff x="6675501" y="1761239"/>
            <a:chExt cx="5397407" cy="10487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253" y="1761239"/>
              <a:ext cx="1966017" cy="35048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grpSp>
          <p:nvGrpSpPr>
            <p:cNvPr id="29" name="Group 28"/>
            <p:cNvGrpSpPr/>
            <p:nvPr/>
          </p:nvGrpSpPr>
          <p:grpSpPr>
            <a:xfrm>
              <a:off x="6675501" y="2118551"/>
              <a:ext cx="2680542" cy="338554"/>
              <a:chOff x="6675501" y="2118551"/>
              <a:chExt cx="2680542" cy="338554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0004" y="2146354"/>
                <a:ext cx="1134661" cy="30392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675501" y="2118551"/>
                <a:ext cx="26805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Consider                           and :  </a:t>
                </a:r>
                <a:endParaRPr lang="zh-CN" altLang="en-US" sz="1600" dirty="0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346" y="2517851"/>
              <a:ext cx="2391984" cy="28487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784" y="2517851"/>
              <a:ext cx="2717124" cy="292164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6624698" y="2338894"/>
            <a:ext cx="4524060" cy="1226433"/>
            <a:chOff x="6660481" y="2609866"/>
            <a:chExt cx="4524060" cy="122643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089" y="3002397"/>
              <a:ext cx="1882291" cy="318288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6660481" y="2609866"/>
              <a:ext cx="4524060" cy="1226433"/>
              <a:chOff x="6688750" y="3002397"/>
              <a:chExt cx="4524060" cy="1226433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1103" y="3002397"/>
                <a:ext cx="1873562" cy="347377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6688750" y="3380166"/>
                <a:ext cx="34243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Consider                                           and :  </a:t>
                </a:r>
                <a:endParaRPr lang="zh-CN" altLang="en-US" sz="1600" dirty="0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1103" y="3698454"/>
                <a:ext cx="2674546" cy="530376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085" y="3864658"/>
                <a:ext cx="1099725" cy="218233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9591788" y="3809753"/>
                <a:ext cx="5212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002060"/>
                    </a:solidFill>
                  </a:rPr>
                  <a:t>with</a:t>
                </a: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29915" y="3430231"/>
            <a:ext cx="542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CONDITIONAL PROBABILITY FOR RANDOM VARIABLES:</a:t>
            </a:r>
            <a:endParaRPr lang="zh-CN" altLang="en-US" b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20471" y="3697528"/>
            <a:ext cx="6759799" cy="338554"/>
            <a:chOff x="54591" y="3492808"/>
            <a:chExt cx="6759799" cy="338554"/>
          </a:xfrm>
        </p:grpSpPr>
        <p:sp>
          <p:nvSpPr>
            <p:cNvPr id="44" name="TextBox 43"/>
            <p:cNvSpPr txBox="1"/>
            <p:nvPr/>
          </p:nvSpPr>
          <p:spPr>
            <a:xfrm>
              <a:off x="54591" y="3492808"/>
              <a:ext cx="6759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Discrete random variables:                            and                            , and                     .</a:t>
              </a:r>
              <a:endParaRPr lang="zh-CN" altLang="en-US" sz="1600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4875" y="3532530"/>
              <a:ext cx="1205211" cy="238871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7975" y="3553002"/>
              <a:ext cx="1209733" cy="232004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732" y="3510017"/>
              <a:ext cx="903966" cy="276840"/>
            </a:xfrm>
            <a:prstGeom prst="rect">
              <a:avLst/>
            </a:prstGeom>
          </p:spPr>
        </p:pic>
      </p:grpSp>
      <p:sp>
        <p:nvSpPr>
          <p:cNvPr id="124" name="Right Arrow 123"/>
          <p:cNvSpPr/>
          <p:nvPr/>
        </p:nvSpPr>
        <p:spPr>
          <a:xfrm>
            <a:off x="6372613" y="4672419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7" name="Group 216"/>
          <p:cNvGrpSpPr/>
          <p:nvPr/>
        </p:nvGrpSpPr>
        <p:grpSpPr>
          <a:xfrm>
            <a:off x="6863768" y="4028932"/>
            <a:ext cx="2071652" cy="868998"/>
            <a:chOff x="6881585" y="4140305"/>
            <a:chExt cx="2071652" cy="868998"/>
          </a:xfrm>
        </p:grpSpPr>
        <p:grpSp>
          <p:nvGrpSpPr>
            <p:cNvPr id="125" name="Group 124"/>
            <p:cNvGrpSpPr/>
            <p:nvPr/>
          </p:nvGrpSpPr>
          <p:grpSpPr>
            <a:xfrm>
              <a:off x="6881585" y="4140305"/>
              <a:ext cx="837662" cy="226205"/>
              <a:chOff x="6421272" y="1766466"/>
              <a:chExt cx="1146470" cy="293995"/>
            </a:xfrm>
          </p:grpSpPr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1272" y="1771268"/>
                <a:ext cx="242669" cy="242669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0293" y="1769593"/>
                <a:ext cx="96956" cy="290868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5974" y="1766466"/>
                <a:ext cx="85599" cy="287171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8406" y="1773290"/>
                <a:ext cx="265784" cy="261565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3357" y="1862468"/>
                <a:ext cx="212508" cy="114869"/>
              </a:xfrm>
              <a:prstGeom prst="rect">
                <a:avLst/>
              </a:prstGeom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3374" y="1793779"/>
                <a:ext cx="154368" cy="244976"/>
              </a:xfrm>
              <a:prstGeom prst="rect">
                <a:avLst/>
              </a:prstGeom>
            </p:spPr>
          </p:pic>
        </p:grpSp>
        <p:grpSp>
          <p:nvGrpSpPr>
            <p:cNvPr id="132" name="Group 131"/>
            <p:cNvGrpSpPr/>
            <p:nvPr/>
          </p:nvGrpSpPr>
          <p:grpSpPr>
            <a:xfrm>
              <a:off x="7832253" y="4140305"/>
              <a:ext cx="837662" cy="226936"/>
              <a:chOff x="6464489" y="2553488"/>
              <a:chExt cx="1137401" cy="293995"/>
            </a:xfrm>
          </p:grpSpPr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4489" y="2558290"/>
                <a:ext cx="242669" cy="24266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3510" y="2556615"/>
                <a:ext cx="96956" cy="290868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9191" y="2553488"/>
                <a:ext cx="85599" cy="287171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574" y="2649490"/>
                <a:ext cx="212508" cy="114869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6968" y="2560535"/>
                <a:ext cx="267642" cy="272066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0969" y="2553505"/>
                <a:ext cx="150921" cy="265908"/>
              </a:xfrm>
              <a:prstGeom prst="rect">
                <a:avLst/>
              </a:prstGeom>
            </p:spPr>
          </p:pic>
        </p:grpSp>
        <p:grpSp>
          <p:nvGrpSpPr>
            <p:cNvPr id="139" name="Group 138"/>
            <p:cNvGrpSpPr/>
            <p:nvPr/>
          </p:nvGrpSpPr>
          <p:grpSpPr>
            <a:xfrm>
              <a:off x="7832253" y="4450597"/>
              <a:ext cx="1120984" cy="228265"/>
              <a:chOff x="6461627" y="3521335"/>
              <a:chExt cx="1659544" cy="326987"/>
            </a:xfrm>
          </p:grpSpPr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627" y="3531249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7389" y="3524037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4375" y="3521335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178" y="3637133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6158" y="3531249"/>
                <a:ext cx="286965" cy="286965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1085" y="3539227"/>
                <a:ext cx="640086" cy="254620"/>
              </a:xfrm>
              <a:prstGeom prst="rect">
                <a:avLst/>
              </a:prstGeom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6881585" y="4436830"/>
              <a:ext cx="848771" cy="249472"/>
              <a:chOff x="6614027" y="4212823"/>
              <a:chExt cx="1191131" cy="326987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0790" y="4270166"/>
                <a:ext cx="154368" cy="24497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4027" y="4222737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9789" y="4215525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6775" y="4212823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9578" y="4328621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8259" y="4232737"/>
                <a:ext cx="271227" cy="260549"/>
              </a:xfrm>
              <a:prstGeom prst="rect">
                <a:avLst/>
              </a:prstGeom>
            </p:spPr>
          </p:pic>
        </p:grpSp>
        <p:grpSp>
          <p:nvGrpSpPr>
            <p:cNvPr id="153" name="Group 152"/>
            <p:cNvGrpSpPr/>
            <p:nvPr/>
          </p:nvGrpSpPr>
          <p:grpSpPr>
            <a:xfrm>
              <a:off x="6881585" y="4768377"/>
              <a:ext cx="793699" cy="240926"/>
              <a:chOff x="6766427" y="5293272"/>
              <a:chExt cx="1204132" cy="326987"/>
            </a:xfrm>
          </p:grpSpPr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6427" y="5303186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2189" y="5295974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9175" y="5293272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1978" y="5409070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9299" y="5310880"/>
                <a:ext cx="289679" cy="285081"/>
              </a:xfrm>
              <a:prstGeom prst="rect">
                <a:avLst/>
              </a:prstGeom>
            </p:spPr>
          </p:pic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148" y="5349624"/>
                <a:ext cx="167411" cy="241072"/>
              </a:xfrm>
              <a:prstGeom prst="rect">
                <a:avLst/>
              </a:prstGeom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7828829" y="4756984"/>
              <a:ext cx="779514" cy="238601"/>
              <a:chOff x="6919962" y="6080294"/>
              <a:chExt cx="1180989" cy="326987"/>
            </a:xfrm>
          </p:grpSpPr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962" y="6109863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4589" y="6082996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1575" y="6080294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4378" y="6196092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4767" y="6093942"/>
                <a:ext cx="301744" cy="292164"/>
              </a:xfrm>
              <a:prstGeom prst="rect">
                <a:avLst/>
              </a:prstGeom>
            </p:spPr>
          </p:pic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4966" y="6147033"/>
                <a:ext cx="145985" cy="232249"/>
              </a:xfrm>
              <a:prstGeom prst="rect">
                <a:avLst/>
              </a:prstGeom>
            </p:spPr>
          </p:pic>
        </p:grpSp>
      </p:grpSp>
      <p:pic>
        <p:nvPicPr>
          <p:cNvPr id="219" name="Picture 218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45" y="4008492"/>
            <a:ext cx="1755451" cy="869445"/>
          </a:xfrm>
          <a:prstGeom prst="rect">
            <a:avLst/>
          </a:prstGeom>
        </p:spPr>
      </p:pic>
      <p:sp>
        <p:nvSpPr>
          <p:cNvPr id="220" name="TextBox 219"/>
          <p:cNvSpPr txBox="1"/>
          <p:nvPr/>
        </p:nvSpPr>
        <p:spPr>
          <a:xfrm>
            <a:off x="8978094" y="4255137"/>
            <a:ext cx="465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and</a:t>
            </a:r>
          </a:p>
        </p:txBody>
      </p:sp>
      <p:pic>
        <p:nvPicPr>
          <p:cNvPr id="221" name="Picture 220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246" y="4123026"/>
            <a:ext cx="683713" cy="660137"/>
          </a:xfrm>
          <a:prstGeom prst="rect">
            <a:avLst/>
          </a:prstGeom>
        </p:spPr>
      </p:pic>
      <p:sp>
        <p:nvSpPr>
          <p:cNvPr id="222" name="TextBox 221"/>
          <p:cNvSpPr txBox="1"/>
          <p:nvPr/>
        </p:nvSpPr>
        <p:spPr>
          <a:xfrm>
            <a:off x="11173268" y="4209487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,</a:t>
            </a:r>
          </a:p>
        </p:txBody>
      </p:sp>
      <p:sp>
        <p:nvSpPr>
          <p:cNvPr id="223" name="Right Arrow 222"/>
          <p:cNvSpPr/>
          <p:nvPr/>
        </p:nvSpPr>
        <p:spPr>
          <a:xfrm rot="5400000">
            <a:off x="9084646" y="4685174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Group 232"/>
          <p:cNvGrpSpPr/>
          <p:nvPr/>
        </p:nvGrpSpPr>
        <p:grpSpPr>
          <a:xfrm>
            <a:off x="7181222" y="5325182"/>
            <a:ext cx="1942719" cy="346137"/>
            <a:chOff x="7181222" y="5413894"/>
            <a:chExt cx="1942719" cy="346137"/>
          </a:xfrm>
        </p:grpSpPr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222" y="5413894"/>
              <a:ext cx="1082550" cy="343935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895" y="5436399"/>
              <a:ext cx="120046" cy="314605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605" y="5421802"/>
              <a:ext cx="119617" cy="338229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055" y="5455885"/>
              <a:ext cx="271298" cy="266992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326" y="5462708"/>
              <a:ext cx="259144" cy="263427"/>
            </a:xfrm>
            <a:prstGeom prst="rect">
              <a:avLst/>
            </a:prstGeom>
          </p:spPr>
        </p:pic>
      </p:grpSp>
      <p:grpSp>
        <p:nvGrpSpPr>
          <p:cNvPr id="237" name="Group 236"/>
          <p:cNvGrpSpPr/>
          <p:nvPr/>
        </p:nvGrpSpPr>
        <p:grpSpPr>
          <a:xfrm>
            <a:off x="9607143" y="5330209"/>
            <a:ext cx="1629651" cy="340947"/>
            <a:chOff x="7332787" y="6055981"/>
            <a:chExt cx="1629651" cy="340947"/>
          </a:xfrm>
        </p:grpSpPr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392" y="6073296"/>
              <a:ext cx="120046" cy="314605"/>
            </a:xfrm>
            <a:prstGeom prst="rect">
              <a:avLst/>
            </a:prstGeom>
          </p:spPr>
        </p:pic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005" y="6058699"/>
              <a:ext cx="119617" cy="338229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787" y="6055981"/>
              <a:ext cx="1041552" cy="332410"/>
            </a:xfrm>
            <a:prstGeom prst="rect">
              <a:avLst/>
            </a:prstGeom>
          </p:spPr>
        </p:pic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00" y="6086687"/>
              <a:ext cx="271298" cy="266992"/>
            </a:xfrm>
            <a:prstGeom prst="rect">
              <a:avLst/>
            </a:prstGeom>
          </p:spPr>
        </p:pic>
      </p:grpSp>
      <p:sp>
        <p:nvSpPr>
          <p:cNvPr id="238" name="TextBox 237"/>
          <p:cNvSpPr txBox="1"/>
          <p:nvPr/>
        </p:nvSpPr>
        <p:spPr>
          <a:xfrm>
            <a:off x="9115920" y="5335455"/>
            <a:ext cx="465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and</a:t>
            </a:r>
          </a:p>
        </p:txBody>
      </p:sp>
      <p:sp>
        <p:nvSpPr>
          <p:cNvPr id="239" name="Right Arrow 238"/>
          <p:cNvSpPr/>
          <p:nvPr/>
        </p:nvSpPr>
        <p:spPr>
          <a:xfrm rot="5400000">
            <a:off x="7825482" y="5487138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TextBox 246"/>
          <p:cNvSpPr txBox="1"/>
          <p:nvPr/>
        </p:nvSpPr>
        <p:spPr>
          <a:xfrm>
            <a:off x="6831607" y="5951017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Hence: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647" y="4066707"/>
            <a:ext cx="6453818" cy="338554"/>
            <a:chOff x="39647" y="4066707"/>
            <a:chExt cx="6453818" cy="338554"/>
          </a:xfrm>
        </p:grpSpPr>
        <p:sp>
          <p:nvSpPr>
            <p:cNvPr id="49" name="TextBox 48"/>
            <p:cNvSpPr txBox="1"/>
            <p:nvPr/>
          </p:nvSpPr>
          <p:spPr>
            <a:xfrm>
              <a:off x="39647" y="4066707"/>
              <a:ext cx="6453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i="1" u="sng" dirty="0">
                  <a:solidFill>
                    <a:srgbClr val="002060"/>
                  </a:solidFill>
                </a:rPr>
                <a:t>Conditional Probability</a:t>
              </a:r>
              <a:r>
                <a:rPr lang="en-US" altLang="zh-CN" sz="1600" dirty="0"/>
                <a:t> of                                                                is defined as:</a:t>
              </a:r>
              <a:endParaRPr lang="zh-CN" altLang="en-US" sz="16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0333" y="4119693"/>
              <a:ext cx="2831912" cy="25809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8" y="4487385"/>
            <a:ext cx="5053384" cy="327751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8" y="5041193"/>
            <a:ext cx="5986275" cy="26710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126014" y="5422659"/>
            <a:ext cx="5577273" cy="584775"/>
            <a:chOff x="126014" y="5422659"/>
            <a:chExt cx="5577273" cy="584775"/>
          </a:xfrm>
        </p:grpSpPr>
        <p:sp>
          <p:nvSpPr>
            <p:cNvPr id="168" name="TextBox 167"/>
            <p:cNvSpPr txBox="1"/>
            <p:nvPr/>
          </p:nvSpPr>
          <p:spPr>
            <a:xfrm>
              <a:off x="126014" y="5422659"/>
              <a:ext cx="5577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Notice, in contrast with joint probability, here we are looking for </a:t>
              </a:r>
            </a:p>
            <a:p>
              <a:r>
                <a:rPr lang="en-US" altLang="zh-CN" sz="1600" dirty="0"/>
                <a:t>elementary outcomes giving                       </a:t>
              </a:r>
              <a:endParaRPr lang="zh-CN" altLang="en-US" sz="1600" dirty="0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29" y="5715046"/>
              <a:ext cx="951021" cy="266400"/>
            </a:xfrm>
            <a:prstGeom prst="rect">
              <a:avLst/>
            </a:prstGeom>
          </p:spPr>
        </p:pic>
      </p:grpSp>
      <p:cxnSp>
        <p:nvCxnSpPr>
          <p:cNvPr id="57" name="Straight Connector 56"/>
          <p:cNvCxnSpPr/>
          <p:nvPr/>
        </p:nvCxnSpPr>
        <p:spPr>
          <a:xfrm>
            <a:off x="4563556" y="4809532"/>
            <a:ext cx="102358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127941" y="5319329"/>
            <a:ext cx="102358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3562855" y="5668953"/>
            <a:ext cx="2878096" cy="338554"/>
            <a:chOff x="228147" y="5971750"/>
            <a:chExt cx="2878096" cy="338554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987" y="5979346"/>
              <a:ext cx="793838" cy="320475"/>
            </a:xfrm>
            <a:prstGeom prst="rect">
              <a:avLst/>
            </a:prstGeom>
          </p:spPr>
        </p:pic>
        <p:sp>
          <p:nvSpPr>
            <p:cNvPr id="179" name="TextBox 178"/>
            <p:cNvSpPr txBox="1"/>
            <p:nvPr/>
          </p:nvSpPr>
          <p:spPr>
            <a:xfrm>
              <a:off x="228147" y="5971750"/>
              <a:ext cx="2878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only in the preimage                   ,</a:t>
              </a:r>
              <a:endParaRPr lang="zh-CN" altLang="en-US" sz="1600" dirty="0"/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2179734" y="4809909"/>
            <a:ext cx="129828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1825176" y="5308297"/>
            <a:ext cx="64914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133486" y="5915712"/>
            <a:ext cx="2732608" cy="338554"/>
            <a:chOff x="133486" y="5915712"/>
            <a:chExt cx="2732608" cy="338554"/>
          </a:xfrm>
        </p:grpSpPr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4654" y="5961193"/>
              <a:ext cx="243941" cy="220831"/>
            </a:xfrm>
            <a:prstGeom prst="rect">
              <a:avLst/>
            </a:prstGeom>
          </p:spPr>
        </p:pic>
        <p:sp>
          <p:nvSpPr>
            <p:cNvPr id="182" name="TextBox 181"/>
            <p:cNvSpPr txBox="1"/>
            <p:nvPr/>
          </p:nvSpPr>
          <p:spPr>
            <a:xfrm>
              <a:off x="133486" y="5915712"/>
              <a:ext cx="2732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rather than the whole set       . </a:t>
              </a:r>
              <a:endParaRPr lang="zh-CN" altLang="en-US" sz="16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09020" y="6259279"/>
            <a:ext cx="3620436" cy="322979"/>
            <a:chOff x="6981099" y="6205908"/>
            <a:chExt cx="3620436" cy="322979"/>
          </a:xfrm>
        </p:grpSpPr>
        <p:grpSp>
          <p:nvGrpSpPr>
            <p:cNvPr id="69" name="Group 68"/>
            <p:cNvGrpSpPr/>
            <p:nvPr/>
          </p:nvGrpSpPr>
          <p:grpSpPr>
            <a:xfrm>
              <a:off x="6981099" y="6205908"/>
              <a:ext cx="3620436" cy="322979"/>
              <a:chOff x="7192643" y="6205908"/>
              <a:chExt cx="3620436" cy="322979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2643" y="6205908"/>
                <a:ext cx="3620436" cy="322979"/>
              </a:xfrm>
              <a:prstGeom prst="rect">
                <a:avLst/>
              </a:prstGeom>
            </p:spPr>
          </p:pic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2752" y="6214975"/>
                <a:ext cx="271298" cy="266992"/>
              </a:xfrm>
              <a:prstGeom prst="rect">
                <a:avLst/>
              </a:prstGeom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3294" y="6208152"/>
                <a:ext cx="271298" cy="266992"/>
              </a:xfrm>
              <a:prstGeom prst="rect">
                <a:avLst/>
              </a:prstGeom>
            </p:spPr>
          </p:pic>
        </p:grpSp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050" y="6214975"/>
              <a:ext cx="259144" cy="263427"/>
            </a:xfrm>
            <a:prstGeom prst="rect">
              <a:avLst/>
            </a:prstGeom>
          </p:spPr>
        </p:pic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558" y="6090413"/>
            <a:ext cx="479527" cy="5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24" grpId="0" animBg="1"/>
      <p:bldP spid="220" grpId="0"/>
      <p:bldP spid="222" grpId="0"/>
      <p:bldP spid="223" grpId="0" animBg="1"/>
      <p:bldP spid="238" grpId="0"/>
      <p:bldP spid="239" grpId="0" animBg="1"/>
      <p:bldP spid="24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Continuous Probabilities 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23" y="673968"/>
            <a:ext cx="6354560" cy="338554"/>
            <a:chOff x="6823" y="673968"/>
            <a:chExt cx="6354560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6823" y="673968"/>
              <a:ext cx="6354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Consider now when the target set is not countable, for example                 .  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518" y="742711"/>
              <a:ext cx="629673" cy="18963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823" y="1081265"/>
            <a:ext cx="5837624" cy="584775"/>
            <a:chOff x="0" y="1208505"/>
            <a:chExt cx="5837624" cy="584775"/>
          </a:xfrm>
        </p:grpSpPr>
        <p:sp>
          <p:nvSpPr>
            <p:cNvPr id="12" name="TextBox 11"/>
            <p:cNvSpPr txBox="1"/>
            <p:nvPr/>
          </p:nvSpPr>
          <p:spPr>
            <a:xfrm>
              <a:off x="0" y="1208505"/>
              <a:ext cx="58376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We interested in the probability that a random variable      is in the  </a:t>
              </a:r>
            </a:p>
            <a:p>
              <a:r>
                <a:rPr lang="en-US" altLang="zh-CN" sz="1600" dirty="0"/>
                <a:t>interval, i.e.                                                       for                  . 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806" y="1275460"/>
              <a:ext cx="169325" cy="18448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678" y="1507716"/>
              <a:ext cx="2409739" cy="25156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825" y="1511685"/>
              <a:ext cx="756601" cy="22998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8830101" y="749735"/>
            <a:ext cx="782596" cy="348910"/>
            <a:chOff x="8830101" y="749735"/>
            <a:chExt cx="782596" cy="34891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486" y="749735"/>
              <a:ext cx="443211" cy="246575"/>
            </a:xfrm>
            <a:prstGeom prst="rect">
              <a:avLst/>
            </a:prstGeom>
          </p:spPr>
        </p:pic>
        <p:sp>
          <p:nvSpPr>
            <p:cNvPr id="30" name="Freeform 29"/>
            <p:cNvSpPr/>
            <p:nvPr/>
          </p:nvSpPr>
          <p:spPr>
            <a:xfrm>
              <a:off x="8830101" y="907576"/>
              <a:ext cx="334371" cy="191069"/>
            </a:xfrm>
            <a:custGeom>
              <a:avLst/>
              <a:gdLst>
                <a:gd name="connsiteX0" fmla="*/ 0 w 334371"/>
                <a:gd name="connsiteY0" fmla="*/ 191069 h 191069"/>
                <a:gd name="connsiteX1" fmla="*/ 34120 w 334371"/>
                <a:gd name="connsiteY1" fmla="*/ 129654 h 191069"/>
                <a:gd name="connsiteX2" fmla="*/ 81887 w 334371"/>
                <a:gd name="connsiteY2" fmla="*/ 81887 h 191069"/>
                <a:gd name="connsiteX3" fmla="*/ 170598 w 334371"/>
                <a:gd name="connsiteY3" fmla="*/ 34120 h 191069"/>
                <a:gd name="connsiteX4" fmla="*/ 245660 w 334371"/>
                <a:gd name="connsiteY4" fmla="*/ 13648 h 191069"/>
                <a:gd name="connsiteX5" fmla="*/ 334371 w 334371"/>
                <a:gd name="connsiteY5" fmla="*/ 0 h 191069"/>
                <a:gd name="connsiteX6" fmla="*/ 334371 w 334371"/>
                <a:gd name="connsiteY6" fmla="*/ 0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371" h="191069">
                  <a:moveTo>
                    <a:pt x="0" y="191069"/>
                  </a:moveTo>
                  <a:cubicBezTo>
                    <a:pt x="10236" y="169460"/>
                    <a:pt x="20472" y="147851"/>
                    <a:pt x="34120" y="129654"/>
                  </a:cubicBezTo>
                  <a:cubicBezTo>
                    <a:pt x="47768" y="111457"/>
                    <a:pt x="59141" y="97809"/>
                    <a:pt x="81887" y="81887"/>
                  </a:cubicBezTo>
                  <a:cubicBezTo>
                    <a:pt x="104633" y="65965"/>
                    <a:pt x="143303" y="45493"/>
                    <a:pt x="170598" y="34120"/>
                  </a:cubicBezTo>
                  <a:cubicBezTo>
                    <a:pt x="197893" y="22747"/>
                    <a:pt x="218365" y="19335"/>
                    <a:pt x="245660" y="13648"/>
                  </a:cubicBezTo>
                  <a:cubicBezTo>
                    <a:pt x="272956" y="7961"/>
                    <a:pt x="334371" y="0"/>
                    <a:pt x="334371" y="0"/>
                  </a:cubicBezTo>
                  <a:lnTo>
                    <a:pt x="33437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02149" y="1068898"/>
            <a:ext cx="4521027" cy="423713"/>
            <a:chOff x="6902149" y="1068898"/>
            <a:chExt cx="4521027" cy="423713"/>
          </a:xfrm>
        </p:grpSpPr>
        <p:grpSp>
          <p:nvGrpSpPr>
            <p:cNvPr id="27" name="Group 26"/>
            <p:cNvGrpSpPr/>
            <p:nvPr/>
          </p:nvGrpSpPr>
          <p:grpSpPr>
            <a:xfrm>
              <a:off x="6902149" y="1068898"/>
              <a:ext cx="4521027" cy="423713"/>
              <a:chOff x="6902149" y="1068898"/>
              <a:chExt cx="4521027" cy="423713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6902149" y="1140549"/>
                <a:ext cx="4521027" cy="558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8103152" y="1068898"/>
                <a:ext cx="153744" cy="143301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9818221" y="1081265"/>
                <a:ext cx="153744" cy="143301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1948" y="1256164"/>
                <a:ext cx="155955" cy="21558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9071" y="1233640"/>
                <a:ext cx="125169" cy="258971"/>
              </a:xfrm>
              <a:prstGeom prst="rect">
                <a:avLst/>
              </a:prstGeom>
            </p:spPr>
          </p:pic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650" y="1211340"/>
              <a:ext cx="629673" cy="189631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10851" y="1732995"/>
            <a:ext cx="5743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To compute it, we introduce </a:t>
            </a:r>
            <a:r>
              <a:rPr lang="en-US" altLang="zh-CN" sz="1600" i="1" u="sng" dirty="0">
                <a:solidFill>
                  <a:srgbClr val="002060"/>
                </a:solidFill>
              </a:rPr>
              <a:t>cumulative distribution function (</a:t>
            </a:r>
            <a:r>
              <a:rPr lang="en-US" altLang="zh-CN" sz="1600" i="1" u="sng" dirty="0" err="1">
                <a:solidFill>
                  <a:srgbClr val="002060"/>
                </a:solidFill>
              </a:rPr>
              <a:t>cdf</a:t>
            </a:r>
            <a:r>
              <a:rPr lang="en-US" altLang="zh-CN" sz="1600" i="1" u="sng" dirty="0">
                <a:solidFill>
                  <a:srgbClr val="002060"/>
                </a:solidFill>
              </a:rPr>
              <a:t>)</a:t>
            </a:r>
            <a:r>
              <a:rPr lang="en-US" altLang="zh-CN" sz="1600" dirty="0"/>
              <a:t>: 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7" y="2138504"/>
            <a:ext cx="3663762" cy="312548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6168492" y="1787888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Arc 51"/>
          <p:cNvSpPr/>
          <p:nvPr/>
        </p:nvSpPr>
        <p:spPr>
          <a:xfrm>
            <a:off x="4011384" y="1911117"/>
            <a:ext cx="5892389" cy="884500"/>
          </a:xfrm>
          <a:prstGeom prst="arc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Arc 52"/>
          <p:cNvSpPr/>
          <p:nvPr/>
        </p:nvSpPr>
        <p:spPr>
          <a:xfrm>
            <a:off x="5725236" y="1890255"/>
            <a:ext cx="2464689" cy="884500"/>
          </a:xfrm>
          <a:prstGeom prst="arc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Group 53"/>
          <p:cNvGrpSpPr/>
          <p:nvPr/>
        </p:nvGrpSpPr>
        <p:grpSpPr>
          <a:xfrm>
            <a:off x="6965460" y="2273654"/>
            <a:ext cx="4521027" cy="423713"/>
            <a:chOff x="6902149" y="1068898"/>
            <a:chExt cx="4521027" cy="423713"/>
          </a:xfrm>
        </p:grpSpPr>
        <p:grpSp>
          <p:nvGrpSpPr>
            <p:cNvPr id="55" name="Group 54"/>
            <p:cNvGrpSpPr/>
            <p:nvPr/>
          </p:nvGrpSpPr>
          <p:grpSpPr>
            <a:xfrm>
              <a:off x="6902149" y="1068898"/>
              <a:ext cx="4521027" cy="423713"/>
              <a:chOff x="6902149" y="1068898"/>
              <a:chExt cx="4521027" cy="423713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>
                <a:off x="6902149" y="1140549"/>
                <a:ext cx="4521027" cy="558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8103152" y="1068898"/>
                <a:ext cx="153744" cy="143301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9818221" y="1081265"/>
                <a:ext cx="153744" cy="143301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1948" y="1256164"/>
                <a:ext cx="155955" cy="215585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9071" y="1233640"/>
                <a:ext cx="125169" cy="258971"/>
              </a:xfrm>
              <a:prstGeom prst="rect">
                <a:avLst/>
              </a:prstGeom>
            </p:spPr>
          </p:pic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2650" y="1211340"/>
              <a:ext cx="629673" cy="189631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845" y="1661233"/>
            <a:ext cx="412336" cy="23838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78" y="1633263"/>
            <a:ext cx="434974" cy="239875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8300040" y="1930681"/>
            <a:ext cx="1581492" cy="790000"/>
            <a:chOff x="7327825" y="3596824"/>
            <a:chExt cx="1581492" cy="790000"/>
          </a:xfrm>
        </p:grpSpPr>
        <p:sp>
          <p:nvSpPr>
            <p:cNvPr id="66" name="Arc 65"/>
            <p:cNvSpPr/>
            <p:nvPr/>
          </p:nvSpPr>
          <p:spPr>
            <a:xfrm rot="16200000">
              <a:off x="7723571" y="3215467"/>
              <a:ext cx="789999" cy="1552716"/>
            </a:xfrm>
            <a:prstGeom prst="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Arc 66"/>
            <p:cNvSpPr/>
            <p:nvPr/>
          </p:nvSpPr>
          <p:spPr>
            <a:xfrm rot="16200000" flipV="1">
              <a:off x="7723571" y="3201078"/>
              <a:ext cx="789999" cy="1581492"/>
            </a:xfrm>
            <a:prstGeom prst="arc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10" y="1631459"/>
            <a:ext cx="3601399" cy="234808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6823" y="2975257"/>
            <a:ext cx="5999912" cy="338554"/>
            <a:chOff x="256538" y="3536774"/>
            <a:chExt cx="5999912" cy="338554"/>
          </a:xfrm>
        </p:grpSpPr>
        <p:sp>
          <p:nvSpPr>
            <p:cNvPr id="70" name="TextBox 69"/>
            <p:cNvSpPr txBox="1"/>
            <p:nvPr/>
          </p:nvSpPr>
          <p:spPr>
            <a:xfrm>
              <a:off x="256538" y="3536774"/>
              <a:ext cx="59999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A function                         is called </a:t>
              </a:r>
              <a:r>
                <a:rPr lang="en-US" altLang="zh-CN" sz="1600" i="1" u="sng" dirty="0">
                  <a:solidFill>
                    <a:srgbClr val="002060"/>
                  </a:solidFill>
                </a:rPr>
                <a:t>probability density function (pdf)</a:t>
              </a:r>
              <a:r>
                <a:rPr lang="en-US" altLang="zh-CN" sz="1600" dirty="0"/>
                <a:t> if:</a:t>
              </a: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212" y="3609096"/>
              <a:ext cx="1031317" cy="234854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6823" y="3337010"/>
            <a:ext cx="3603008" cy="338554"/>
            <a:chOff x="6823" y="3337010"/>
            <a:chExt cx="3603008" cy="338554"/>
          </a:xfrm>
        </p:grpSpPr>
        <p:sp>
          <p:nvSpPr>
            <p:cNvPr id="73" name="TextBox 72"/>
            <p:cNvSpPr txBox="1"/>
            <p:nvPr/>
          </p:nvSpPr>
          <p:spPr>
            <a:xfrm>
              <a:off x="6823" y="3337010"/>
              <a:ext cx="31568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002060"/>
                  </a:solidFill>
                </a:rPr>
                <a:t>Non-negative</a:t>
              </a:r>
              <a:r>
                <a:rPr lang="en-US" altLang="zh-CN" sz="1600" dirty="0"/>
                <a:t>:                   for any </a:t>
              </a: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281" y="3412901"/>
              <a:ext cx="557550" cy="17841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542" y="3406077"/>
              <a:ext cx="766828" cy="206454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27213" y="3662464"/>
            <a:ext cx="2543341" cy="463091"/>
            <a:chOff x="27213" y="3662464"/>
            <a:chExt cx="2543341" cy="463091"/>
          </a:xfrm>
        </p:grpSpPr>
        <p:sp>
          <p:nvSpPr>
            <p:cNvPr id="78" name="TextBox 77"/>
            <p:cNvSpPr txBox="1"/>
            <p:nvPr/>
          </p:nvSpPr>
          <p:spPr>
            <a:xfrm>
              <a:off x="27213" y="3711621"/>
              <a:ext cx="15116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 err="1">
                  <a:solidFill>
                    <a:srgbClr val="002060"/>
                  </a:solidFill>
                </a:rPr>
                <a:t>Integrable</a:t>
              </a:r>
              <a:r>
                <a:rPr lang="en-US" altLang="zh-CN" sz="1600" dirty="0"/>
                <a:t>:  </a:t>
              </a: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368" y="3662464"/>
              <a:ext cx="1205186" cy="463091"/>
            </a:xfrm>
            <a:prstGeom prst="rect">
              <a:avLst/>
            </a:prstGeom>
          </p:spPr>
        </p:pic>
      </p:grpSp>
      <p:sp>
        <p:nvSpPr>
          <p:cNvPr id="81" name="Right Arrow 80"/>
          <p:cNvSpPr/>
          <p:nvPr/>
        </p:nvSpPr>
        <p:spPr>
          <a:xfrm>
            <a:off x="6184299" y="3234123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51" y="2899704"/>
            <a:ext cx="2919570" cy="1892106"/>
          </a:xfrm>
          <a:prstGeom prst="rect">
            <a:avLst/>
          </a:prstGeom>
        </p:spPr>
      </p:pic>
      <p:sp>
        <p:nvSpPr>
          <p:cNvPr id="135" name="Curved Down Arrow 134"/>
          <p:cNvSpPr/>
          <p:nvPr/>
        </p:nvSpPr>
        <p:spPr>
          <a:xfrm rot="5400000">
            <a:off x="8447060" y="2742672"/>
            <a:ext cx="1370331" cy="3140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32" y="2718737"/>
            <a:ext cx="2196442" cy="51106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54060" y="4791810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59" y="4858657"/>
            <a:ext cx="2599582" cy="394817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>
            <a:off x="239264" y="5700255"/>
            <a:ext cx="4521027" cy="454796"/>
            <a:chOff x="239264" y="5517375"/>
            <a:chExt cx="4521027" cy="454796"/>
          </a:xfrm>
        </p:grpSpPr>
        <p:cxnSp>
          <p:nvCxnSpPr>
            <p:cNvPr id="139" name="Straight Arrow Connector 138"/>
            <p:cNvCxnSpPr/>
            <p:nvPr/>
          </p:nvCxnSpPr>
          <p:spPr>
            <a:xfrm>
              <a:off x="239264" y="5594463"/>
              <a:ext cx="4521027" cy="55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/>
            <p:cNvSpPr/>
            <p:nvPr/>
          </p:nvSpPr>
          <p:spPr>
            <a:xfrm>
              <a:off x="625013" y="5517375"/>
              <a:ext cx="153744" cy="14330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4191742" y="5529742"/>
              <a:ext cx="153744" cy="143301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22" y="5701351"/>
              <a:ext cx="176989" cy="25486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125" y="5694916"/>
              <a:ext cx="157361" cy="277255"/>
            </a:xfrm>
            <a:prstGeom prst="rect">
              <a:avLst/>
            </a:prstGeom>
          </p:spPr>
        </p:pic>
      </p:grpSp>
      <p:cxnSp>
        <p:nvCxnSpPr>
          <p:cNvPr id="150" name="Straight Arrow Connector 149"/>
          <p:cNvCxnSpPr/>
          <p:nvPr/>
        </p:nvCxnSpPr>
        <p:spPr>
          <a:xfrm flipV="1">
            <a:off x="1553062" y="5767850"/>
            <a:ext cx="1365903" cy="4055"/>
          </a:xfrm>
          <a:prstGeom prst="straightConnector1">
            <a:avLst/>
          </a:prstGeom>
          <a:ln w="38100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64122" y="6365140"/>
            <a:ext cx="5803013" cy="338554"/>
            <a:chOff x="64122" y="6182260"/>
            <a:chExt cx="5803013" cy="338554"/>
          </a:xfrm>
        </p:grpSpPr>
        <p:sp>
          <p:nvSpPr>
            <p:cNvPr id="155" name="TextBox 154"/>
            <p:cNvSpPr txBox="1"/>
            <p:nvPr/>
          </p:nvSpPr>
          <p:spPr>
            <a:xfrm>
              <a:off x="64122" y="6182260"/>
              <a:ext cx="384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For any interval                               we have: </a:t>
              </a:r>
            </a:p>
          </p:txBody>
        </p:sp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144" y="6213825"/>
              <a:ext cx="1266944" cy="275423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447" y="6228759"/>
              <a:ext cx="2213688" cy="281231"/>
            </a:xfrm>
            <a:prstGeom prst="rect">
              <a:avLst/>
            </a:prstGeom>
          </p:spPr>
        </p:pic>
      </p:grpSp>
      <p:pic>
        <p:nvPicPr>
          <p:cNvPr id="163" name="Picture 1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69" y="5874625"/>
            <a:ext cx="141186" cy="195169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06" y="5839744"/>
            <a:ext cx="125993" cy="260675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1844715" y="5382518"/>
            <a:ext cx="782596" cy="348910"/>
            <a:chOff x="8830101" y="749735"/>
            <a:chExt cx="782596" cy="348910"/>
          </a:xfrm>
        </p:grpSpPr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9486" y="749735"/>
              <a:ext cx="443211" cy="246575"/>
            </a:xfrm>
            <a:prstGeom prst="rect">
              <a:avLst/>
            </a:prstGeom>
          </p:spPr>
        </p:pic>
        <p:sp>
          <p:nvSpPr>
            <p:cNvPr id="169" name="Freeform 168"/>
            <p:cNvSpPr/>
            <p:nvPr/>
          </p:nvSpPr>
          <p:spPr>
            <a:xfrm>
              <a:off x="8830101" y="907576"/>
              <a:ext cx="334371" cy="191069"/>
            </a:xfrm>
            <a:custGeom>
              <a:avLst/>
              <a:gdLst>
                <a:gd name="connsiteX0" fmla="*/ 0 w 334371"/>
                <a:gd name="connsiteY0" fmla="*/ 191069 h 191069"/>
                <a:gd name="connsiteX1" fmla="*/ 34120 w 334371"/>
                <a:gd name="connsiteY1" fmla="*/ 129654 h 191069"/>
                <a:gd name="connsiteX2" fmla="*/ 81887 w 334371"/>
                <a:gd name="connsiteY2" fmla="*/ 81887 h 191069"/>
                <a:gd name="connsiteX3" fmla="*/ 170598 w 334371"/>
                <a:gd name="connsiteY3" fmla="*/ 34120 h 191069"/>
                <a:gd name="connsiteX4" fmla="*/ 245660 w 334371"/>
                <a:gd name="connsiteY4" fmla="*/ 13648 h 191069"/>
                <a:gd name="connsiteX5" fmla="*/ 334371 w 334371"/>
                <a:gd name="connsiteY5" fmla="*/ 0 h 191069"/>
                <a:gd name="connsiteX6" fmla="*/ 334371 w 334371"/>
                <a:gd name="connsiteY6" fmla="*/ 0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371" h="191069">
                  <a:moveTo>
                    <a:pt x="0" y="191069"/>
                  </a:moveTo>
                  <a:cubicBezTo>
                    <a:pt x="10236" y="169460"/>
                    <a:pt x="20472" y="147851"/>
                    <a:pt x="34120" y="129654"/>
                  </a:cubicBezTo>
                  <a:cubicBezTo>
                    <a:pt x="47768" y="111457"/>
                    <a:pt x="59141" y="97809"/>
                    <a:pt x="81887" y="81887"/>
                  </a:cubicBezTo>
                  <a:cubicBezTo>
                    <a:pt x="104633" y="65965"/>
                    <a:pt x="143303" y="45493"/>
                    <a:pt x="170598" y="34120"/>
                  </a:cubicBezTo>
                  <a:cubicBezTo>
                    <a:pt x="197893" y="22747"/>
                    <a:pt x="218365" y="19335"/>
                    <a:pt x="245660" y="13648"/>
                  </a:cubicBezTo>
                  <a:cubicBezTo>
                    <a:pt x="272956" y="7961"/>
                    <a:pt x="334371" y="0"/>
                    <a:pt x="334371" y="0"/>
                  </a:cubicBezTo>
                  <a:lnTo>
                    <a:pt x="33437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2570554" y="5341272"/>
            <a:ext cx="2487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with probability = to its length:</a:t>
            </a:r>
          </a:p>
        </p:txBody>
      </p:sp>
      <p:sp>
        <p:nvSpPr>
          <p:cNvPr id="171" name="Right Arrow 170"/>
          <p:cNvSpPr/>
          <p:nvPr/>
        </p:nvSpPr>
        <p:spPr>
          <a:xfrm>
            <a:off x="6168492" y="5554621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TextBox 171"/>
          <p:cNvSpPr txBox="1"/>
          <p:nvPr/>
        </p:nvSpPr>
        <p:spPr>
          <a:xfrm>
            <a:off x="9413955" y="4965758"/>
            <a:ext cx="26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Cumulative distribution function: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6653423" y="4965758"/>
            <a:ext cx="2301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Probability density function: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851373" y="5290678"/>
            <a:ext cx="2079295" cy="1437249"/>
            <a:chOff x="9851373" y="5290678"/>
            <a:chExt cx="2079295" cy="1437249"/>
          </a:xfrm>
        </p:grpSpPr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9874" y="5376203"/>
              <a:ext cx="510794" cy="267559"/>
            </a:xfrm>
            <a:prstGeom prst="rect">
              <a:avLst/>
            </a:prstGeom>
          </p:spPr>
        </p:pic>
        <p:grpSp>
          <p:nvGrpSpPr>
            <p:cNvPr id="224" name="Group 223"/>
            <p:cNvGrpSpPr/>
            <p:nvPr/>
          </p:nvGrpSpPr>
          <p:grpSpPr>
            <a:xfrm>
              <a:off x="9851373" y="5290678"/>
              <a:ext cx="1811673" cy="1437249"/>
              <a:chOff x="7017565" y="5325976"/>
              <a:chExt cx="1811673" cy="1437249"/>
            </a:xfrm>
          </p:grpSpPr>
          <p:grpSp>
            <p:nvGrpSpPr>
              <p:cNvPr id="226" name="Group 225"/>
              <p:cNvGrpSpPr/>
              <p:nvPr/>
            </p:nvGrpSpPr>
            <p:grpSpPr>
              <a:xfrm>
                <a:off x="7094222" y="5325976"/>
                <a:ext cx="1735016" cy="1437249"/>
                <a:chOff x="7360922" y="5295496"/>
                <a:chExt cx="1735016" cy="1437249"/>
              </a:xfrm>
            </p:grpSpPr>
            <p:grpSp>
              <p:nvGrpSpPr>
                <p:cNvPr id="231" name="Group 230"/>
                <p:cNvGrpSpPr/>
                <p:nvPr/>
              </p:nvGrpSpPr>
              <p:grpSpPr>
                <a:xfrm>
                  <a:off x="7360922" y="5295496"/>
                  <a:ext cx="1735016" cy="1437249"/>
                  <a:chOff x="4537776" y="4422564"/>
                  <a:chExt cx="1735016" cy="1437249"/>
                </a:xfrm>
              </p:grpSpPr>
              <p:grpSp>
                <p:nvGrpSpPr>
                  <p:cNvPr id="235" name="Group 234"/>
                  <p:cNvGrpSpPr/>
                  <p:nvPr/>
                </p:nvGrpSpPr>
                <p:grpSpPr>
                  <a:xfrm>
                    <a:off x="4537776" y="5508227"/>
                    <a:ext cx="1735016" cy="351586"/>
                    <a:chOff x="257907" y="5516899"/>
                    <a:chExt cx="1735016" cy="351586"/>
                  </a:xfrm>
                </p:grpSpPr>
                <p:cxnSp>
                  <p:nvCxnSpPr>
                    <p:cNvPr id="240" name="Straight Arrow Connector 239"/>
                    <p:cNvCxnSpPr/>
                    <p:nvPr/>
                  </p:nvCxnSpPr>
                  <p:spPr>
                    <a:xfrm flipV="1">
                      <a:off x="257907" y="5516899"/>
                      <a:ext cx="1735016" cy="8579"/>
                    </a:xfrm>
                    <a:prstGeom prst="straightConnector1">
                      <a:avLst/>
                    </a:prstGeom>
                    <a:ln w="28575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1" name="TextBox 240"/>
                    <p:cNvSpPr txBox="1"/>
                    <p:nvPr/>
                  </p:nvSpPr>
                  <p:spPr>
                    <a:xfrm>
                      <a:off x="622660" y="5529931"/>
                      <a:ext cx="28886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242" name="TextBox 241"/>
                    <p:cNvSpPr txBox="1"/>
                    <p:nvPr/>
                  </p:nvSpPr>
                  <p:spPr>
                    <a:xfrm>
                      <a:off x="1369402" y="5524311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1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cxnSp>
                <p:nvCxnSpPr>
                  <p:cNvPr id="236" name="Straight Arrow Connector 235"/>
                  <p:cNvCxnSpPr/>
                  <p:nvPr/>
                </p:nvCxnSpPr>
                <p:spPr>
                  <a:xfrm flipH="1" flipV="1">
                    <a:off x="5127369" y="4422565"/>
                    <a:ext cx="3319" cy="1241492"/>
                  </a:xfrm>
                  <a:prstGeom prst="straightConnector1">
                    <a:avLst/>
                  </a:prstGeom>
                  <a:ln w="28575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7" name="TextBox 236"/>
                  <p:cNvSpPr txBox="1"/>
                  <p:nvPr/>
                </p:nvSpPr>
                <p:spPr>
                  <a:xfrm>
                    <a:off x="4723788" y="4676278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1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pic>
                <p:nvPicPr>
                  <p:cNvPr id="238" name="Picture 237"/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20531" y="5619309"/>
                    <a:ext cx="152261" cy="146621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/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63840" y="4422564"/>
                    <a:ext cx="138260" cy="19970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2" name="Oval 231"/>
                <p:cNvSpPr/>
                <p:nvPr/>
              </p:nvSpPr>
              <p:spPr>
                <a:xfrm>
                  <a:off x="8605774" y="6335099"/>
                  <a:ext cx="99113" cy="9247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" name="Oval 232"/>
                <p:cNvSpPr/>
                <p:nvPr/>
              </p:nvSpPr>
              <p:spPr>
                <a:xfrm>
                  <a:off x="7904291" y="6335099"/>
                  <a:ext cx="99113" cy="9247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4" name="Oval 233"/>
                <p:cNvSpPr/>
                <p:nvPr/>
              </p:nvSpPr>
              <p:spPr>
                <a:xfrm>
                  <a:off x="7904291" y="5690187"/>
                  <a:ext cx="99113" cy="9247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27" name="Straight Connector 226"/>
              <p:cNvCxnSpPr>
                <a:stCxn id="233" idx="3"/>
              </p:cNvCxnSpPr>
              <p:nvPr/>
            </p:nvCxnSpPr>
            <p:spPr>
              <a:xfrm flipV="1">
                <a:off x="7652106" y="5746556"/>
                <a:ext cx="747222" cy="697959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7017565" y="6419565"/>
                <a:ext cx="653623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8388195" y="5756319"/>
                <a:ext cx="287166" cy="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8388630" y="5739048"/>
                <a:ext cx="0" cy="63195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6880405" y="5280256"/>
            <a:ext cx="1948635" cy="1437249"/>
            <a:chOff x="6880405" y="5280256"/>
            <a:chExt cx="1948635" cy="1437249"/>
          </a:xfrm>
        </p:grpSpPr>
        <p:grpSp>
          <p:nvGrpSpPr>
            <p:cNvPr id="220" name="Group 219"/>
            <p:cNvGrpSpPr/>
            <p:nvPr/>
          </p:nvGrpSpPr>
          <p:grpSpPr>
            <a:xfrm>
              <a:off x="6880405" y="5280256"/>
              <a:ext cx="1857393" cy="1437249"/>
              <a:chOff x="6971845" y="5325976"/>
              <a:chExt cx="1857393" cy="1437249"/>
            </a:xfrm>
          </p:grpSpPr>
          <p:grpSp>
            <p:nvGrpSpPr>
              <p:cNvPr id="204" name="Group 203"/>
              <p:cNvGrpSpPr/>
              <p:nvPr/>
            </p:nvGrpSpPr>
            <p:grpSpPr>
              <a:xfrm>
                <a:off x="7094222" y="5325976"/>
                <a:ext cx="1735016" cy="1437249"/>
                <a:chOff x="7360922" y="5295496"/>
                <a:chExt cx="1735016" cy="1437249"/>
              </a:xfrm>
            </p:grpSpPr>
            <p:grpSp>
              <p:nvGrpSpPr>
                <p:cNvPr id="176" name="Group 175"/>
                <p:cNvGrpSpPr/>
                <p:nvPr/>
              </p:nvGrpSpPr>
              <p:grpSpPr>
                <a:xfrm>
                  <a:off x="7360922" y="5295496"/>
                  <a:ext cx="1735016" cy="1437249"/>
                  <a:chOff x="4537776" y="4422564"/>
                  <a:chExt cx="1735016" cy="1437249"/>
                </a:xfrm>
              </p:grpSpPr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4537776" y="5508227"/>
                    <a:ext cx="1735016" cy="351586"/>
                    <a:chOff x="257907" y="5516899"/>
                    <a:chExt cx="1735016" cy="351586"/>
                  </a:xfrm>
                </p:grpSpPr>
                <p:cxnSp>
                  <p:nvCxnSpPr>
                    <p:cNvPr id="190" name="Straight Arrow Connector 189"/>
                    <p:cNvCxnSpPr/>
                    <p:nvPr/>
                  </p:nvCxnSpPr>
                  <p:spPr>
                    <a:xfrm flipV="1">
                      <a:off x="257907" y="5516899"/>
                      <a:ext cx="1735016" cy="8579"/>
                    </a:xfrm>
                    <a:prstGeom prst="straightConnector1">
                      <a:avLst/>
                    </a:prstGeom>
                    <a:ln w="28575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6" name="TextBox 195"/>
                    <p:cNvSpPr txBox="1"/>
                    <p:nvPr/>
                  </p:nvSpPr>
                  <p:spPr>
                    <a:xfrm>
                      <a:off x="622660" y="5529931"/>
                      <a:ext cx="28886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198" name="TextBox 197"/>
                    <p:cNvSpPr txBox="1"/>
                    <p:nvPr/>
                  </p:nvSpPr>
                  <p:spPr>
                    <a:xfrm>
                      <a:off x="1369402" y="5524311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1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cxnSp>
                <p:nvCxnSpPr>
                  <p:cNvPr id="178" name="Straight Arrow Connector 177"/>
                  <p:cNvCxnSpPr/>
                  <p:nvPr/>
                </p:nvCxnSpPr>
                <p:spPr>
                  <a:xfrm flipH="1" flipV="1">
                    <a:off x="5127369" y="4422565"/>
                    <a:ext cx="3319" cy="1241492"/>
                  </a:xfrm>
                  <a:prstGeom prst="straightConnector1">
                    <a:avLst/>
                  </a:prstGeom>
                  <a:ln w="28575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2" name="TextBox 181"/>
                  <p:cNvSpPr txBox="1"/>
                  <p:nvPr/>
                </p:nvSpPr>
                <p:spPr>
                  <a:xfrm>
                    <a:off x="4723788" y="4676278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1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pic>
                <p:nvPicPr>
                  <p:cNvPr id="188" name="Picture 187"/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20531" y="5619309"/>
                    <a:ext cx="152261" cy="146621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/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63840" y="4422564"/>
                    <a:ext cx="138260" cy="19970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1" name="Oval 200"/>
                <p:cNvSpPr/>
                <p:nvPr/>
              </p:nvSpPr>
              <p:spPr>
                <a:xfrm>
                  <a:off x="8605774" y="6335099"/>
                  <a:ext cx="99113" cy="9247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7904291" y="6335099"/>
                  <a:ext cx="99113" cy="9247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7904291" y="5690187"/>
                  <a:ext cx="99113" cy="9247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06" name="Straight Connector 205"/>
              <p:cNvCxnSpPr/>
              <p:nvPr/>
            </p:nvCxnSpPr>
            <p:spPr>
              <a:xfrm>
                <a:off x="7736704" y="5758902"/>
                <a:ext cx="653623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6971845" y="6419565"/>
                <a:ext cx="653623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flipV="1">
                <a:off x="8433915" y="6411639"/>
                <a:ext cx="287166" cy="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8388630" y="5739048"/>
                <a:ext cx="0" cy="63195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3" name="Picture 242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4876" y="5372684"/>
              <a:ext cx="464164" cy="251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5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 animBg="1"/>
      <p:bldP spid="52" grpId="0" animBg="1"/>
      <p:bldP spid="52" grpId="1" animBg="1"/>
      <p:bldP spid="53" grpId="0" animBg="1"/>
      <p:bldP spid="53" grpId="1" animBg="1"/>
      <p:bldP spid="81" grpId="0" animBg="1"/>
      <p:bldP spid="135" grpId="0" animBg="1"/>
      <p:bldP spid="137" grpId="0"/>
      <p:bldP spid="170" grpId="0"/>
      <p:bldP spid="171" grpId="0" animBg="1"/>
      <p:bldP spid="172" grpId="0"/>
      <p:bldP spid="17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Sum Rule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8006" y="1437802"/>
            <a:ext cx="3481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Unify notation for discrete </a:t>
            </a:r>
          </a:p>
          <a:p>
            <a:r>
              <a:rPr lang="en-US" altLang="zh-CN" dirty="0"/>
              <a:t>and continuous random variables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717500" y="1157108"/>
            <a:ext cx="915960" cy="1305310"/>
            <a:chOff x="4608540" y="1039565"/>
            <a:chExt cx="915960" cy="13053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540" y="1039565"/>
              <a:ext cx="603631" cy="37338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540" y="1508080"/>
              <a:ext cx="915960" cy="3403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540" y="1943606"/>
              <a:ext cx="869415" cy="40126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96" y="1719618"/>
            <a:ext cx="281940" cy="152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68" y="1285402"/>
            <a:ext cx="281940" cy="152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68" y="2185583"/>
            <a:ext cx="281940" cy="152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308" y="1710023"/>
            <a:ext cx="281940" cy="152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40" y="1286324"/>
            <a:ext cx="281940" cy="15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280" y="2175988"/>
            <a:ext cx="281940" cy="152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06" y="1164384"/>
            <a:ext cx="800007" cy="3588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81" y="1620566"/>
            <a:ext cx="1505520" cy="3715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81" y="2095759"/>
            <a:ext cx="1439232" cy="403766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4927988" y="1177020"/>
            <a:ext cx="213293" cy="1322506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62097" y="1545885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Probability</a:t>
            </a:r>
          </a:p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mass functions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14" y="1210858"/>
            <a:ext cx="758190" cy="299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14" y="1597706"/>
            <a:ext cx="1381448" cy="3187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14" y="2061149"/>
            <a:ext cx="1333124" cy="316230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3272405" y="1043941"/>
            <a:ext cx="228732" cy="142372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1089546" y="1335980"/>
            <a:ext cx="1115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Probability</a:t>
            </a:r>
          </a:p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density</a:t>
            </a:r>
          </a:p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functions</a:t>
            </a:r>
          </a:p>
        </p:txBody>
      </p:sp>
      <p:sp>
        <p:nvSpPr>
          <p:cNvPr id="30" name="Left Brace 29"/>
          <p:cNvSpPr/>
          <p:nvPr/>
        </p:nvSpPr>
        <p:spPr>
          <a:xfrm rot="10800000">
            <a:off x="10987137" y="1130820"/>
            <a:ext cx="212638" cy="1310806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0170" y="777279"/>
            <a:ext cx="322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DISCRETE RANDOM VARIABLES:</a:t>
            </a:r>
            <a:endParaRPr lang="zh-CN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597671" y="777279"/>
            <a:ext cx="377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CONTINUOUS RANDOM VARIABLES:</a:t>
            </a:r>
            <a:endParaRPr lang="zh-CN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9336" y="306047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SUM RULE:</a:t>
            </a:r>
            <a:endParaRPr lang="zh-CN" altLang="en-US" b="1" dirty="0"/>
          </a:p>
        </p:txBody>
      </p:sp>
      <p:sp>
        <p:nvSpPr>
          <p:cNvPr id="39" name="Right Arrow 38"/>
          <p:cNvSpPr/>
          <p:nvPr/>
        </p:nvSpPr>
        <p:spPr>
          <a:xfrm>
            <a:off x="3571115" y="3573874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59336" y="3573874"/>
            <a:ext cx="3327435" cy="646331"/>
            <a:chOff x="59336" y="3429811"/>
            <a:chExt cx="3327435" cy="646331"/>
          </a:xfrm>
        </p:grpSpPr>
        <p:sp>
          <p:nvSpPr>
            <p:cNvPr id="35" name="TextBox 34"/>
            <p:cNvSpPr txBox="1"/>
            <p:nvPr/>
          </p:nvSpPr>
          <p:spPr>
            <a:xfrm>
              <a:off x="59336" y="3429811"/>
              <a:ext cx="27509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Consider random variables:</a:t>
              </a:r>
            </a:p>
            <a:p>
              <a:r>
                <a:rPr lang="en-US" altLang="zh-CN" dirty="0"/>
                <a:t>                            and</a:t>
              </a:r>
              <a:endParaRPr lang="zh-CN" altLang="en-US" dirty="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698" y="3722009"/>
              <a:ext cx="1341596" cy="305213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899" y="3747391"/>
              <a:ext cx="1315872" cy="27983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63" y="3491795"/>
            <a:ext cx="5353676" cy="955888"/>
          </a:xfrm>
          <a:prstGeom prst="rect">
            <a:avLst/>
          </a:prstGeom>
        </p:spPr>
      </p:pic>
      <p:sp>
        <p:nvSpPr>
          <p:cNvPr id="46" name="Right Arrow 45"/>
          <p:cNvSpPr/>
          <p:nvPr/>
        </p:nvSpPr>
        <p:spPr>
          <a:xfrm>
            <a:off x="9397280" y="3558985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Group 51"/>
          <p:cNvGrpSpPr/>
          <p:nvPr/>
        </p:nvGrpSpPr>
        <p:grpSpPr>
          <a:xfrm>
            <a:off x="9723006" y="3282933"/>
            <a:ext cx="2395592" cy="1323439"/>
            <a:chOff x="2728835" y="5273040"/>
            <a:chExt cx="239559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2728835" y="5273040"/>
              <a:ext cx="239559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sum out (or integrate out) </a:t>
              </a:r>
            </a:p>
            <a:p>
              <a:r>
                <a:rPr lang="en-US" altLang="zh-CN" sz="1600" dirty="0"/>
                <a:t>the set of states       of the </a:t>
              </a:r>
            </a:p>
            <a:p>
              <a:r>
                <a:rPr lang="en-US" altLang="zh-CN" sz="1600" dirty="0"/>
                <a:t>random variable</a:t>
              </a:r>
            </a:p>
            <a:p>
              <a:r>
                <a:rPr lang="en-US" altLang="zh-CN" sz="1600" dirty="0"/>
                <a:t>This operation is called</a:t>
              </a:r>
            </a:p>
            <a:p>
              <a:r>
                <a:rPr lang="en-US" altLang="zh-CN" sz="1600" i="1" u="sng" dirty="0" err="1">
                  <a:solidFill>
                    <a:srgbClr val="002060"/>
                  </a:solidFill>
                </a:rPr>
                <a:t>marginalisation</a:t>
              </a:r>
              <a:endParaRPr lang="zh-CN" altLang="en-US" sz="1600" i="1" u="sng" dirty="0">
                <a:solidFill>
                  <a:srgbClr val="002060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305" y="5611090"/>
              <a:ext cx="152997" cy="19956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685" y="5797426"/>
              <a:ext cx="216846" cy="254794"/>
            </a:xfrm>
            <a:prstGeom prst="rect">
              <a:avLst/>
            </a:prstGeom>
          </p:spPr>
        </p:pic>
      </p:grpSp>
      <p:sp>
        <p:nvSpPr>
          <p:cNvPr id="54" name="Oval 53"/>
          <p:cNvSpPr/>
          <p:nvPr/>
        </p:nvSpPr>
        <p:spPr>
          <a:xfrm>
            <a:off x="3939483" y="3703320"/>
            <a:ext cx="594417" cy="516885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Straight Arrow Connector 55"/>
          <p:cNvCxnSpPr>
            <a:stCxn id="54" idx="4"/>
          </p:cNvCxnSpPr>
          <p:nvPr/>
        </p:nvCxnSpPr>
        <p:spPr>
          <a:xfrm>
            <a:off x="4236692" y="4220205"/>
            <a:ext cx="7648" cy="22747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697157" y="4389926"/>
            <a:ext cx="1181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marginal </a:t>
            </a:r>
          </a:p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distribution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867" y="4406157"/>
            <a:ext cx="15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</a:rPr>
              <a:t>Interpretation:</a:t>
            </a:r>
            <a:endParaRPr lang="zh-CN" altLang="en-US" b="1" u="sng" dirty="0">
              <a:solidFill>
                <a:srgbClr val="002060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91859" y="4775489"/>
            <a:ext cx="1958124" cy="16886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21" y="6517650"/>
            <a:ext cx="283376" cy="256530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1072841" y="5060513"/>
            <a:ext cx="1577490" cy="7434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Freeform 65"/>
          <p:cNvSpPr/>
          <p:nvPr/>
        </p:nvSpPr>
        <p:spPr>
          <a:xfrm>
            <a:off x="597725" y="4940490"/>
            <a:ext cx="573206" cy="259307"/>
          </a:xfrm>
          <a:custGeom>
            <a:avLst/>
            <a:gdLst>
              <a:gd name="connsiteX0" fmla="*/ 573206 w 573206"/>
              <a:gd name="connsiteY0" fmla="*/ 259307 h 259307"/>
              <a:gd name="connsiteX1" fmla="*/ 464024 w 573206"/>
              <a:gd name="connsiteY1" fmla="*/ 116006 h 259307"/>
              <a:gd name="connsiteX2" fmla="*/ 286603 w 573206"/>
              <a:gd name="connsiteY2" fmla="*/ 27295 h 259307"/>
              <a:gd name="connsiteX3" fmla="*/ 95534 w 573206"/>
              <a:gd name="connsiteY3" fmla="*/ 0 h 259307"/>
              <a:gd name="connsiteX4" fmla="*/ 0 w 573206"/>
              <a:gd name="connsiteY4" fmla="*/ 6823 h 259307"/>
              <a:gd name="connsiteX5" fmla="*/ 0 w 573206"/>
              <a:gd name="connsiteY5" fmla="*/ 6823 h 25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206" h="259307">
                <a:moveTo>
                  <a:pt x="573206" y="259307"/>
                </a:moveTo>
                <a:cubicBezTo>
                  <a:pt x="542498" y="206991"/>
                  <a:pt x="511791" y="154675"/>
                  <a:pt x="464024" y="116006"/>
                </a:cubicBezTo>
                <a:cubicBezTo>
                  <a:pt x="416257" y="77337"/>
                  <a:pt x="348018" y="46629"/>
                  <a:pt x="286603" y="27295"/>
                </a:cubicBezTo>
                <a:cubicBezTo>
                  <a:pt x="225188" y="7961"/>
                  <a:pt x="143301" y="3412"/>
                  <a:pt x="95534" y="0"/>
                </a:cubicBezTo>
                <a:lnTo>
                  <a:pt x="0" y="6823"/>
                </a:lnTo>
                <a:lnTo>
                  <a:pt x="0" y="6823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6" y="4864399"/>
            <a:ext cx="390469" cy="22060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12" y="6518925"/>
            <a:ext cx="283376" cy="25653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95" y="4775488"/>
            <a:ext cx="1988545" cy="1707645"/>
          </a:xfrm>
          <a:prstGeom prst="rect">
            <a:avLst/>
          </a:prstGeom>
        </p:spPr>
      </p:pic>
      <p:sp>
        <p:nvSpPr>
          <p:cNvPr id="77" name="Freeform 76"/>
          <p:cNvSpPr/>
          <p:nvPr/>
        </p:nvSpPr>
        <p:spPr>
          <a:xfrm>
            <a:off x="3534297" y="4719214"/>
            <a:ext cx="288903" cy="255487"/>
          </a:xfrm>
          <a:custGeom>
            <a:avLst/>
            <a:gdLst>
              <a:gd name="connsiteX0" fmla="*/ 573206 w 573206"/>
              <a:gd name="connsiteY0" fmla="*/ 259307 h 259307"/>
              <a:gd name="connsiteX1" fmla="*/ 464024 w 573206"/>
              <a:gd name="connsiteY1" fmla="*/ 116006 h 259307"/>
              <a:gd name="connsiteX2" fmla="*/ 286603 w 573206"/>
              <a:gd name="connsiteY2" fmla="*/ 27295 h 259307"/>
              <a:gd name="connsiteX3" fmla="*/ 95534 w 573206"/>
              <a:gd name="connsiteY3" fmla="*/ 0 h 259307"/>
              <a:gd name="connsiteX4" fmla="*/ 0 w 573206"/>
              <a:gd name="connsiteY4" fmla="*/ 6823 h 259307"/>
              <a:gd name="connsiteX5" fmla="*/ 0 w 573206"/>
              <a:gd name="connsiteY5" fmla="*/ 6823 h 25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206" h="259307">
                <a:moveTo>
                  <a:pt x="573206" y="259307"/>
                </a:moveTo>
                <a:cubicBezTo>
                  <a:pt x="542498" y="206991"/>
                  <a:pt x="511791" y="154675"/>
                  <a:pt x="464024" y="116006"/>
                </a:cubicBezTo>
                <a:cubicBezTo>
                  <a:pt x="416257" y="77337"/>
                  <a:pt x="348018" y="46629"/>
                  <a:pt x="286603" y="27295"/>
                </a:cubicBezTo>
                <a:cubicBezTo>
                  <a:pt x="225188" y="7961"/>
                  <a:pt x="143301" y="3412"/>
                  <a:pt x="95534" y="0"/>
                </a:cubicBezTo>
                <a:lnTo>
                  <a:pt x="0" y="6823"/>
                </a:lnTo>
                <a:lnTo>
                  <a:pt x="0" y="6823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425" y="4623880"/>
            <a:ext cx="474084" cy="232483"/>
          </a:xfrm>
          <a:prstGeom prst="rect">
            <a:avLst/>
          </a:prstGeom>
        </p:spPr>
      </p:pic>
      <p:sp>
        <p:nvSpPr>
          <p:cNvPr id="79" name="Freeform 78"/>
          <p:cNvSpPr/>
          <p:nvPr/>
        </p:nvSpPr>
        <p:spPr>
          <a:xfrm rot="18055939">
            <a:off x="3375980" y="6135237"/>
            <a:ext cx="451746" cy="457536"/>
          </a:xfrm>
          <a:custGeom>
            <a:avLst/>
            <a:gdLst>
              <a:gd name="connsiteX0" fmla="*/ 573206 w 573206"/>
              <a:gd name="connsiteY0" fmla="*/ 259307 h 259307"/>
              <a:gd name="connsiteX1" fmla="*/ 464024 w 573206"/>
              <a:gd name="connsiteY1" fmla="*/ 116006 h 259307"/>
              <a:gd name="connsiteX2" fmla="*/ 286603 w 573206"/>
              <a:gd name="connsiteY2" fmla="*/ 27295 h 259307"/>
              <a:gd name="connsiteX3" fmla="*/ 95534 w 573206"/>
              <a:gd name="connsiteY3" fmla="*/ 0 h 259307"/>
              <a:gd name="connsiteX4" fmla="*/ 0 w 573206"/>
              <a:gd name="connsiteY4" fmla="*/ 6823 h 259307"/>
              <a:gd name="connsiteX5" fmla="*/ 0 w 573206"/>
              <a:gd name="connsiteY5" fmla="*/ 6823 h 25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206" h="259307">
                <a:moveTo>
                  <a:pt x="573206" y="259307"/>
                </a:moveTo>
                <a:cubicBezTo>
                  <a:pt x="542498" y="206991"/>
                  <a:pt x="511791" y="154675"/>
                  <a:pt x="464024" y="116006"/>
                </a:cubicBezTo>
                <a:cubicBezTo>
                  <a:pt x="416257" y="77337"/>
                  <a:pt x="348018" y="46629"/>
                  <a:pt x="286603" y="27295"/>
                </a:cubicBezTo>
                <a:cubicBezTo>
                  <a:pt x="225188" y="7961"/>
                  <a:pt x="143301" y="3412"/>
                  <a:pt x="95534" y="0"/>
                </a:cubicBezTo>
                <a:lnTo>
                  <a:pt x="0" y="6823"/>
                </a:lnTo>
                <a:lnTo>
                  <a:pt x="0" y="6823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425" y="6462323"/>
            <a:ext cx="514400" cy="248586"/>
          </a:xfrm>
          <a:prstGeom prst="rect">
            <a:avLst/>
          </a:prstGeom>
        </p:spPr>
      </p:pic>
      <p:sp>
        <p:nvSpPr>
          <p:cNvPr id="81" name="Freeform 80"/>
          <p:cNvSpPr/>
          <p:nvPr/>
        </p:nvSpPr>
        <p:spPr>
          <a:xfrm rot="15949703" flipV="1">
            <a:off x="5325326" y="5962526"/>
            <a:ext cx="426560" cy="351927"/>
          </a:xfrm>
          <a:custGeom>
            <a:avLst/>
            <a:gdLst>
              <a:gd name="connsiteX0" fmla="*/ 573206 w 573206"/>
              <a:gd name="connsiteY0" fmla="*/ 259307 h 259307"/>
              <a:gd name="connsiteX1" fmla="*/ 464024 w 573206"/>
              <a:gd name="connsiteY1" fmla="*/ 116006 h 259307"/>
              <a:gd name="connsiteX2" fmla="*/ 286603 w 573206"/>
              <a:gd name="connsiteY2" fmla="*/ 27295 h 259307"/>
              <a:gd name="connsiteX3" fmla="*/ 95534 w 573206"/>
              <a:gd name="connsiteY3" fmla="*/ 0 h 259307"/>
              <a:gd name="connsiteX4" fmla="*/ 0 w 573206"/>
              <a:gd name="connsiteY4" fmla="*/ 6823 h 259307"/>
              <a:gd name="connsiteX5" fmla="*/ 0 w 573206"/>
              <a:gd name="connsiteY5" fmla="*/ 6823 h 25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206" h="259307">
                <a:moveTo>
                  <a:pt x="573206" y="259307"/>
                </a:moveTo>
                <a:cubicBezTo>
                  <a:pt x="542498" y="206991"/>
                  <a:pt x="511791" y="154675"/>
                  <a:pt x="464024" y="116006"/>
                </a:cubicBezTo>
                <a:cubicBezTo>
                  <a:pt x="416257" y="77337"/>
                  <a:pt x="348018" y="46629"/>
                  <a:pt x="286603" y="27295"/>
                </a:cubicBezTo>
                <a:cubicBezTo>
                  <a:pt x="225188" y="7961"/>
                  <a:pt x="143301" y="3412"/>
                  <a:pt x="95534" y="0"/>
                </a:cubicBezTo>
                <a:lnTo>
                  <a:pt x="0" y="6823"/>
                </a:lnTo>
                <a:lnTo>
                  <a:pt x="0" y="6823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94" y="6352540"/>
            <a:ext cx="486785" cy="222531"/>
          </a:xfrm>
          <a:prstGeom prst="rect">
            <a:avLst/>
          </a:prstGeom>
        </p:spPr>
      </p:pic>
      <p:sp>
        <p:nvSpPr>
          <p:cNvPr id="83" name="Right Arrow 82"/>
          <p:cNvSpPr/>
          <p:nvPr/>
        </p:nvSpPr>
        <p:spPr>
          <a:xfrm>
            <a:off x="6096615" y="5154905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56" y="4775488"/>
            <a:ext cx="1973556" cy="171165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86" y="6517650"/>
            <a:ext cx="283376" cy="256530"/>
          </a:xfrm>
          <a:prstGeom prst="rect">
            <a:avLst/>
          </a:prstGeom>
        </p:spPr>
      </p:pic>
      <p:sp>
        <p:nvSpPr>
          <p:cNvPr id="108" name="Freeform 107"/>
          <p:cNvSpPr/>
          <p:nvPr/>
        </p:nvSpPr>
        <p:spPr>
          <a:xfrm>
            <a:off x="6648497" y="4846957"/>
            <a:ext cx="740859" cy="475632"/>
          </a:xfrm>
          <a:custGeom>
            <a:avLst/>
            <a:gdLst>
              <a:gd name="connsiteX0" fmla="*/ 573206 w 573206"/>
              <a:gd name="connsiteY0" fmla="*/ 259307 h 259307"/>
              <a:gd name="connsiteX1" fmla="*/ 464024 w 573206"/>
              <a:gd name="connsiteY1" fmla="*/ 116006 h 259307"/>
              <a:gd name="connsiteX2" fmla="*/ 286603 w 573206"/>
              <a:gd name="connsiteY2" fmla="*/ 27295 h 259307"/>
              <a:gd name="connsiteX3" fmla="*/ 95534 w 573206"/>
              <a:gd name="connsiteY3" fmla="*/ 0 h 259307"/>
              <a:gd name="connsiteX4" fmla="*/ 0 w 573206"/>
              <a:gd name="connsiteY4" fmla="*/ 6823 h 259307"/>
              <a:gd name="connsiteX5" fmla="*/ 0 w 573206"/>
              <a:gd name="connsiteY5" fmla="*/ 6823 h 25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206" h="259307">
                <a:moveTo>
                  <a:pt x="573206" y="259307"/>
                </a:moveTo>
                <a:cubicBezTo>
                  <a:pt x="542498" y="206991"/>
                  <a:pt x="511791" y="154675"/>
                  <a:pt x="464024" y="116006"/>
                </a:cubicBezTo>
                <a:cubicBezTo>
                  <a:pt x="416257" y="77337"/>
                  <a:pt x="348018" y="46629"/>
                  <a:pt x="286603" y="27295"/>
                </a:cubicBezTo>
                <a:cubicBezTo>
                  <a:pt x="225188" y="7961"/>
                  <a:pt x="143301" y="3412"/>
                  <a:pt x="95534" y="0"/>
                </a:cubicBezTo>
                <a:lnTo>
                  <a:pt x="0" y="6823"/>
                </a:lnTo>
                <a:lnTo>
                  <a:pt x="0" y="6823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Freeform 108"/>
          <p:cNvSpPr/>
          <p:nvPr/>
        </p:nvSpPr>
        <p:spPr>
          <a:xfrm rot="18055939">
            <a:off x="6623333" y="5828193"/>
            <a:ext cx="1117504" cy="417770"/>
          </a:xfrm>
          <a:custGeom>
            <a:avLst/>
            <a:gdLst>
              <a:gd name="connsiteX0" fmla="*/ 573206 w 573206"/>
              <a:gd name="connsiteY0" fmla="*/ 259307 h 259307"/>
              <a:gd name="connsiteX1" fmla="*/ 464024 w 573206"/>
              <a:gd name="connsiteY1" fmla="*/ 116006 h 259307"/>
              <a:gd name="connsiteX2" fmla="*/ 286603 w 573206"/>
              <a:gd name="connsiteY2" fmla="*/ 27295 h 259307"/>
              <a:gd name="connsiteX3" fmla="*/ 95534 w 573206"/>
              <a:gd name="connsiteY3" fmla="*/ 0 h 259307"/>
              <a:gd name="connsiteX4" fmla="*/ 0 w 573206"/>
              <a:gd name="connsiteY4" fmla="*/ 6823 h 259307"/>
              <a:gd name="connsiteX5" fmla="*/ 0 w 573206"/>
              <a:gd name="connsiteY5" fmla="*/ 6823 h 25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206" h="259307">
                <a:moveTo>
                  <a:pt x="573206" y="259307"/>
                </a:moveTo>
                <a:cubicBezTo>
                  <a:pt x="542498" y="206991"/>
                  <a:pt x="511791" y="154675"/>
                  <a:pt x="464024" y="116006"/>
                </a:cubicBezTo>
                <a:cubicBezTo>
                  <a:pt x="416257" y="77337"/>
                  <a:pt x="348018" y="46629"/>
                  <a:pt x="286603" y="27295"/>
                </a:cubicBezTo>
                <a:cubicBezTo>
                  <a:pt x="225188" y="7961"/>
                  <a:pt x="143301" y="3412"/>
                  <a:pt x="95534" y="0"/>
                </a:cubicBezTo>
                <a:lnTo>
                  <a:pt x="0" y="6823"/>
                </a:lnTo>
                <a:lnTo>
                  <a:pt x="0" y="6823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Freeform 109"/>
          <p:cNvSpPr/>
          <p:nvPr/>
        </p:nvSpPr>
        <p:spPr>
          <a:xfrm rot="15949703" flipV="1">
            <a:off x="8419830" y="5609466"/>
            <a:ext cx="831555" cy="427986"/>
          </a:xfrm>
          <a:custGeom>
            <a:avLst/>
            <a:gdLst>
              <a:gd name="connsiteX0" fmla="*/ 573206 w 573206"/>
              <a:gd name="connsiteY0" fmla="*/ 259307 h 259307"/>
              <a:gd name="connsiteX1" fmla="*/ 464024 w 573206"/>
              <a:gd name="connsiteY1" fmla="*/ 116006 h 259307"/>
              <a:gd name="connsiteX2" fmla="*/ 286603 w 573206"/>
              <a:gd name="connsiteY2" fmla="*/ 27295 h 259307"/>
              <a:gd name="connsiteX3" fmla="*/ 95534 w 573206"/>
              <a:gd name="connsiteY3" fmla="*/ 0 h 259307"/>
              <a:gd name="connsiteX4" fmla="*/ 0 w 573206"/>
              <a:gd name="connsiteY4" fmla="*/ 6823 h 259307"/>
              <a:gd name="connsiteX5" fmla="*/ 0 w 573206"/>
              <a:gd name="connsiteY5" fmla="*/ 6823 h 25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206" h="259307">
                <a:moveTo>
                  <a:pt x="573206" y="259307"/>
                </a:moveTo>
                <a:cubicBezTo>
                  <a:pt x="542498" y="206991"/>
                  <a:pt x="511791" y="154675"/>
                  <a:pt x="464024" y="116006"/>
                </a:cubicBezTo>
                <a:cubicBezTo>
                  <a:pt x="416257" y="77337"/>
                  <a:pt x="348018" y="46629"/>
                  <a:pt x="286603" y="27295"/>
                </a:cubicBezTo>
                <a:cubicBezTo>
                  <a:pt x="225188" y="7961"/>
                  <a:pt x="143301" y="3412"/>
                  <a:pt x="95534" y="0"/>
                </a:cubicBezTo>
                <a:lnTo>
                  <a:pt x="0" y="6823"/>
                </a:lnTo>
                <a:lnTo>
                  <a:pt x="0" y="6823"/>
                </a:lnTo>
              </a:path>
            </a:pathLst>
          </a:cu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41" y="4734142"/>
            <a:ext cx="721590" cy="22113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85" y="6465649"/>
            <a:ext cx="714486" cy="225017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607" y="6257682"/>
            <a:ext cx="694703" cy="238378"/>
          </a:xfrm>
          <a:prstGeom prst="rect">
            <a:avLst/>
          </a:prstGeom>
        </p:spPr>
      </p:pic>
      <p:sp>
        <p:nvSpPr>
          <p:cNvPr id="114" name="Right Arrow 113"/>
          <p:cNvSpPr/>
          <p:nvPr/>
        </p:nvSpPr>
        <p:spPr>
          <a:xfrm>
            <a:off x="9084988" y="5149517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778" y="5443184"/>
            <a:ext cx="2787226" cy="187360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37935" y="4336313"/>
            <a:ext cx="215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ML application: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2594022" y="4921051"/>
            <a:ext cx="8243347" cy="369332"/>
            <a:chOff x="50773" y="2716432"/>
            <a:chExt cx="8243347" cy="369332"/>
          </a:xfrm>
        </p:grpSpPr>
        <p:sp>
          <p:nvSpPr>
            <p:cNvPr id="120" name="TextBox 119"/>
            <p:cNvSpPr txBox="1"/>
            <p:nvPr/>
          </p:nvSpPr>
          <p:spPr>
            <a:xfrm>
              <a:off x="50773" y="2716432"/>
              <a:ext cx="8243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 latent variable models we </a:t>
              </a:r>
              <a:r>
                <a:rPr lang="en-US" altLang="zh-CN" dirty="0" err="1"/>
                <a:t>marginalise</a:t>
              </a:r>
              <a:r>
                <a:rPr lang="en-US" altLang="zh-CN" dirty="0"/>
                <a:t> observations      over the latent variables     :</a:t>
              </a:r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091" y="2768138"/>
              <a:ext cx="198120" cy="251460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744" y="2815572"/>
              <a:ext cx="144780" cy="20574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27899" y="4896544"/>
            <a:ext cx="2060514" cy="1772175"/>
            <a:chOff x="8493262" y="2084133"/>
            <a:chExt cx="2060514" cy="1772175"/>
          </a:xfrm>
        </p:grpSpPr>
        <p:grpSp>
          <p:nvGrpSpPr>
            <p:cNvPr id="11" name="Group 10"/>
            <p:cNvGrpSpPr/>
            <p:nvPr/>
          </p:nvGrpSpPr>
          <p:grpSpPr>
            <a:xfrm>
              <a:off x="8493262" y="2084133"/>
              <a:ext cx="880516" cy="1772175"/>
              <a:chOff x="8493262" y="2084133"/>
              <a:chExt cx="880516" cy="1772175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8727743" y="2084133"/>
                <a:ext cx="646035" cy="6322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727743" y="3224009"/>
                <a:ext cx="646035" cy="63229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" name="Straight Arrow Connector 9"/>
              <p:cNvCxnSpPr>
                <a:stCxn id="7" idx="4"/>
                <a:endCxn id="73" idx="0"/>
              </p:cNvCxnSpPr>
              <p:nvPr/>
            </p:nvCxnSpPr>
            <p:spPr>
              <a:xfrm>
                <a:off x="9050761" y="2716432"/>
                <a:ext cx="0" cy="507577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3262" y="3414428"/>
                <a:ext cx="198120" cy="25146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2549" y="2324976"/>
                <a:ext cx="144780" cy="205740"/>
              </a:xfrm>
              <a:prstGeom prst="rect">
                <a:avLst/>
              </a:prstGeom>
            </p:spPr>
          </p:pic>
        </p:grpSp>
        <p:sp>
          <p:nvSpPr>
            <p:cNvPr id="87" name="TextBox 86"/>
            <p:cNvSpPr txBox="1"/>
            <p:nvPr/>
          </p:nvSpPr>
          <p:spPr>
            <a:xfrm>
              <a:off x="9370888" y="2146272"/>
              <a:ext cx="11828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rgbClr val="002060"/>
                  </a:solidFill>
                </a:rPr>
                <a:t>latent/hidden</a:t>
              </a:r>
            </a:p>
            <a:p>
              <a:pPr algn="ctr"/>
              <a:r>
                <a:rPr lang="en-US" altLang="zh-CN" sz="1400" i="1" dirty="0">
                  <a:solidFill>
                    <a:srgbClr val="002060"/>
                  </a:solidFill>
                </a:rPr>
                <a:t>variables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378720" y="3286375"/>
              <a:ext cx="869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rgbClr val="002060"/>
                  </a:solidFill>
                </a:rPr>
                <a:t>observed</a:t>
              </a:r>
            </a:p>
            <a:p>
              <a:pPr algn="ctr"/>
              <a:r>
                <a:rPr lang="en-US" altLang="zh-CN" sz="1400" i="1" dirty="0">
                  <a:solidFill>
                    <a:srgbClr val="002060"/>
                  </a:solidFill>
                </a:rPr>
                <a:t>variables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67" y="5490874"/>
            <a:ext cx="4648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9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8" grpId="0" animBg="1"/>
      <p:bldP spid="29" grpId="0"/>
      <p:bldP spid="30" grpId="0" animBg="1"/>
      <p:bldP spid="31" grpId="0"/>
      <p:bldP spid="32" grpId="0"/>
      <p:bldP spid="33" grpId="0"/>
      <p:bldP spid="39" grpId="0" animBg="1"/>
      <p:bldP spid="46" grpId="0" animBg="1"/>
      <p:bldP spid="54" grpId="0" animBg="1"/>
      <p:bldP spid="54" grpId="1" animBg="1"/>
      <p:bldP spid="57" grpId="0"/>
      <p:bldP spid="57" grpId="1"/>
      <p:bldP spid="58" grpId="0"/>
      <p:bldP spid="58" grpId="1"/>
      <p:bldP spid="62" grpId="0" animBg="1"/>
      <p:bldP spid="62" grpId="1" animBg="1"/>
      <p:bldP spid="64" grpId="0" animBg="1"/>
      <p:bldP spid="64" grpId="1" animBg="1"/>
      <p:bldP spid="66" grpId="0" animBg="1"/>
      <p:bldP spid="66" grpId="1" animBg="1"/>
      <p:bldP spid="77" grpId="0" animBg="1"/>
      <p:bldP spid="77" grpId="1" animBg="1"/>
      <p:bldP spid="79" grpId="0" animBg="1"/>
      <p:bldP spid="79" grpId="1" animBg="1"/>
      <p:bldP spid="81" grpId="0" animBg="1"/>
      <p:bldP spid="81" grpId="1" animBg="1"/>
      <p:bldP spid="83" grpId="0" animBg="1"/>
      <p:bldP spid="83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4" grpId="0" animBg="1"/>
      <p:bldP spid="114" grpId="1" animBg="1"/>
      <p:bldP spid="1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Euclidian Spaces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8494" y="825256"/>
            <a:ext cx="8106771" cy="373974"/>
            <a:chOff x="171939" y="1270731"/>
            <a:chExt cx="8106771" cy="373974"/>
          </a:xfrm>
        </p:grpSpPr>
        <p:sp>
          <p:nvSpPr>
            <p:cNvPr id="5" name="TextBox 4"/>
            <p:cNvSpPr txBox="1"/>
            <p:nvPr/>
          </p:nvSpPr>
          <p:spPr>
            <a:xfrm>
              <a:off x="171939" y="1275373"/>
              <a:ext cx="8106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 </a:t>
              </a:r>
              <a:r>
                <a:rPr lang="en-US" altLang="zh-CN" i="1" dirty="0"/>
                <a:t>n-</a:t>
              </a:r>
              <a:r>
                <a:rPr lang="en-US" altLang="zh-CN" dirty="0"/>
                <a:t>dimensional Euclidian space          , each point is designated by</a:t>
              </a:r>
              <a:r>
                <a:rPr lang="en-US" altLang="zh-CN" dirty="0">
                  <a:solidFill>
                    <a:srgbClr val="002060"/>
                  </a:solidFill>
                </a:rPr>
                <a:t> </a:t>
              </a:r>
              <a:r>
                <a:rPr lang="en-US" altLang="zh-CN" i="1" dirty="0"/>
                <a:t>n </a:t>
              </a:r>
              <a:r>
                <a:rPr lang="en-US" altLang="zh-CN" dirty="0"/>
                <a:t>coordinates: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680" y="1270731"/>
              <a:ext cx="487152" cy="309662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08" y="825256"/>
            <a:ext cx="2721912" cy="37397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48493" y="1314034"/>
            <a:ext cx="11360289" cy="408126"/>
            <a:chOff x="148493" y="1314034"/>
            <a:chExt cx="11360289" cy="408126"/>
          </a:xfrm>
        </p:grpSpPr>
        <p:sp>
          <p:nvSpPr>
            <p:cNvPr id="9" name="TextBox 8"/>
            <p:cNvSpPr txBox="1"/>
            <p:nvPr/>
          </p:nvSpPr>
          <p:spPr>
            <a:xfrm>
              <a:off x="148493" y="1352828"/>
              <a:ext cx="11360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Distance (Euclidian) between two points                                                      and                                                       is defined as: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6" y="1337166"/>
              <a:ext cx="2721912" cy="3739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3040" y="1314034"/>
              <a:ext cx="2721912" cy="397106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13" y="1891740"/>
            <a:ext cx="3844900" cy="10728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407" y="3107384"/>
            <a:ext cx="125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Remark: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89333" y="3619993"/>
            <a:ext cx="11716765" cy="905084"/>
            <a:chOff x="189333" y="3619993"/>
            <a:chExt cx="11716765" cy="905084"/>
          </a:xfrm>
        </p:grpSpPr>
        <p:sp>
          <p:nvSpPr>
            <p:cNvPr id="22" name="TextBox 21"/>
            <p:cNvSpPr txBox="1"/>
            <p:nvPr/>
          </p:nvSpPr>
          <p:spPr>
            <a:xfrm>
              <a:off x="189333" y="4155745"/>
              <a:ext cx="427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following  </a:t>
              </a:r>
              <a:r>
                <a:rPr lang="en-US" altLang="zh-CN" b="1" u="sng" dirty="0"/>
                <a:t>metric axioms</a:t>
              </a:r>
              <a:r>
                <a:rPr lang="en-US" altLang="zh-CN" dirty="0"/>
                <a:t> is a valid distance: 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03407" y="3619993"/>
              <a:ext cx="11702691" cy="380352"/>
              <a:chOff x="203407" y="3619993"/>
              <a:chExt cx="11702691" cy="380352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03407" y="3620616"/>
                <a:ext cx="11702691" cy="379729"/>
                <a:chOff x="203407" y="3620616"/>
                <a:chExt cx="11702691" cy="379729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203407" y="3631013"/>
                  <a:ext cx="11702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Distance function                   in Euclidian space, can be defined in many ways. Actually any function  n                satisfying the </a:t>
                  </a:r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6441" y="3620616"/>
                  <a:ext cx="871806" cy="360287"/>
                </a:xfrm>
                <a:prstGeom prst="rect">
                  <a:avLst/>
                </a:prstGeom>
              </p:spPr>
            </p:pic>
          </p:grp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2026" y="3619993"/>
                <a:ext cx="895546" cy="334651"/>
              </a:xfrm>
              <a:prstGeom prst="rect">
                <a:avLst/>
              </a:prstGeom>
            </p:spPr>
          </p:pic>
        </p:grpSp>
      </p:grpSp>
      <p:grpSp>
        <p:nvGrpSpPr>
          <p:cNvPr id="34" name="Group 33"/>
          <p:cNvGrpSpPr/>
          <p:nvPr/>
        </p:nvGrpSpPr>
        <p:grpSpPr>
          <a:xfrm>
            <a:off x="211222" y="4793707"/>
            <a:ext cx="6095916" cy="374175"/>
            <a:chOff x="211222" y="4793707"/>
            <a:chExt cx="6095916" cy="374175"/>
          </a:xfrm>
        </p:grpSpPr>
        <p:sp>
          <p:nvSpPr>
            <p:cNvPr id="18" name="TextBox 17"/>
            <p:cNvSpPr txBox="1"/>
            <p:nvPr/>
          </p:nvSpPr>
          <p:spPr>
            <a:xfrm>
              <a:off x="211222" y="4798550"/>
              <a:ext cx="4649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For any distinct points A and B it is positive: </a:t>
              </a:r>
              <a:endParaRPr lang="zh-CN" alt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315" y="4793707"/>
              <a:ext cx="1446823" cy="32670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211222" y="5265373"/>
            <a:ext cx="3638183" cy="381195"/>
            <a:chOff x="211222" y="5265373"/>
            <a:chExt cx="3638183" cy="381195"/>
          </a:xfrm>
        </p:grpSpPr>
        <p:sp>
          <p:nvSpPr>
            <p:cNvPr id="19" name="TextBox 18"/>
            <p:cNvSpPr txBox="1"/>
            <p:nvPr/>
          </p:nvSpPr>
          <p:spPr>
            <a:xfrm>
              <a:off x="211222" y="5277236"/>
              <a:ext cx="2121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For any point A:  </a:t>
              </a:r>
              <a:endParaRPr lang="zh-CN" alt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252" y="5265373"/>
              <a:ext cx="1542153" cy="351963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203407" y="5708449"/>
            <a:ext cx="6479647" cy="416805"/>
            <a:chOff x="203407" y="5708449"/>
            <a:chExt cx="6479647" cy="416805"/>
          </a:xfrm>
        </p:grpSpPr>
        <p:sp>
          <p:nvSpPr>
            <p:cNvPr id="23" name="TextBox 22"/>
            <p:cNvSpPr txBox="1"/>
            <p:nvPr/>
          </p:nvSpPr>
          <p:spPr>
            <a:xfrm>
              <a:off x="203407" y="5755922"/>
              <a:ext cx="420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For any points A and B it is symmetric:  </a:t>
              </a:r>
              <a:endParaRPr lang="zh-CN" altLang="en-US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327" y="5708449"/>
              <a:ext cx="2318727" cy="36401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211222" y="6215870"/>
            <a:ext cx="9565824" cy="393936"/>
            <a:chOff x="211222" y="6215870"/>
            <a:chExt cx="9565824" cy="393936"/>
          </a:xfrm>
        </p:grpSpPr>
        <p:sp>
          <p:nvSpPr>
            <p:cNvPr id="20" name="TextBox 19"/>
            <p:cNvSpPr txBox="1"/>
            <p:nvPr/>
          </p:nvSpPr>
          <p:spPr>
            <a:xfrm>
              <a:off x="211222" y="6240474"/>
              <a:ext cx="5816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dirty="0"/>
                <a:t>For any points A, B and C we have triangular inequality:  </a:t>
              </a:r>
              <a:endParaRPr lang="zh-CN" altLang="en-US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541" y="6215870"/>
              <a:ext cx="3877505" cy="367561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189333" y="4578888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54" y="5277236"/>
            <a:ext cx="3477735" cy="87650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13301" y="5422273"/>
            <a:ext cx="276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Manhattan distance:</a:t>
            </a:r>
            <a:endParaRPr lang="zh-CN" altLang="en-US" sz="2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449" y="4062309"/>
            <a:ext cx="1931761" cy="25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/>
      <p:bldP spid="3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Product Rule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8006" y="1437802"/>
            <a:ext cx="3481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Unify notation for discrete </a:t>
            </a:r>
          </a:p>
          <a:p>
            <a:r>
              <a:rPr lang="en-US" altLang="zh-CN" dirty="0"/>
              <a:t>and continuous random variables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717500" y="1157108"/>
            <a:ext cx="915960" cy="1305310"/>
            <a:chOff x="4608540" y="1039565"/>
            <a:chExt cx="915960" cy="13053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540" y="1039565"/>
              <a:ext cx="603631" cy="37338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540" y="1508080"/>
              <a:ext cx="915960" cy="3403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540" y="1943606"/>
              <a:ext cx="869415" cy="40126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96" y="1719618"/>
            <a:ext cx="281940" cy="152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68" y="1285402"/>
            <a:ext cx="281940" cy="152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68" y="2185583"/>
            <a:ext cx="281940" cy="152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308" y="1710023"/>
            <a:ext cx="281940" cy="152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40" y="1286324"/>
            <a:ext cx="281940" cy="15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280" y="2175988"/>
            <a:ext cx="281940" cy="152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06" y="1164384"/>
            <a:ext cx="800007" cy="3588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81" y="1620566"/>
            <a:ext cx="1505520" cy="3715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81" y="2095759"/>
            <a:ext cx="1439232" cy="403766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4927988" y="1177020"/>
            <a:ext cx="213293" cy="1322506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62097" y="1545885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Probability</a:t>
            </a:r>
          </a:p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mass functions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14" y="1210858"/>
            <a:ext cx="758190" cy="299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14" y="1597706"/>
            <a:ext cx="1381448" cy="3187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14" y="2061149"/>
            <a:ext cx="1333124" cy="316230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3272405" y="1043941"/>
            <a:ext cx="228732" cy="142372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1089546" y="1335980"/>
            <a:ext cx="1115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Probability</a:t>
            </a:r>
          </a:p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density</a:t>
            </a:r>
          </a:p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functions</a:t>
            </a:r>
          </a:p>
        </p:txBody>
      </p:sp>
      <p:sp>
        <p:nvSpPr>
          <p:cNvPr id="30" name="Left Brace 29"/>
          <p:cNvSpPr/>
          <p:nvPr/>
        </p:nvSpPr>
        <p:spPr>
          <a:xfrm rot="10800000">
            <a:off x="10987137" y="1130820"/>
            <a:ext cx="212638" cy="1310806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0170" y="777279"/>
            <a:ext cx="322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DISCRETE RANDOM VARIABLES:</a:t>
            </a:r>
            <a:endParaRPr lang="zh-CN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597671" y="777279"/>
            <a:ext cx="377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CONTINUOUS RANDOM VARIABLES:</a:t>
            </a:r>
            <a:endParaRPr lang="zh-CN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9336" y="3060479"/>
            <a:ext cx="173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PRODUCT RULE:</a:t>
            </a:r>
            <a:endParaRPr lang="zh-CN" altLang="en-US" b="1" dirty="0"/>
          </a:p>
        </p:txBody>
      </p:sp>
      <p:grpSp>
        <p:nvGrpSpPr>
          <p:cNvPr id="43" name="Group 42"/>
          <p:cNvGrpSpPr/>
          <p:nvPr/>
        </p:nvGrpSpPr>
        <p:grpSpPr>
          <a:xfrm>
            <a:off x="59336" y="3573874"/>
            <a:ext cx="3327435" cy="646331"/>
            <a:chOff x="59336" y="3429811"/>
            <a:chExt cx="3327435" cy="646331"/>
          </a:xfrm>
        </p:grpSpPr>
        <p:sp>
          <p:nvSpPr>
            <p:cNvPr id="35" name="TextBox 34"/>
            <p:cNvSpPr txBox="1"/>
            <p:nvPr/>
          </p:nvSpPr>
          <p:spPr>
            <a:xfrm>
              <a:off x="59336" y="3429811"/>
              <a:ext cx="27509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Consider random variables:</a:t>
              </a:r>
            </a:p>
            <a:p>
              <a:r>
                <a:rPr lang="en-US" altLang="zh-CN" dirty="0"/>
                <a:t>                            and</a:t>
              </a:r>
              <a:endParaRPr lang="zh-CN" altLang="en-US" dirty="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698" y="3722009"/>
              <a:ext cx="1341596" cy="305213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899" y="3747391"/>
              <a:ext cx="1315872" cy="279831"/>
            </a:xfrm>
            <a:prstGeom prst="rect">
              <a:avLst/>
            </a:prstGeom>
          </p:spPr>
        </p:pic>
      </p:grpSp>
      <p:sp>
        <p:nvSpPr>
          <p:cNvPr id="91" name="Right Arrow 90"/>
          <p:cNvSpPr/>
          <p:nvPr/>
        </p:nvSpPr>
        <p:spPr>
          <a:xfrm>
            <a:off x="3571115" y="3573874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76" y="3722622"/>
            <a:ext cx="3087340" cy="394368"/>
          </a:xfrm>
          <a:prstGeom prst="rect">
            <a:avLst/>
          </a:prstGeom>
        </p:spPr>
      </p:pic>
      <p:sp>
        <p:nvSpPr>
          <p:cNvPr id="92" name="Right Arrow 91"/>
          <p:cNvSpPr/>
          <p:nvPr/>
        </p:nvSpPr>
        <p:spPr>
          <a:xfrm>
            <a:off x="7337828" y="3573874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7717500" y="3332160"/>
            <a:ext cx="4401098" cy="1569660"/>
            <a:chOff x="7717500" y="3332160"/>
            <a:chExt cx="4401098" cy="1569660"/>
          </a:xfrm>
        </p:grpSpPr>
        <p:sp>
          <p:nvSpPr>
            <p:cNvPr id="94" name="TextBox 93"/>
            <p:cNvSpPr txBox="1"/>
            <p:nvPr/>
          </p:nvSpPr>
          <p:spPr>
            <a:xfrm>
              <a:off x="7717500" y="3332160"/>
              <a:ext cx="440109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Every joint distribution of two random variables can be factorized of two other distributions. </a:t>
              </a:r>
            </a:p>
            <a:p>
              <a:r>
                <a:rPr lang="en-US" altLang="zh-CN" sz="1600" dirty="0"/>
                <a:t>The two factors are the marginal distribution of the first random variable          , and the conditional distribution of the second random variable given the first</a:t>
              </a:r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9614" y="4107163"/>
              <a:ext cx="447262" cy="2526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2425" y="4574492"/>
              <a:ext cx="670992" cy="273955"/>
            </a:xfrm>
            <a:prstGeom prst="rect">
              <a:avLst/>
            </a:prstGeom>
          </p:spPr>
        </p:pic>
      </p:grpSp>
      <p:sp>
        <p:nvSpPr>
          <p:cNvPr id="11" name="Rounded Rectangle 10"/>
          <p:cNvSpPr/>
          <p:nvPr/>
        </p:nvSpPr>
        <p:spPr>
          <a:xfrm>
            <a:off x="6471684" y="3695474"/>
            <a:ext cx="668232" cy="448663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906440" y="4345595"/>
            <a:ext cx="359873" cy="262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5517758" y="3691063"/>
            <a:ext cx="996453" cy="46016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8508730" y="4848447"/>
            <a:ext cx="654687" cy="262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2111" y="4570222"/>
            <a:ext cx="215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ML application: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816128" y="5424709"/>
            <a:ext cx="4063186" cy="1072194"/>
            <a:chOff x="7291593" y="5375091"/>
            <a:chExt cx="4063186" cy="1072194"/>
          </a:xfrm>
        </p:grpSpPr>
        <p:sp>
          <p:nvSpPr>
            <p:cNvPr id="118" name="Oval 117"/>
            <p:cNvSpPr/>
            <p:nvPr/>
          </p:nvSpPr>
          <p:spPr>
            <a:xfrm>
              <a:off x="7609401" y="5691681"/>
              <a:ext cx="646035" cy="6322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708744" y="5691681"/>
              <a:ext cx="646035" cy="6322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291593" y="5375091"/>
              <a:ext cx="1280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Environment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0639882" y="5375091"/>
              <a:ext cx="687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2060"/>
                  </a:solidFill>
                </a:rPr>
                <a:t>Agent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8260372" y="5877134"/>
              <a:ext cx="2453308" cy="10196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806" y="5566057"/>
              <a:ext cx="1585369" cy="25770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22" name="Straight Arrow Connector 121"/>
            <p:cNvCxnSpPr/>
            <p:nvPr/>
          </p:nvCxnSpPr>
          <p:spPr>
            <a:xfrm flipH="1">
              <a:off x="8251133" y="6144152"/>
              <a:ext cx="2455459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903" y="6187671"/>
              <a:ext cx="1372245" cy="259614"/>
            </a:xfrm>
            <a:prstGeom prst="rect">
              <a:avLst/>
            </a:prstGeom>
          </p:spPr>
        </p:pic>
      </p:grpSp>
      <p:grpSp>
        <p:nvGrpSpPr>
          <p:cNvPr id="131" name="Group 130"/>
          <p:cNvGrpSpPr/>
          <p:nvPr/>
        </p:nvGrpSpPr>
        <p:grpSpPr>
          <a:xfrm>
            <a:off x="54138" y="4992768"/>
            <a:ext cx="6567061" cy="706333"/>
            <a:chOff x="-23830" y="4992768"/>
            <a:chExt cx="6567061" cy="706333"/>
          </a:xfrm>
        </p:grpSpPr>
        <p:sp>
          <p:nvSpPr>
            <p:cNvPr id="117" name="TextBox 116"/>
            <p:cNvSpPr txBox="1"/>
            <p:nvPr/>
          </p:nvSpPr>
          <p:spPr>
            <a:xfrm>
              <a:off x="-23830" y="4992768"/>
              <a:ext cx="6518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 </a:t>
              </a:r>
              <a:r>
                <a:rPr lang="en-US" altLang="zh-CN" i="1" u="sng" dirty="0">
                  <a:solidFill>
                    <a:srgbClr val="002060"/>
                  </a:solidFill>
                </a:rPr>
                <a:t>Reinforcement Learning</a:t>
              </a:r>
              <a:r>
                <a:rPr lang="en-US" altLang="zh-CN" dirty="0"/>
                <a:t> the probability of state action trajectory:</a:t>
              </a:r>
            </a:p>
          </p:txBody>
        </p: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7" y="5391965"/>
              <a:ext cx="3144608" cy="257970"/>
            </a:xfrm>
            <a:prstGeom prst="rect">
              <a:avLst/>
            </a:prstGeom>
          </p:spPr>
        </p:pic>
        <p:sp>
          <p:nvSpPr>
            <p:cNvPr id="130" name="TextBox 129"/>
            <p:cNvSpPr txBox="1"/>
            <p:nvPr/>
          </p:nvSpPr>
          <p:spPr>
            <a:xfrm>
              <a:off x="3161408" y="5329769"/>
              <a:ext cx="338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is </a:t>
              </a:r>
              <a:r>
                <a:rPr lang="en-US" altLang="zh-CN" dirty="0" err="1"/>
                <a:t>factorised</a:t>
              </a:r>
              <a:r>
                <a:rPr lang="en-US" altLang="zh-CN" dirty="0"/>
                <a:t> using of product rule:</a:t>
              </a:r>
            </a:p>
          </p:txBody>
        </p:sp>
      </p:grpSp>
      <p:pic>
        <p:nvPicPr>
          <p:cNvPr id="132" name="Picture 13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0" y="5993029"/>
            <a:ext cx="3903061" cy="274434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47" y="5797289"/>
            <a:ext cx="3643236" cy="66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4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1" grpId="0" animBg="1"/>
      <p:bldP spid="92" grpId="0" animBg="1"/>
      <p:bldP spid="11" grpId="0" animBg="1"/>
      <p:bldP spid="11" grpId="1" animBg="1"/>
      <p:bldP spid="104" grpId="0" animBg="1"/>
      <p:bldP spid="104" grpId="1" animBg="1"/>
      <p:bldP spid="1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Bayes Theorem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34638" y="811954"/>
            <a:ext cx="4696834" cy="369332"/>
            <a:chOff x="0" y="1500289"/>
            <a:chExt cx="4696834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0" y="1500289"/>
              <a:ext cx="4690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             - our initial guess about hidden variable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714" y="1545049"/>
              <a:ext cx="198120" cy="2514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07" y="1545280"/>
              <a:ext cx="574083" cy="324341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6531984" y="903774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7150857" y="1310917"/>
            <a:ext cx="4798996" cy="376860"/>
            <a:chOff x="7058713" y="1658244"/>
            <a:chExt cx="4798996" cy="376860"/>
          </a:xfrm>
        </p:grpSpPr>
        <p:grpSp>
          <p:nvGrpSpPr>
            <p:cNvPr id="17" name="Group 16"/>
            <p:cNvGrpSpPr/>
            <p:nvPr/>
          </p:nvGrpSpPr>
          <p:grpSpPr>
            <a:xfrm>
              <a:off x="7184525" y="1658244"/>
              <a:ext cx="4673184" cy="369332"/>
              <a:chOff x="7411351" y="1658244"/>
              <a:chExt cx="4673184" cy="36933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7411351" y="1658244"/>
                <a:ext cx="4637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             - relationship between      and observed 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31774" y="1706349"/>
                <a:ext cx="198120" cy="25146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03369" y="1738934"/>
                <a:ext cx="181166" cy="236303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713" y="1705650"/>
              <a:ext cx="806923" cy="32945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8352" y="830434"/>
            <a:ext cx="6464595" cy="923330"/>
            <a:chOff x="28352" y="830434"/>
            <a:chExt cx="6464595" cy="923330"/>
          </a:xfrm>
        </p:grpSpPr>
        <p:grpSp>
          <p:nvGrpSpPr>
            <p:cNvPr id="12" name="Group 11"/>
            <p:cNvGrpSpPr/>
            <p:nvPr/>
          </p:nvGrpSpPr>
          <p:grpSpPr>
            <a:xfrm>
              <a:off x="28352" y="830434"/>
              <a:ext cx="6464595" cy="923330"/>
              <a:chOff x="0" y="695758"/>
              <a:chExt cx="6464595" cy="92333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0" y="695758"/>
                <a:ext cx="64645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In machine learning and Bayesian statistics, we are often interested</a:t>
                </a:r>
              </a:p>
              <a:p>
                <a:r>
                  <a:rPr lang="en-US" altLang="zh-CN" dirty="0"/>
                  <a:t>in making inferences of </a:t>
                </a:r>
                <a:r>
                  <a:rPr lang="en-US" altLang="zh-CN" i="1" u="sng" dirty="0">
                    <a:solidFill>
                      <a:srgbClr val="002060"/>
                    </a:solidFill>
                  </a:rPr>
                  <a:t>unobserved</a:t>
                </a:r>
                <a:r>
                  <a:rPr lang="en-US" altLang="zh-CN" dirty="0">
                    <a:solidFill>
                      <a:srgbClr val="002060"/>
                    </a:solidFill>
                  </a:rPr>
                  <a:t>  </a:t>
                </a:r>
                <a:r>
                  <a:rPr lang="en-US" altLang="zh-CN" dirty="0"/>
                  <a:t>random variable     , given that</a:t>
                </a:r>
              </a:p>
              <a:p>
                <a:r>
                  <a:rPr lang="en-US" altLang="zh-CN" dirty="0"/>
                  <a:t>we have observed other random variable     , related to  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809" y="1024605"/>
                <a:ext cx="198120" cy="25146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2063" y="1348847"/>
                <a:ext cx="181166" cy="236303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026" y="1442398"/>
              <a:ext cx="198120" cy="25146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1264" y="1975237"/>
            <a:ext cx="6555128" cy="369332"/>
            <a:chOff x="28352" y="2022705"/>
            <a:chExt cx="6555128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352" y="2022705"/>
              <a:ext cx="6555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Can we draw any conclusions about      given  our observations     ? 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195" y="2109009"/>
              <a:ext cx="202909" cy="18551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026" y="2123185"/>
              <a:ext cx="206909" cy="237337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715384" y="2682030"/>
            <a:ext cx="269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YES – using Bayes Formula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5400000">
            <a:off x="3027465" y="1741317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9390804" y="1086110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150857" y="1966875"/>
            <a:ext cx="1815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Using product rule: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658" y="2332306"/>
            <a:ext cx="2180271" cy="2785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553768" y="1963808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Similarly:</a:t>
            </a:r>
          </a:p>
        </p:txBody>
      </p:sp>
      <p:sp>
        <p:nvSpPr>
          <p:cNvPr id="36" name="Right Arrow 35"/>
          <p:cNvSpPr/>
          <p:nvPr/>
        </p:nvSpPr>
        <p:spPr>
          <a:xfrm rot="5400000">
            <a:off x="9390803" y="2089986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957" y="2301525"/>
            <a:ext cx="2174522" cy="28949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04" y="3059190"/>
            <a:ext cx="2754305" cy="81105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8291352" y="3023750"/>
            <a:ext cx="2794861" cy="88229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2906234" y="2985782"/>
            <a:ext cx="142476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4302642" y="2950141"/>
            <a:ext cx="4011143" cy="342539"/>
          </a:xfrm>
          <a:custGeom>
            <a:avLst/>
            <a:gdLst>
              <a:gd name="connsiteX0" fmla="*/ 0 w 4011143"/>
              <a:gd name="connsiteY0" fmla="*/ 34064 h 342539"/>
              <a:gd name="connsiteX1" fmla="*/ 1077432 w 4011143"/>
              <a:gd name="connsiteY1" fmla="*/ 5710 h 342539"/>
              <a:gd name="connsiteX2" fmla="*/ 2792818 w 4011143"/>
              <a:gd name="connsiteY2" fmla="*/ 133301 h 342539"/>
              <a:gd name="connsiteX3" fmla="*/ 3735572 w 4011143"/>
              <a:gd name="connsiteY3" fmla="*/ 289245 h 342539"/>
              <a:gd name="connsiteX4" fmla="*/ 3983665 w 4011143"/>
              <a:gd name="connsiteY4" fmla="*/ 338864 h 342539"/>
              <a:gd name="connsiteX5" fmla="*/ 4004930 w 4011143"/>
              <a:gd name="connsiteY5" fmla="*/ 338864 h 342539"/>
              <a:gd name="connsiteX6" fmla="*/ 4004930 w 4011143"/>
              <a:gd name="connsiteY6" fmla="*/ 338864 h 34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1143" h="342539">
                <a:moveTo>
                  <a:pt x="0" y="34064"/>
                </a:moveTo>
                <a:cubicBezTo>
                  <a:pt x="305981" y="11617"/>
                  <a:pt x="611962" y="-10829"/>
                  <a:pt x="1077432" y="5710"/>
                </a:cubicBezTo>
                <a:cubicBezTo>
                  <a:pt x="1542902" y="22249"/>
                  <a:pt x="2349795" y="86045"/>
                  <a:pt x="2792818" y="133301"/>
                </a:cubicBezTo>
                <a:cubicBezTo>
                  <a:pt x="3235841" y="180557"/>
                  <a:pt x="3537098" y="254985"/>
                  <a:pt x="3735572" y="289245"/>
                </a:cubicBezTo>
                <a:cubicBezTo>
                  <a:pt x="3934046" y="323505"/>
                  <a:pt x="3938772" y="330594"/>
                  <a:pt x="3983665" y="338864"/>
                </a:cubicBezTo>
                <a:cubicBezTo>
                  <a:pt x="4028558" y="347134"/>
                  <a:pt x="4004930" y="338864"/>
                  <a:pt x="4004930" y="338864"/>
                </a:cubicBezTo>
                <a:lnTo>
                  <a:pt x="4004930" y="338864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40606" y="4380544"/>
            <a:ext cx="4732282" cy="369332"/>
            <a:chOff x="0" y="1500289"/>
            <a:chExt cx="4732282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0" y="1500289"/>
              <a:ext cx="4625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             -  </a:t>
              </a:r>
              <a:r>
                <a:rPr lang="en-US" altLang="zh-CN" i="1" u="sng" dirty="0">
                  <a:solidFill>
                    <a:srgbClr val="002060"/>
                  </a:solidFill>
                </a:rPr>
                <a:t>prior distribution</a:t>
              </a:r>
              <a:r>
                <a:rPr lang="en-US" altLang="zh-CN" dirty="0"/>
                <a:t> over hidden variable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162" y="1537961"/>
              <a:ext cx="198120" cy="25146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07" y="1545280"/>
              <a:ext cx="574083" cy="324341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162849" y="4817313"/>
            <a:ext cx="6716783" cy="376860"/>
            <a:chOff x="162849" y="4555044"/>
            <a:chExt cx="6716783" cy="376860"/>
          </a:xfrm>
        </p:grpSpPr>
        <p:grpSp>
          <p:nvGrpSpPr>
            <p:cNvPr id="49" name="Group 48"/>
            <p:cNvGrpSpPr/>
            <p:nvPr/>
          </p:nvGrpSpPr>
          <p:grpSpPr>
            <a:xfrm>
              <a:off x="162849" y="4555044"/>
              <a:ext cx="6716783" cy="376860"/>
              <a:chOff x="7058713" y="1658244"/>
              <a:chExt cx="6716783" cy="376860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7184525" y="1658244"/>
                <a:ext cx="65909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             - </a:t>
                </a:r>
                <a:r>
                  <a:rPr lang="en-US" altLang="zh-CN" i="1" u="sng" dirty="0">
                    <a:solidFill>
                      <a:srgbClr val="002060"/>
                    </a:solidFill>
                  </a:rPr>
                  <a:t>likelihood</a:t>
                </a:r>
                <a:r>
                  <a:rPr lang="en-US" altLang="zh-CN" dirty="0"/>
                  <a:t>, describing conditional probability of      given     .</a:t>
                </a: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8713" y="1705650"/>
                <a:ext cx="806923" cy="329454"/>
              </a:xfrm>
              <a:prstGeom prst="rect">
                <a:avLst/>
              </a:prstGeom>
            </p:spPr>
          </p:pic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677" y="4648568"/>
              <a:ext cx="181166" cy="2363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448" y="4606892"/>
              <a:ext cx="198120" cy="251460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162849" y="5280169"/>
            <a:ext cx="10982056" cy="369332"/>
            <a:chOff x="90110" y="5235672"/>
            <a:chExt cx="10982056" cy="369332"/>
          </a:xfrm>
        </p:grpSpPr>
        <p:grpSp>
          <p:nvGrpSpPr>
            <p:cNvPr id="61" name="Group 60"/>
            <p:cNvGrpSpPr/>
            <p:nvPr/>
          </p:nvGrpSpPr>
          <p:grpSpPr>
            <a:xfrm>
              <a:off x="193098" y="5235672"/>
              <a:ext cx="10879068" cy="369332"/>
              <a:chOff x="193098" y="5235672"/>
              <a:chExt cx="10879068" cy="36933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93098" y="5235672"/>
                <a:ext cx="10879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             </a:t>
                </a:r>
                <a:r>
                  <a:rPr lang="en-US" altLang="zh-CN" dirty="0">
                    <a:solidFill>
                      <a:srgbClr val="002060"/>
                    </a:solidFill>
                  </a:rPr>
                  <a:t>-</a:t>
                </a:r>
                <a:r>
                  <a:rPr lang="en-US" altLang="zh-CN" i="1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i="1" u="sng" dirty="0">
                    <a:solidFill>
                      <a:srgbClr val="002060"/>
                    </a:solidFill>
                  </a:rPr>
                  <a:t>posterior distribution</a:t>
                </a:r>
                <a:r>
                  <a:rPr lang="en-US" altLang="zh-CN" dirty="0"/>
                  <a:t>, which is the quantity of interest, as it reflects conditional probability of      given     .</a:t>
                </a: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7003" y="5324570"/>
                <a:ext cx="181166" cy="23630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7058" y="5280432"/>
                <a:ext cx="198120" cy="251460"/>
              </a:xfrm>
              <a:prstGeom prst="rect">
                <a:avLst/>
              </a:prstGeom>
            </p:spPr>
          </p:pic>
        </p:grp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10" y="5263586"/>
              <a:ext cx="858137" cy="331647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184113" y="5693409"/>
            <a:ext cx="10836457" cy="383075"/>
            <a:chOff x="184113" y="5459492"/>
            <a:chExt cx="10836457" cy="383075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437" y="5466580"/>
              <a:ext cx="806923" cy="329454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6487" y="5483268"/>
              <a:ext cx="574083" cy="324341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184113" y="5459492"/>
              <a:ext cx="10401429" cy="383075"/>
              <a:chOff x="184113" y="5459492"/>
              <a:chExt cx="10401429" cy="383075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467644" y="5473235"/>
                <a:ext cx="10117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     - </a:t>
                </a:r>
                <a:r>
                  <a:rPr lang="en-US" altLang="zh-CN" i="1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i="1" u="sng" dirty="0">
                    <a:solidFill>
                      <a:srgbClr val="002060"/>
                    </a:solidFill>
                  </a:rPr>
                  <a:t>marginal likelihood/evidence</a:t>
                </a:r>
                <a:r>
                  <a:rPr lang="en-US" altLang="zh-CN" dirty="0"/>
                  <a:t> “weighted average” of likelihood                 , with weighs defined by prior</a:t>
                </a:r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113" y="5459492"/>
                <a:ext cx="595348" cy="359875"/>
              </a:xfrm>
              <a:prstGeom prst="rect">
                <a:avLst/>
              </a:prstGeom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420675" y="2345795"/>
            <a:ext cx="1193010" cy="1778509"/>
            <a:chOff x="420675" y="2381235"/>
            <a:chExt cx="1193010" cy="1778509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75" y="2381235"/>
              <a:ext cx="1193010" cy="1382001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72" name="TextBox 71"/>
            <p:cNvSpPr txBox="1"/>
            <p:nvPr/>
          </p:nvSpPr>
          <p:spPr>
            <a:xfrm>
              <a:off x="523660" y="3728857"/>
              <a:ext cx="10005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Thomas Bayes</a:t>
              </a:r>
            </a:p>
            <a:p>
              <a:pPr algn="ctr"/>
              <a:r>
                <a:rPr lang="en-US" altLang="zh-CN" sz="1100" dirty="0"/>
                <a:t>(1701-1761)</a:t>
              </a:r>
              <a:endParaRPr lang="zh-CN" altLang="en-US" sz="1100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62849" y="4380544"/>
            <a:ext cx="595347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Rectangle 74"/>
          <p:cNvSpPr/>
          <p:nvPr/>
        </p:nvSpPr>
        <p:spPr>
          <a:xfrm>
            <a:off x="10435854" y="3093420"/>
            <a:ext cx="595347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76"/>
          <p:cNvSpPr/>
          <p:nvPr/>
        </p:nvSpPr>
        <p:spPr>
          <a:xfrm>
            <a:off x="765544" y="3156316"/>
            <a:ext cx="10740326" cy="1245563"/>
          </a:xfrm>
          <a:custGeom>
            <a:avLst/>
            <a:gdLst>
              <a:gd name="connsiteX0" fmla="*/ 0 w 10740326"/>
              <a:gd name="connsiteY0" fmla="*/ 1245563 h 1245563"/>
              <a:gd name="connsiteX1" fmla="*/ 1353879 w 10740326"/>
              <a:gd name="connsiteY1" fmla="*/ 1054177 h 1245563"/>
              <a:gd name="connsiteX2" fmla="*/ 3459126 w 10740326"/>
              <a:gd name="connsiteY2" fmla="*/ 1011647 h 1245563"/>
              <a:gd name="connsiteX3" fmla="*/ 5975498 w 10740326"/>
              <a:gd name="connsiteY3" fmla="*/ 1068354 h 1245563"/>
              <a:gd name="connsiteX4" fmla="*/ 8633637 w 10740326"/>
              <a:gd name="connsiteY4" fmla="*/ 1054177 h 1245563"/>
              <a:gd name="connsiteX5" fmla="*/ 9838661 w 10740326"/>
              <a:gd name="connsiteY5" fmla="*/ 1061265 h 1245563"/>
              <a:gd name="connsiteX6" fmla="*/ 10540409 w 10740326"/>
              <a:gd name="connsiteY6" fmla="*/ 763554 h 1245563"/>
              <a:gd name="connsiteX7" fmla="*/ 10738884 w 10740326"/>
              <a:gd name="connsiteY7" fmla="*/ 189396 h 1245563"/>
              <a:gd name="connsiteX8" fmla="*/ 10469526 w 10740326"/>
              <a:gd name="connsiteY8" fmla="*/ 5098 h 1245563"/>
              <a:gd name="connsiteX9" fmla="*/ 10242698 w 10740326"/>
              <a:gd name="connsiteY9" fmla="*/ 47628 h 1245563"/>
              <a:gd name="connsiteX10" fmla="*/ 10242698 w 10740326"/>
              <a:gd name="connsiteY10" fmla="*/ 47628 h 1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40326" h="1245563">
                <a:moveTo>
                  <a:pt x="0" y="1245563"/>
                </a:moveTo>
                <a:cubicBezTo>
                  <a:pt x="388679" y="1169363"/>
                  <a:pt x="777358" y="1093163"/>
                  <a:pt x="1353879" y="1054177"/>
                </a:cubicBezTo>
                <a:cubicBezTo>
                  <a:pt x="1930400" y="1015191"/>
                  <a:pt x="2688856" y="1009284"/>
                  <a:pt x="3459126" y="1011647"/>
                </a:cubicBezTo>
                <a:cubicBezTo>
                  <a:pt x="4229396" y="1014010"/>
                  <a:pt x="5975498" y="1068354"/>
                  <a:pt x="5975498" y="1068354"/>
                </a:cubicBezTo>
                <a:lnTo>
                  <a:pt x="8633637" y="1054177"/>
                </a:lnTo>
                <a:cubicBezTo>
                  <a:pt x="9277497" y="1052996"/>
                  <a:pt x="9520866" y="1109702"/>
                  <a:pt x="9838661" y="1061265"/>
                </a:cubicBezTo>
                <a:cubicBezTo>
                  <a:pt x="10156456" y="1012828"/>
                  <a:pt x="10390372" y="908865"/>
                  <a:pt x="10540409" y="763554"/>
                </a:cubicBezTo>
                <a:cubicBezTo>
                  <a:pt x="10690446" y="618243"/>
                  <a:pt x="10750698" y="315805"/>
                  <a:pt x="10738884" y="189396"/>
                </a:cubicBezTo>
                <a:cubicBezTo>
                  <a:pt x="10727070" y="62987"/>
                  <a:pt x="10552224" y="28726"/>
                  <a:pt x="10469526" y="5098"/>
                </a:cubicBezTo>
                <a:cubicBezTo>
                  <a:pt x="10386828" y="-18530"/>
                  <a:pt x="10242698" y="47628"/>
                  <a:pt x="10242698" y="47628"/>
                </a:cubicBezTo>
                <a:lnTo>
                  <a:pt x="10242698" y="47628"/>
                </a:lnTo>
              </a:path>
            </a:pathLst>
          </a:custGeom>
          <a:noFill/>
          <a:ln w="19050">
            <a:solidFill>
              <a:srgbClr val="0070C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Rectangle 77"/>
          <p:cNvSpPr/>
          <p:nvPr/>
        </p:nvSpPr>
        <p:spPr>
          <a:xfrm>
            <a:off x="162849" y="4843672"/>
            <a:ext cx="858137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Rectangle 78"/>
          <p:cNvSpPr/>
          <p:nvPr/>
        </p:nvSpPr>
        <p:spPr>
          <a:xfrm>
            <a:off x="9562123" y="3090736"/>
            <a:ext cx="884364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Freeform 79"/>
          <p:cNvSpPr/>
          <p:nvPr/>
        </p:nvSpPr>
        <p:spPr>
          <a:xfrm>
            <a:off x="1006549" y="2764366"/>
            <a:ext cx="10537905" cy="2112434"/>
          </a:xfrm>
          <a:custGeom>
            <a:avLst/>
            <a:gdLst>
              <a:gd name="connsiteX0" fmla="*/ 0 w 10537905"/>
              <a:gd name="connsiteY0" fmla="*/ 2112434 h 2112434"/>
              <a:gd name="connsiteX1" fmla="*/ 205563 w 10537905"/>
              <a:gd name="connsiteY1" fmla="*/ 2062815 h 2112434"/>
              <a:gd name="connsiteX2" fmla="*/ 723014 w 10537905"/>
              <a:gd name="connsiteY2" fmla="*/ 2069904 h 2112434"/>
              <a:gd name="connsiteX3" fmla="*/ 1573618 w 10537905"/>
              <a:gd name="connsiteY3" fmla="*/ 2055727 h 2112434"/>
              <a:gd name="connsiteX4" fmla="*/ 2580167 w 10537905"/>
              <a:gd name="connsiteY4" fmla="*/ 2055727 h 2112434"/>
              <a:gd name="connsiteX5" fmla="*/ 3558363 w 10537905"/>
              <a:gd name="connsiteY5" fmla="*/ 2048639 h 2112434"/>
              <a:gd name="connsiteX6" fmla="*/ 4394791 w 10537905"/>
              <a:gd name="connsiteY6" fmla="*/ 2076992 h 2112434"/>
              <a:gd name="connsiteX7" fmla="*/ 5769935 w 10537905"/>
              <a:gd name="connsiteY7" fmla="*/ 2069904 h 2112434"/>
              <a:gd name="connsiteX8" fmla="*/ 7641265 w 10537905"/>
              <a:gd name="connsiteY8" fmla="*/ 2069904 h 2112434"/>
              <a:gd name="connsiteX9" fmla="*/ 8704521 w 10537905"/>
              <a:gd name="connsiteY9" fmla="*/ 1942313 h 2112434"/>
              <a:gd name="connsiteX10" fmla="*/ 9760688 w 10537905"/>
              <a:gd name="connsiteY10" fmla="*/ 1687132 h 2112434"/>
              <a:gd name="connsiteX11" fmla="*/ 10476614 w 10537905"/>
              <a:gd name="connsiteY11" fmla="*/ 1226387 h 2112434"/>
              <a:gd name="connsiteX12" fmla="*/ 10412818 w 10537905"/>
              <a:gd name="connsiteY12" fmla="*/ 248192 h 2112434"/>
              <a:gd name="connsiteX13" fmla="*/ 9711070 w 10537905"/>
              <a:gd name="connsiteY13" fmla="*/ 99 h 2112434"/>
              <a:gd name="connsiteX14" fmla="*/ 9299944 w 10537905"/>
              <a:gd name="connsiteY14" fmla="*/ 219839 h 2112434"/>
              <a:gd name="connsiteX15" fmla="*/ 9236149 w 10537905"/>
              <a:gd name="connsiteY15" fmla="*/ 361606 h 2112434"/>
              <a:gd name="connsiteX16" fmla="*/ 9236149 w 10537905"/>
              <a:gd name="connsiteY16" fmla="*/ 361606 h 211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37905" h="2112434">
                <a:moveTo>
                  <a:pt x="0" y="2112434"/>
                </a:moveTo>
                <a:cubicBezTo>
                  <a:pt x="42530" y="2091168"/>
                  <a:pt x="85061" y="2069903"/>
                  <a:pt x="205563" y="2062815"/>
                </a:cubicBezTo>
                <a:cubicBezTo>
                  <a:pt x="326065" y="2055727"/>
                  <a:pt x="495005" y="2071085"/>
                  <a:pt x="723014" y="2069904"/>
                </a:cubicBezTo>
                <a:cubicBezTo>
                  <a:pt x="951023" y="2068723"/>
                  <a:pt x="1573618" y="2055727"/>
                  <a:pt x="1573618" y="2055727"/>
                </a:cubicBezTo>
                <a:lnTo>
                  <a:pt x="2580167" y="2055727"/>
                </a:lnTo>
                <a:lnTo>
                  <a:pt x="3558363" y="2048639"/>
                </a:lnTo>
                <a:cubicBezTo>
                  <a:pt x="3860800" y="2052183"/>
                  <a:pt x="4394791" y="2076992"/>
                  <a:pt x="4394791" y="2076992"/>
                </a:cubicBezTo>
                <a:lnTo>
                  <a:pt x="5769935" y="2069904"/>
                </a:lnTo>
                <a:cubicBezTo>
                  <a:pt x="6311014" y="2068723"/>
                  <a:pt x="7152167" y="2091169"/>
                  <a:pt x="7641265" y="2069904"/>
                </a:cubicBezTo>
                <a:cubicBezTo>
                  <a:pt x="8130363" y="2048639"/>
                  <a:pt x="8351284" y="2006108"/>
                  <a:pt x="8704521" y="1942313"/>
                </a:cubicBezTo>
                <a:cubicBezTo>
                  <a:pt x="9057758" y="1878518"/>
                  <a:pt x="9465339" y="1806453"/>
                  <a:pt x="9760688" y="1687132"/>
                </a:cubicBezTo>
                <a:cubicBezTo>
                  <a:pt x="10056037" y="1567811"/>
                  <a:pt x="10367926" y="1466210"/>
                  <a:pt x="10476614" y="1226387"/>
                </a:cubicBezTo>
                <a:cubicBezTo>
                  <a:pt x="10585302" y="986564"/>
                  <a:pt x="10540409" y="452573"/>
                  <a:pt x="10412818" y="248192"/>
                </a:cubicBezTo>
                <a:cubicBezTo>
                  <a:pt x="10285227" y="43811"/>
                  <a:pt x="9896549" y="4824"/>
                  <a:pt x="9711070" y="99"/>
                </a:cubicBezTo>
                <a:cubicBezTo>
                  <a:pt x="9525591" y="-4626"/>
                  <a:pt x="9379098" y="159588"/>
                  <a:pt x="9299944" y="219839"/>
                </a:cubicBezTo>
                <a:cubicBezTo>
                  <a:pt x="9220790" y="280090"/>
                  <a:pt x="9236149" y="361606"/>
                  <a:pt x="9236149" y="361606"/>
                </a:cubicBezTo>
                <a:lnTo>
                  <a:pt x="9236149" y="361606"/>
                </a:lnTo>
              </a:path>
            </a:pathLst>
          </a:custGeom>
          <a:noFill/>
          <a:ln w="19050">
            <a:solidFill>
              <a:srgbClr val="FFC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Rectangle 80"/>
          <p:cNvSpPr/>
          <p:nvPr/>
        </p:nvSpPr>
        <p:spPr>
          <a:xfrm>
            <a:off x="151644" y="5279502"/>
            <a:ext cx="858137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Rectangle 81"/>
          <p:cNvSpPr/>
          <p:nvPr/>
        </p:nvSpPr>
        <p:spPr>
          <a:xfrm>
            <a:off x="8312141" y="3289668"/>
            <a:ext cx="884364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Freeform 82"/>
          <p:cNvSpPr/>
          <p:nvPr/>
        </p:nvSpPr>
        <p:spPr>
          <a:xfrm>
            <a:off x="1020726" y="3430772"/>
            <a:ext cx="7293934" cy="1871330"/>
          </a:xfrm>
          <a:custGeom>
            <a:avLst/>
            <a:gdLst>
              <a:gd name="connsiteX0" fmla="*/ 0 w 7293934"/>
              <a:gd name="connsiteY0" fmla="*/ 1871330 h 1871330"/>
              <a:gd name="connsiteX1" fmla="*/ 304800 w 7293934"/>
              <a:gd name="connsiteY1" fmla="*/ 1828800 h 1871330"/>
              <a:gd name="connsiteX2" fmla="*/ 765544 w 7293934"/>
              <a:gd name="connsiteY2" fmla="*/ 1821712 h 1871330"/>
              <a:gd name="connsiteX3" fmla="*/ 1368055 w 7293934"/>
              <a:gd name="connsiteY3" fmla="*/ 1814623 h 1871330"/>
              <a:gd name="connsiteX4" fmla="*/ 2374604 w 7293934"/>
              <a:gd name="connsiteY4" fmla="*/ 1814623 h 1871330"/>
              <a:gd name="connsiteX5" fmla="*/ 3444948 w 7293934"/>
              <a:gd name="connsiteY5" fmla="*/ 1800447 h 1871330"/>
              <a:gd name="connsiteX6" fmla="*/ 4834269 w 7293934"/>
              <a:gd name="connsiteY6" fmla="*/ 1828800 h 1871330"/>
              <a:gd name="connsiteX7" fmla="*/ 5734493 w 7293934"/>
              <a:gd name="connsiteY7" fmla="*/ 1765005 h 1871330"/>
              <a:gd name="connsiteX8" fmla="*/ 6266121 w 7293934"/>
              <a:gd name="connsiteY8" fmla="*/ 1148316 h 1871330"/>
              <a:gd name="connsiteX9" fmla="*/ 6507125 w 7293934"/>
              <a:gd name="connsiteY9" fmla="*/ 453656 h 1871330"/>
              <a:gd name="connsiteX10" fmla="*/ 6918251 w 7293934"/>
              <a:gd name="connsiteY10" fmla="*/ 106326 h 1871330"/>
              <a:gd name="connsiteX11" fmla="*/ 7293934 w 7293934"/>
              <a:gd name="connsiteY11" fmla="*/ 0 h 1871330"/>
              <a:gd name="connsiteX12" fmla="*/ 7293934 w 7293934"/>
              <a:gd name="connsiteY12" fmla="*/ 0 h 18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3934" h="1871330">
                <a:moveTo>
                  <a:pt x="0" y="1871330"/>
                </a:moveTo>
                <a:cubicBezTo>
                  <a:pt x="88604" y="1854200"/>
                  <a:pt x="177209" y="1837070"/>
                  <a:pt x="304800" y="1828800"/>
                </a:cubicBezTo>
                <a:cubicBezTo>
                  <a:pt x="432391" y="1820530"/>
                  <a:pt x="765544" y="1821712"/>
                  <a:pt x="765544" y="1821712"/>
                </a:cubicBezTo>
                <a:lnTo>
                  <a:pt x="1368055" y="1814623"/>
                </a:lnTo>
                <a:lnTo>
                  <a:pt x="2374604" y="1814623"/>
                </a:lnTo>
                <a:cubicBezTo>
                  <a:pt x="2720753" y="1812260"/>
                  <a:pt x="3035004" y="1798084"/>
                  <a:pt x="3444948" y="1800447"/>
                </a:cubicBezTo>
                <a:cubicBezTo>
                  <a:pt x="3854892" y="1802810"/>
                  <a:pt x="4452678" y="1834707"/>
                  <a:pt x="4834269" y="1828800"/>
                </a:cubicBezTo>
                <a:cubicBezTo>
                  <a:pt x="5215860" y="1822893"/>
                  <a:pt x="5495851" y="1878419"/>
                  <a:pt x="5734493" y="1765005"/>
                </a:cubicBezTo>
                <a:cubicBezTo>
                  <a:pt x="5973135" y="1651591"/>
                  <a:pt x="6137349" y="1366874"/>
                  <a:pt x="6266121" y="1148316"/>
                </a:cubicBezTo>
                <a:cubicBezTo>
                  <a:pt x="6394893" y="929758"/>
                  <a:pt x="6398437" y="627321"/>
                  <a:pt x="6507125" y="453656"/>
                </a:cubicBezTo>
                <a:cubicBezTo>
                  <a:pt x="6615813" y="279991"/>
                  <a:pt x="6787116" y="181935"/>
                  <a:pt x="6918251" y="106326"/>
                </a:cubicBezTo>
                <a:cubicBezTo>
                  <a:pt x="7049386" y="30717"/>
                  <a:pt x="7293934" y="0"/>
                  <a:pt x="7293934" y="0"/>
                </a:cubicBezTo>
                <a:lnTo>
                  <a:pt x="7293934" y="0"/>
                </a:lnTo>
              </a:path>
            </a:pathLst>
          </a:custGeom>
          <a:noFill/>
          <a:ln w="19050">
            <a:solidFill>
              <a:srgbClr val="7030A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83"/>
          <p:cNvSpPr/>
          <p:nvPr/>
        </p:nvSpPr>
        <p:spPr>
          <a:xfrm>
            <a:off x="148413" y="5688680"/>
            <a:ext cx="631048" cy="36933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Rectangle 84"/>
          <p:cNvSpPr/>
          <p:nvPr/>
        </p:nvSpPr>
        <p:spPr>
          <a:xfrm>
            <a:off x="9983041" y="3517934"/>
            <a:ext cx="631048" cy="36933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Freeform 85"/>
          <p:cNvSpPr/>
          <p:nvPr/>
        </p:nvSpPr>
        <p:spPr>
          <a:xfrm>
            <a:off x="786809" y="3716292"/>
            <a:ext cx="10484990" cy="2067820"/>
          </a:xfrm>
          <a:custGeom>
            <a:avLst/>
            <a:gdLst>
              <a:gd name="connsiteX0" fmla="*/ 0 w 10484990"/>
              <a:gd name="connsiteY0" fmla="*/ 2067820 h 2067820"/>
              <a:gd name="connsiteX1" fmla="*/ 425303 w 10484990"/>
              <a:gd name="connsiteY1" fmla="*/ 1968582 h 2067820"/>
              <a:gd name="connsiteX2" fmla="*/ 1524000 w 10484990"/>
              <a:gd name="connsiteY2" fmla="*/ 1947317 h 2067820"/>
              <a:gd name="connsiteX3" fmla="*/ 2459665 w 10484990"/>
              <a:gd name="connsiteY3" fmla="*/ 1940229 h 2067820"/>
              <a:gd name="connsiteX4" fmla="*/ 3416596 w 10484990"/>
              <a:gd name="connsiteY4" fmla="*/ 1911875 h 2067820"/>
              <a:gd name="connsiteX5" fmla="*/ 4515293 w 10484990"/>
              <a:gd name="connsiteY5" fmla="*/ 1926052 h 2067820"/>
              <a:gd name="connsiteX6" fmla="*/ 6067647 w 10484990"/>
              <a:gd name="connsiteY6" fmla="*/ 1933141 h 2067820"/>
              <a:gd name="connsiteX7" fmla="*/ 7060019 w 10484990"/>
              <a:gd name="connsiteY7" fmla="*/ 1940229 h 2067820"/>
              <a:gd name="connsiteX8" fmla="*/ 7896447 w 10484990"/>
              <a:gd name="connsiteY8" fmla="*/ 1940229 h 2067820"/>
              <a:gd name="connsiteX9" fmla="*/ 8541489 w 10484990"/>
              <a:gd name="connsiteY9" fmla="*/ 1947317 h 2067820"/>
              <a:gd name="connsiteX10" fmla="*/ 9548038 w 10484990"/>
              <a:gd name="connsiteY10" fmla="*/ 1933141 h 2067820"/>
              <a:gd name="connsiteX11" fmla="*/ 10157638 w 10484990"/>
              <a:gd name="connsiteY11" fmla="*/ 1940229 h 2067820"/>
              <a:gd name="connsiteX12" fmla="*/ 10483703 w 10484990"/>
              <a:gd name="connsiteY12" fmla="*/ 1358982 h 2067820"/>
              <a:gd name="connsiteX13" fmla="*/ 10256875 w 10484990"/>
              <a:gd name="connsiteY13" fmla="*/ 579261 h 2067820"/>
              <a:gd name="connsiteX14" fmla="*/ 9902456 w 10484990"/>
              <a:gd name="connsiteY14" fmla="*/ 68899 h 2067820"/>
              <a:gd name="connsiteX15" fmla="*/ 9824484 w 10484990"/>
              <a:gd name="connsiteY15" fmla="*/ 5103 h 2067820"/>
              <a:gd name="connsiteX16" fmla="*/ 9824484 w 10484990"/>
              <a:gd name="connsiteY16" fmla="*/ 5103 h 206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84990" h="2067820">
                <a:moveTo>
                  <a:pt x="0" y="2067820"/>
                </a:moveTo>
                <a:cubicBezTo>
                  <a:pt x="85651" y="2028243"/>
                  <a:pt x="171303" y="1988666"/>
                  <a:pt x="425303" y="1968582"/>
                </a:cubicBezTo>
                <a:cubicBezTo>
                  <a:pt x="679303" y="1948498"/>
                  <a:pt x="1524000" y="1947317"/>
                  <a:pt x="1524000" y="1947317"/>
                </a:cubicBezTo>
                <a:lnTo>
                  <a:pt x="2459665" y="1940229"/>
                </a:lnTo>
                <a:cubicBezTo>
                  <a:pt x="2775098" y="1934322"/>
                  <a:pt x="3416596" y="1911875"/>
                  <a:pt x="3416596" y="1911875"/>
                </a:cubicBezTo>
                <a:lnTo>
                  <a:pt x="4515293" y="1926052"/>
                </a:lnTo>
                <a:lnTo>
                  <a:pt x="6067647" y="1933141"/>
                </a:lnTo>
                <a:lnTo>
                  <a:pt x="7060019" y="1940229"/>
                </a:lnTo>
                <a:lnTo>
                  <a:pt x="7896447" y="1940229"/>
                </a:lnTo>
                <a:lnTo>
                  <a:pt x="8541489" y="1947317"/>
                </a:lnTo>
                <a:lnTo>
                  <a:pt x="9548038" y="1933141"/>
                </a:lnTo>
                <a:cubicBezTo>
                  <a:pt x="9817396" y="1931960"/>
                  <a:pt x="10001694" y="2035922"/>
                  <a:pt x="10157638" y="1940229"/>
                </a:cubicBezTo>
                <a:cubicBezTo>
                  <a:pt x="10313582" y="1844536"/>
                  <a:pt x="10467164" y="1585810"/>
                  <a:pt x="10483703" y="1358982"/>
                </a:cubicBezTo>
                <a:cubicBezTo>
                  <a:pt x="10500243" y="1132154"/>
                  <a:pt x="10353749" y="794275"/>
                  <a:pt x="10256875" y="579261"/>
                </a:cubicBezTo>
                <a:cubicBezTo>
                  <a:pt x="10160001" y="364247"/>
                  <a:pt x="9974521" y="164592"/>
                  <a:pt x="9902456" y="68899"/>
                </a:cubicBezTo>
                <a:cubicBezTo>
                  <a:pt x="9830391" y="-26794"/>
                  <a:pt x="9824484" y="5103"/>
                  <a:pt x="9824484" y="5103"/>
                </a:cubicBezTo>
                <a:lnTo>
                  <a:pt x="9824484" y="5103"/>
                </a:lnTo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3795742" y="6027698"/>
            <a:ext cx="1756171" cy="225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980804" y="6129489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2060"/>
                </a:solidFill>
              </a:rPr>
              <a:t>using sum rule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58" y="6152557"/>
            <a:ext cx="2382224" cy="641651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972639" y="6436860"/>
            <a:ext cx="2336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2060"/>
                </a:solidFill>
              </a:rPr>
              <a:t>and then product rule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02" y="6159645"/>
            <a:ext cx="1775795" cy="647425"/>
          </a:xfrm>
          <a:prstGeom prst="rect">
            <a:avLst/>
          </a:prstGeom>
        </p:spPr>
      </p:pic>
      <p:cxnSp>
        <p:nvCxnSpPr>
          <p:cNvPr id="98" name="Elbow Connector 97"/>
          <p:cNvCxnSpPr/>
          <p:nvPr/>
        </p:nvCxnSpPr>
        <p:spPr>
          <a:xfrm>
            <a:off x="4592934" y="6044223"/>
            <a:ext cx="497746" cy="397053"/>
          </a:xfrm>
          <a:prstGeom prst="bentConnector3">
            <a:avLst>
              <a:gd name="adj1" fmla="val 157"/>
            </a:avLst>
          </a:prstGeom>
          <a:ln w="28575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/>
      <p:bldP spid="31" grpId="0" animBg="1"/>
      <p:bldP spid="32" grpId="0" animBg="1"/>
      <p:bldP spid="33" grpId="0"/>
      <p:bldP spid="35" grpId="0"/>
      <p:bldP spid="36" grpId="0" animBg="1"/>
      <p:bldP spid="39" grpId="0" animBg="1"/>
      <p:bldP spid="39" grpId="1" animBg="1"/>
      <p:bldP spid="42" grpId="0" animBg="1"/>
      <p:bldP spid="42" grpId="1" animBg="1"/>
      <p:bldP spid="74" grpId="0" animBg="1"/>
      <p:bldP spid="74" grpId="1" animBg="1"/>
      <p:bldP spid="75" grpId="0" animBg="1"/>
      <p:bldP spid="75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90" grpId="0"/>
      <p:bldP spid="9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Summary Statistics (Expected Value)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17020"/>
            <a:ext cx="1211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Weighted average expression over distribution is a special case of </a:t>
            </a:r>
            <a:r>
              <a:rPr lang="en-US" altLang="zh-CN" i="1" u="sng" dirty="0">
                <a:solidFill>
                  <a:srgbClr val="002060"/>
                </a:solidFill>
              </a:rPr>
              <a:t>statistics</a:t>
            </a:r>
            <a:r>
              <a:rPr lang="en-US" altLang="zh-CN" dirty="0"/>
              <a:t>.  A statistic of a random variable is a </a:t>
            </a:r>
            <a:r>
              <a:rPr lang="en-US" altLang="zh-CN" i="1" u="sng" dirty="0">
                <a:solidFill>
                  <a:srgbClr val="002060"/>
                </a:solidFill>
              </a:rPr>
              <a:t>deterministic function</a:t>
            </a:r>
            <a:r>
              <a:rPr lang="en-US" altLang="zh-CN" dirty="0">
                <a:solidFill>
                  <a:srgbClr val="002060"/>
                </a:solidFill>
              </a:rPr>
              <a:t> </a:t>
            </a:r>
            <a:r>
              <a:rPr lang="en-US" altLang="zh-CN" dirty="0"/>
              <a:t>of that random variable.  They provide a general view on the behavior of a random variable.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50672"/>
            <a:ext cx="715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Two most popular statistics of random variable are </a:t>
            </a:r>
            <a:r>
              <a:rPr lang="en-US" altLang="zh-CN" i="1" u="sng" dirty="0">
                <a:solidFill>
                  <a:srgbClr val="002060"/>
                </a:solidFill>
              </a:rPr>
              <a:t>mean</a:t>
            </a:r>
            <a:r>
              <a:rPr lang="en-US" altLang="zh-CN" dirty="0"/>
              <a:t> and </a:t>
            </a:r>
            <a:r>
              <a:rPr lang="en-US" altLang="zh-CN" i="1" u="sng" dirty="0">
                <a:solidFill>
                  <a:srgbClr val="002060"/>
                </a:solidFill>
              </a:rPr>
              <a:t>variance</a:t>
            </a:r>
            <a:r>
              <a:rPr lang="en-US" altLang="zh-CN" dirty="0"/>
              <a:t> 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5630" y="1842975"/>
            <a:ext cx="749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MEAN (MATHEMATICAL EXPECTATION,   EXPECTED VALUE,  FIRST MOMENT)</a:t>
            </a:r>
            <a:endParaRPr lang="zh-CN" altLang="en-US" b="1" dirty="0"/>
          </a:p>
        </p:txBody>
      </p:sp>
      <p:grpSp>
        <p:nvGrpSpPr>
          <p:cNvPr id="67" name="Group 66"/>
          <p:cNvGrpSpPr/>
          <p:nvPr/>
        </p:nvGrpSpPr>
        <p:grpSpPr>
          <a:xfrm>
            <a:off x="14179" y="2325717"/>
            <a:ext cx="6741040" cy="1855160"/>
            <a:chOff x="14179" y="2318629"/>
            <a:chExt cx="6741040" cy="1855160"/>
          </a:xfrm>
        </p:grpSpPr>
        <p:grpSp>
          <p:nvGrpSpPr>
            <p:cNvPr id="14" name="Group 13"/>
            <p:cNvGrpSpPr/>
            <p:nvPr/>
          </p:nvGrpSpPr>
          <p:grpSpPr>
            <a:xfrm>
              <a:off x="14179" y="2318629"/>
              <a:ext cx="6741040" cy="1200329"/>
              <a:chOff x="14179" y="2318629"/>
              <a:chExt cx="6741040" cy="120032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4179" y="2318629"/>
                <a:ext cx="67410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>
                    <a:solidFill>
                      <a:srgbClr val="002060"/>
                    </a:solidFill>
                  </a:rPr>
                  <a:t>CASE I (Discrete): </a:t>
                </a:r>
                <a:r>
                  <a:rPr lang="en-US" altLang="zh-CN" dirty="0"/>
                  <a:t>   </a:t>
                </a:r>
              </a:p>
              <a:p>
                <a:r>
                  <a:rPr lang="en-US" altLang="zh-CN" dirty="0"/>
                  <a:t>Let                        be a discrete random variable with the target set                                                     </a:t>
                </a:r>
              </a:p>
              <a:p>
                <a:r>
                  <a:rPr lang="en-US" altLang="zh-CN" dirty="0"/>
                  <a:t>                                                 and the probability mass function </a:t>
                </a:r>
              </a:p>
              <a:p>
                <a:r>
                  <a:rPr lang="en-US" altLang="zh-CN" dirty="0"/>
                  <a:t>                               for                     . The expected value of     is a sum: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263" y="2654830"/>
                <a:ext cx="1194521" cy="236752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37" y="2940463"/>
                <a:ext cx="2519409" cy="26208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95" y="3189748"/>
                <a:ext cx="1578819" cy="26696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882" y="3246429"/>
                <a:ext cx="1044649" cy="20893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033" y="3216724"/>
                <a:ext cx="186648" cy="203364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556" y="3518958"/>
              <a:ext cx="1765197" cy="65483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8496311" y="2167471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861307" y="2670667"/>
            <a:ext cx="2071652" cy="868998"/>
            <a:chOff x="6881585" y="4140305"/>
            <a:chExt cx="2071652" cy="868998"/>
          </a:xfrm>
        </p:grpSpPr>
        <p:grpSp>
          <p:nvGrpSpPr>
            <p:cNvPr id="18" name="Group 17"/>
            <p:cNvGrpSpPr/>
            <p:nvPr/>
          </p:nvGrpSpPr>
          <p:grpSpPr>
            <a:xfrm>
              <a:off x="6881585" y="4140305"/>
              <a:ext cx="837662" cy="226205"/>
              <a:chOff x="6421272" y="1766466"/>
              <a:chExt cx="1146470" cy="293995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1272" y="1771268"/>
                <a:ext cx="242669" cy="242669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0293" y="1769593"/>
                <a:ext cx="96956" cy="290868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5974" y="1766466"/>
                <a:ext cx="85599" cy="287171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8406" y="1773290"/>
                <a:ext cx="265784" cy="261565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3357" y="1862468"/>
                <a:ext cx="212508" cy="114869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3374" y="1793779"/>
                <a:ext cx="154368" cy="244976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832253" y="4140305"/>
              <a:ext cx="837662" cy="226936"/>
              <a:chOff x="6464489" y="2553488"/>
              <a:chExt cx="1137401" cy="293995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4489" y="2558290"/>
                <a:ext cx="242669" cy="242669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3510" y="2556615"/>
                <a:ext cx="96956" cy="290868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9191" y="2553488"/>
                <a:ext cx="85599" cy="287171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574" y="2649490"/>
                <a:ext cx="212508" cy="114869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6968" y="2560535"/>
                <a:ext cx="267642" cy="272066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0969" y="2553505"/>
                <a:ext cx="150921" cy="265908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7832253" y="4450597"/>
              <a:ext cx="1120984" cy="228265"/>
              <a:chOff x="6461627" y="3521335"/>
              <a:chExt cx="1659544" cy="326987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627" y="3531249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7389" y="3524037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4375" y="3521335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178" y="3637133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6158" y="3531249"/>
                <a:ext cx="286965" cy="286965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1085" y="3539227"/>
                <a:ext cx="640086" cy="25462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6881585" y="4436830"/>
              <a:ext cx="848771" cy="249472"/>
              <a:chOff x="6614027" y="4212823"/>
              <a:chExt cx="1191131" cy="326987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0790" y="4270166"/>
                <a:ext cx="154368" cy="244976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4027" y="4222737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9789" y="4215525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6775" y="4212823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9578" y="4328621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8259" y="4232737"/>
                <a:ext cx="271227" cy="260549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6881585" y="4768377"/>
              <a:ext cx="793699" cy="240926"/>
              <a:chOff x="6766427" y="5293272"/>
              <a:chExt cx="1204132" cy="326987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6427" y="5303186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2189" y="5295974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9175" y="5293272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1978" y="5409070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9299" y="5310880"/>
                <a:ext cx="289679" cy="28508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148" y="5349624"/>
                <a:ext cx="167411" cy="241072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7828829" y="4756984"/>
              <a:ext cx="779514" cy="238601"/>
              <a:chOff x="6919962" y="6080294"/>
              <a:chExt cx="1180989" cy="326987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962" y="6109863"/>
                <a:ext cx="270549" cy="27054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4589" y="6082996"/>
                <a:ext cx="108095" cy="32428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1575" y="6080294"/>
                <a:ext cx="95433" cy="32016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4378" y="6196092"/>
                <a:ext cx="236922" cy="128066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4767" y="6093942"/>
                <a:ext cx="301744" cy="292164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4966" y="6147033"/>
                <a:ext cx="145985" cy="232249"/>
              </a:xfrm>
              <a:prstGeom prst="rect">
                <a:avLst/>
              </a:prstGeom>
            </p:spPr>
          </p:pic>
        </p:grpSp>
      </p:grpSp>
      <p:grpSp>
        <p:nvGrpSpPr>
          <p:cNvPr id="63" name="Group 62"/>
          <p:cNvGrpSpPr/>
          <p:nvPr/>
        </p:nvGrpSpPr>
        <p:grpSpPr>
          <a:xfrm>
            <a:off x="6733694" y="2673597"/>
            <a:ext cx="2975632" cy="923330"/>
            <a:chOff x="6733694" y="2673597"/>
            <a:chExt cx="2697668" cy="923330"/>
          </a:xfrm>
        </p:grpSpPr>
        <p:sp>
          <p:nvSpPr>
            <p:cNvPr id="60" name="TextBox 59"/>
            <p:cNvSpPr txBox="1"/>
            <p:nvPr/>
          </p:nvSpPr>
          <p:spPr>
            <a:xfrm>
              <a:off x="6733694" y="2673597"/>
              <a:ext cx="26976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Consider </a:t>
              </a:r>
              <a:r>
                <a:rPr lang="en-US" altLang="zh-CN" i="1" u="sng" dirty="0">
                  <a:solidFill>
                    <a:srgbClr val="002060"/>
                  </a:solidFill>
                </a:rPr>
                <a:t>a fair dice</a:t>
              </a:r>
              <a:r>
                <a:rPr lang="en-US" altLang="zh-CN" dirty="0"/>
                <a:t>  (all sides are equally probable =     )  and random variable     : 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454" y="3296549"/>
              <a:ext cx="186648" cy="203364"/>
            </a:xfrm>
            <a:prstGeom prst="rect">
              <a:avLst/>
            </a:prstGeom>
          </p:spPr>
        </p:pic>
      </p:grpSp>
      <p:sp>
        <p:nvSpPr>
          <p:cNvPr id="62" name="Right Arrow 61"/>
          <p:cNvSpPr/>
          <p:nvPr/>
        </p:nvSpPr>
        <p:spPr>
          <a:xfrm>
            <a:off x="6404211" y="2742774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42" y="2974756"/>
            <a:ext cx="84032" cy="310450"/>
          </a:xfrm>
          <a:prstGeom prst="rect">
            <a:avLst/>
          </a:prstGeom>
        </p:spPr>
      </p:pic>
      <p:sp>
        <p:nvSpPr>
          <p:cNvPr id="66" name="Right Arrow 65"/>
          <p:cNvSpPr/>
          <p:nvPr/>
        </p:nvSpPr>
        <p:spPr>
          <a:xfrm rot="5400000">
            <a:off x="9365457" y="3335742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8949721" y="3323033"/>
            <a:ext cx="210906" cy="24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0536148" y="2916204"/>
            <a:ext cx="210906" cy="24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1493347" y="2898698"/>
            <a:ext cx="210906" cy="24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85" y="3925123"/>
            <a:ext cx="5331220" cy="448056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7687993" y="4399281"/>
            <a:ext cx="210906" cy="24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344787" y="4396820"/>
            <a:ext cx="210906" cy="24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9424164" y="4394359"/>
            <a:ext cx="210906" cy="24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0074493" y="4390366"/>
            <a:ext cx="210906" cy="24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10736249" y="4394179"/>
            <a:ext cx="210906" cy="24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1387831" y="4398154"/>
            <a:ext cx="210906" cy="24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422177" y="4263232"/>
            <a:ext cx="210906" cy="24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8060352" y="4260771"/>
            <a:ext cx="210906" cy="24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836407" y="4264345"/>
            <a:ext cx="452907" cy="131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9799995" y="4269261"/>
            <a:ext cx="210906" cy="24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0452346" y="4269261"/>
            <a:ext cx="210906" cy="24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1127890" y="4277363"/>
            <a:ext cx="210906" cy="24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1500596" y="3211458"/>
            <a:ext cx="452907" cy="131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557799" y="3238002"/>
            <a:ext cx="210906" cy="24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10499172" y="3548814"/>
            <a:ext cx="210906" cy="24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1438731" y="3538366"/>
            <a:ext cx="210906" cy="24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11810664" y="3869811"/>
            <a:ext cx="331717" cy="527009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Group 121"/>
          <p:cNvGrpSpPr/>
          <p:nvPr/>
        </p:nvGrpSpPr>
        <p:grpSpPr>
          <a:xfrm>
            <a:off x="43770" y="4460902"/>
            <a:ext cx="6741040" cy="1904890"/>
            <a:chOff x="43770" y="4460902"/>
            <a:chExt cx="6741040" cy="1904890"/>
          </a:xfrm>
        </p:grpSpPr>
        <p:grpSp>
          <p:nvGrpSpPr>
            <p:cNvPr id="120" name="Group 119"/>
            <p:cNvGrpSpPr/>
            <p:nvPr/>
          </p:nvGrpSpPr>
          <p:grpSpPr>
            <a:xfrm>
              <a:off x="43770" y="4460902"/>
              <a:ext cx="6741040" cy="1200329"/>
              <a:chOff x="43770" y="4495022"/>
              <a:chExt cx="6741040" cy="1200329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43770" y="4495022"/>
                <a:ext cx="67410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>
                    <a:solidFill>
                      <a:srgbClr val="002060"/>
                    </a:solidFill>
                  </a:rPr>
                  <a:t>CASE II (Continuous): </a:t>
                </a:r>
                <a:r>
                  <a:rPr lang="en-US" altLang="zh-CN" dirty="0"/>
                  <a:t>   </a:t>
                </a:r>
              </a:p>
              <a:p>
                <a:r>
                  <a:rPr lang="en-US" altLang="zh-CN" dirty="0"/>
                  <a:t>Let                        be a continuous random variable with the target </a:t>
                </a:r>
              </a:p>
              <a:p>
                <a:r>
                  <a:rPr lang="en-US" altLang="zh-CN" dirty="0"/>
                  <a:t>Set                  and the probability density function           . The mean</a:t>
                </a:r>
              </a:p>
              <a:p>
                <a:r>
                  <a:rPr lang="en-US" altLang="zh-CN" dirty="0"/>
                  <a:t>value of      is given by an integral (</a:t>
                </a:r>
                <a:r>
                  <a:rPr lang="en-US" altLang="zh-CN" u="sng" dirty="0"/>
                  <a:t>if it exist</a:t>
                </a:r>
                <a:r>
                  <a:rPr lang="en-US" altLang="zh-CN" dirty="0"/>
                  <a:t>):</a:t>
                </a:r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854" y="4831223"/>
                <a:ext cx="1194521" cy="236752"/>
              </a:xfrm>
              <a:prstGeom prst="rect">
                <a:avLst/>
              </a:prstGeom>
            </p:spPr>
          </p:pic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030" y="5382420"/>
                <a:ext cx="186648" cy="203364"/>
              </a:xfrm>
              <a:prstGeom prst="rect">
                <a:avLst/>
              </a:prstGeom>
            </p:spPr>
          </p:pic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9217" y="5049916"/>
                <a:ext cx="488520" cy="325680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789" y="5080343"/>
                <a:ext cx="876220" cy="267957"/>
              </a:xfrm>
              <a:prstGeom prst="rect">
                <a:avLst/>
              </a:prstGeom>
            </p:spPr>
          </p:pic>
        </p:grp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556" y="5715823"/>
              <a:ext cx="2346027" cy="649969"/>
            </a:xfrm>
            <a:prstGeom prst="rect">
              <a:avLst/>
            </a:prstGeom>
          </p:spPr>
        </p:pic>
      </p:grpSp>
      <p:sp>
        <p:nvSpPr>
          <p:cNvPr id="123" name="Right Arrow 122"/>
          <p:cNvSpPr/>
          <p:nvPr/>
        </p:nvSpPr>
        <p:spPr>
          <a:xfrm>
            <a:off x="6406493" y="4741752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6733693" y="4870011"/>
            <a:ext cx="4307673" cy="369332"/>
            <a:chOff x="6733693" y="4870011"/>
            <a:chExt cx="4307673" cy="369332"/>
          </a:xfrm>
        </p:grpSpPr>
        <p:sp>
          <p:nvSpPr>
            <p:cNvPr id="124" name="TextBox 123"/>
            <p:cNvSpPr txBox="1"/>
            <p:nvPr/>
          </p:nvSpPr>
          <p:spPr>
            <a:xfrm>
              <a:off x="6733693" y="4870011"/>
              <a:ext cx="4307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Consider                                      with pdf          :</a:t>
              </a:r>
            </a:p>
          </p:txBody>
        </p: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652" y="4912042"/>
              <a:ext cx="1847724" cy="280627"/>
            </a:xfrm>
            <a:prstGeom prst="rect">
              <a:avLst/>
            </a:prstGeom>
          </p:spPr>
        </p:pic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9553" y="4898394"/>
              <a:ext cx="441598" cy="261055"/>
            </a:xfrm>
            <a:prstGeom prst="rect">
              <a:avLst/>
            </a:prstGeom>
          </p:spPr>
        </p:pic>
      </p:grpSp>
      <p:grpSp>
        <p:nvGrpSpPr>
          <p:cNvPr id="173" name="Group 172"/>
          <p:cNvGrpSpPr/>
          <p:nvPr/>
        </p:nvGrpSpPr>
        <p:grpSpPr>
          <a:xfrm>
            <a:off x="6880405" y="5280256"/>
            <a:ext cx="1857393" cy="1437249"/>
            <a:chOff x="6880405" y="5280256"/>
            <a:chExt cx="1857393" cy="1437249"/>
          </a:xfrm>
        </p:grpSpPr>
        <p:grpSp>
          <p:nvGrpSpPr>
            <p:cNvPr id="150" name="Group 149"/>
            <p:cNvGrpSpPr/>
            <p:nvPr/>
          </p:nvGrpSpPr>
          <p:grpSpPr>
            <a:xfrm>
              <a:off x="6880405" y="5280256"/>
              <a:ext cx="1857393" cy="1437249"/>
              <a:chOff x="6971845" y="5325976"/>
              <a:chExt cx="1857393" cy="1437249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7094222" y="5325976"/>
                <a:ext cx="1735016" cy="1437249"/>
                <a:chOff x="7360922" y="5295496"/>
                <a:chExt cx="1735016" cy="1437249"/>
              </a:xfrm>
            </p:grpSpPr>
            <p:grpSp>
              <p:nvGrpSpPr>
                <p:cNvPr id="157" name="Group 156"/>
                <p:cNvGrpSpPr/>
                <p:nvPr/>
              </p:nvGrpSpPr>
              <p:grpSpPr>
                <a:xfrm>
                  <a:off x="7360922" y="5295496"/>
                  <a:ext cx="1735016" cy="1437249"/>
                  <a:chOff x="4537776" y="4422564"/>
                  <a:chExt cx="1735016" cy="1437249"/>
                </a:xfrm>
              </p:grpSpPr>
              <p:grpSp>
                <p:nvGrpSpPr>
                  <p:cNvPr id="161" name="Group 160"/>
                  <p:cNvGrpSpPr/>
                  <p:nvPr/>
                </p:nvGrpSpPr>
                <p:grpSpPr>
                  <a:xfrm>
                    <a:off x="4537776" y="5508227"/>
                    <a:ext cx="1735016" cy="351586"/>
                    <a:chOff x="257907" y="5516899"/>
                    <a:chExt cx="1735016" cy="351586"/>
                  </a:xfrm>
                </p:grpSpPr>
                <p:cxnSp>
                  <p:nvCxnSpPr>
                    <p:cNvPr id="166" name="Straight Arrow Connector 165"/>
                    <p:cNvCxnSpPr/>
                    <p:nvPr/>
                  </p:nvCxnSpPr>
                  <p:spPr>
                    <a:xfrm flipV="1">
                      <a:off x="257907" y="5516899"/>
                      <a:ext cx="1735016" cy="8579"/>
                    </a:xfrm>
                    <a:prstGeom prst="straightConnector1">
                      <a:avLst/>
                    </a:prstGeom>
                    <a:ln w="28575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7" name="TextBox 166"/>
                    <p:cNvSpPr txBox="1"/>
                    <p:nvPr/>
                  </p:nvSpPr>
                  <p:spPr>
                    <a:xfrm>
                      <a:off x="622660" y="5529931"/>
                      <a:ext cx="28886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168" name="TextBox 167"/>
                    <p:cNvSpPr txBox="1"/>
                    <p:nvPr/>
                  </p:nvSpPr>
                  <p:spPr>
                    <a:xfrm>
                      <a:off x="1369402" y="5524311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1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cxnSp>
                <p:nvCxnSpPr>
                  <p:cNvPr id="162" name="Straight Arrow Connector 161"/>
                  <p:cNvCxnSpPr/>
                  <p:nvPr/>
                </p:nvCxnSpPr>
                <p:spPr>
                  <a:xfrm flipH="1" flipV="1">
                    <a:off x="5127369" y="4422565"/>
                    <a:ext cx="3319" cy="1241492"/>
                  </a:xfrm>
                  <a:prstGeom prst="straightConnector1">
                    <a:avLst/>
                  </a:prstGeom>
                  <a:ln w="28575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TextBox 162"/>
                  <p:cNvSpPr txBox="1"/>
                  <p:nvPr/>
                </p:nvSpPr>
                <p:spPr>
                  <a:xfrm>
                    <a:off x="4723788" y="4676278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1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pic>
                <p:nvPicPr>
                  <p:cNvPr id="164" name="Picture 163"/>
                  <p:cNvPicPr>
                    <a:picLocks noChangeAspect="1"/>
                  </p:cNvPicPr>
                  <p:nvPr/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20531" y="5619309"/>
                    <a:ext cx="152261" cy="146621"/>
                  </a:xfrm>
                  <a:prstGeom prst="rect">
                    <a:avLst/>
                  </a:prstGeom>
                </p:spPr>
              </p:pic>
              <p:pic>
                <p:nvPicPr>
                  <p:cNvPr id="165" name="Picture 164"/>
                  <p:cNvPicPr>
                    <a:picLocks noChangeAspect="1"/>
                  </p:cNvPicPr>
                  <p:nvPr/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63840" y="4422564"/>
                    <a:ext cx="138260" cy="19970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8" name="Oval 157"/>
                <p:cNvSpPr/>
                <p:nvPr/>
              </p:nvSpPr>
              <p:spPr>
                <a:xfrm>
                  <a:off x="8605774" y="6335099"/>
                  <a:ext cx="99113" cy="9247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7904291" y="6335099"/>
                  <a:ext cx="99113" cy="9247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7904291" y="5690187"/>
                  <a:ext cx="99113" cy="9247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53" name="Straight Connector 152"/>
              <p:cNvCxnSpPr/>
              <p:nvPr/>
            </p:nvCxnSpPr>
            <p:spPr>
              <a:xfrm>
                <a:off x="7736704" y="5758902"/>
                <a:ext cx="653623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6971845" y="6419565"/>
                <a:ext cx="653623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8433915" y="6411639"/>
                <a:ext cx="287166" cy="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8388630" y="5739048"/>
                <a:ext cx="0" cy="631950"/>
              </a:xfrm>
              <a:prstGeom prst="line">
                <a:avLst/>
              </a:prstGeom>
              <a:ln w="9525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5690" y="5397312"/>
              <a:ext cx="346583" cy="204886"/>
            </a:xfrm>
            <a:prstGeom prst="rect">
              <a:avLst/>
            </a:prstGeom>
          </p:spPr>
        </p:pic>
      </p:grpSp>
      <p:pic>
        <p:nvPicPr>
          <p:cNvPr id="175" name="Picture 174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462" y="5314180"/>
            <a:ext cx="2238947" cy="552800"/>
          </a:xfrm>
          <a:prstGeom prst="rect">
            <a:avLst/>
          </a:prstGeom>
        </p:spPr>
      </p:pic>
      <p:sp>
        <p:nvSpPr>
          <p:cNvPr id="176" name="Right Arrow 175"/>
          <p:cNvSpPr/>
          <p:nvPr/>
        </p:nvSpPr>
        <p:spPr>
          <a:xfrm>
            <a:off x="8872644" y="5234700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7" name="Picture 176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183" y="5960200"/>
            <a:ext cx="2091742" cy="58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1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62" grpId="0" animBg="1"/>
      <p:bldP spid="66" grpId="0" animBg="1"/>
      <p:bldP spid="107" grpId="0" animBg="1"/>
      <p:bldP spid="107" grpId="1" animBg="1"/>
      <p:bldP spid="123" grpId="0" animBg="1"/>
      <p:bldP spid="17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Summary Statistics (Variance)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17020"/>
            <a:ext cx="1211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Weighted average expression over distribution is a special case of </a:t>
            </a:r>
            <a:r>
              <a:rPr lang="en-US" altLang="zh-CN" i="1" u="sng" dirty="0">
                <a:solidFill>
                  <a:srgbClr val="002060"/>
                </a:solidFill>
              </a:rPr>
              <a:t>statistics</a:t>
            </a:r>
            <a:r>
              <a:rPr lang="en-US" altLang="zh-CN" dirty="0"/>
              <a:t>.  A statistic of a random variable is a </a:t>
            </a:r>
            <a:r>
              <a:rPr lang="en-US" altLang="zh-CN" i="1" u="sng" dirty="0">
                <a:solidFill>
                  <a:srgbClr val="002060"/>
                </a:solidFill>
              </a:rPr>
              <a:t>deterministic function</a:t>
            </a:r>
            <a:r>
              <a:rPr lang="en-US" altLang="zh-CN" dirty="0">
                <a:solidFill>
                  <a:srgbClr val="002060"/>
                </a:solidFill>
              </a:rPr>
              <a:t> </a:t>
            </a:r>
            <a:r>
              <a:rPr lang="en-US" altLang="zh-CN" dirty="0"/>
              <a:t>of that random variable.  They provide a general view on the behavior of a random variable.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50672"/>
            <a:ext cx="715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Two most popular statistics of random variable are </a:t>
            </a:r>
            <a:r>
              <a:rPr lang="en-US" altLang="zh-CN" i="1" u="sng" dirty="0">
                <a:solidFill>
                  <a:srgbClr val="002060"/>
                </a:solidFill>
              </a:rPr>
              <a:t>mean</a:t>
            </a:r>
            <a:r>
              <a:rPr lang="en-US" altLang="zh-CN" dirty="0"/>
              <a:t> and </a:t>
            </a:r>
            <a:r>
              <a:rPr lang="en-US" altLang="zh-CN" i="1" u="sng" dirty="0">
                <a:solidFill>
                  <a:srgbClr val="002060"/>
                </a:solidFill>
              </a:rPr>
              <a:t>variance</a:t>
            </a:r>
            <a:r>
              <a:rPr lang="en-US" altLang="zh-CN" dirty="0"/>
              <a:t> . 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559072" y="1831900"/>
            <a:ext cx="441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VARIANCE (DISPERSION, SECOND MOMENT)</a:t>
            </a:r>
            <a:endParaRPr lang="zh-CN" altLang="en-US" b="1" dirty="0"/>
          </a:p>
        </p:txBody>
      </p:sp>
      <p:grpSp>
        <p:nvGrpSpPr>
          <p:cNvPr id="76" name="Group 75"/>
          <p:cNvGrpSpPr/>
          <p:nvPr/>
        </p:nvGrpSpPr>
        <p:grpSpPr>
          <a:xfrm>
            <a:off x="14179" y="2325717"/>
            <a:ext cx="6741040" cy="1836481"/>
            <a:chOff x="14179" y="2325717"/>
            <a:chExt cx="6741040" cy="1836481"/>
          </a:xfrm>
        </p:grpSpPr>
        <p:grpSp>
          <p:nvGrpSpPr>
            <p:cNvPr id="14" name="Group 13"/>
            <p:cNvGrpSpPr/>
            <p:nvPr/>
          </p:nvGrpSpPr>
          <p:grpSpPr>
            <a:xfrm>
              <a:off x="14179" y="2325717"/>
              <a:ext cx="6741040" cy="1200329"/>
              <a:chOff x="14179" y="2318629"/>
              <a:chExt cx="6741040" cy="120032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4179" y="2318629"/>
                <a:ext cx="67410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>
                    <a:solidFill>
                      <a:srgbClr val="002060"/>
                    </a:solidFill>
                  </a:rPr>
                  <a:t>CASE I (Discrete): </a:t>
                </a:r>
                <a:r>
                  <a:rPr lang="en-US" altLang="zh-CN" dirty="0"/>
                  <a:t>   </a:t>
                </a:r>
              </a:p>
              <a:p>
                <a:r>
                  <a:rPr lang="en-US" altLang="zh-CN" dirty="0"/>
                  <a:t>Let                        be a discrete random variable with the target set                                                     </a:t>
                </a:r>
              </a:p>
              <a:p>
                <a:r>
                  <a:rPr lang="en-US" altLang="zh-CN" dirty="0"/>
                  <a:t>                                                 and the probability mass function </a:t>
                </a:r>
              </a:p>
              <a:p>
                <a:r>
                  <a:rPr lang="en-US" altLang="zh-CN" dirty="0"/>
                  <a:t>                               for                     . The variance of      is a sum: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263" y="2654830"/>
                <a:ext cx="1194521" cy="236752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37" y="2940463"/>
                <a:ext cx="2519409" cy="26208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95" y="3189748"/>
                <a:ext cx="1578819" cy="26696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5882" y="3246429"/>
                <a:ext cx="1044649" cy="20893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5739" y="3218618"/>
                <a:ext cx="186648" cy="20336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042" y="3548814"/>
              <a:ext cx="4892288" cy="613384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8898" y="4453846"/>
            <a:ext cx="6741040" cy="1902835"/>
            <a:chOff x="43770" y="4460902"/>
            <a:chExt cx="6741040" cy="1902835"/>
          </a:xfrm>
        </p:grpSpPr>
        <p:grpSp>
          <p:nvGrpSpPr>
            <p:cNvPr id="120" name="Group 119"/>
            <p:cNvGrpSpPr/>
            <p:nvPr/>
          </p:nvGrpSpPr>
          <p:grpSpPr>
            <a:xfrm>
              <a:off x="43770" y="4460902"/>
              <a:ext cx="6741040" cy="1200329"/>
              <a:chOff x="43770" y="4495022"/>
              <a:chExt cx="6741040" cy="1200329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43770" y="4495022"/>
                <a:ext cx="67410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>
                    <a:solidFill>
                      <a:srgbClr val="002060"/>
                    </a:solidFill>
                  </a:rPr>
                  <a:t>CASE II (Continuous): </a:t>
                </a:r>
                <a:r>
                  <a:rPr lang="en-US" altLang="zh-CN" dirty="0"/>
                  <a:t>   </a:t>
                </a:r>
              </a:p>
              <a:p>
                <a:r>
                  <a:rPr lang="en-US" altLang="zh-CN" dirty="0"/>
                  <a:t>Let                        be a continuous random variable with the target </a:t>
                </a:r>
              </a:p>
              <a:p>
                <a:r>
                  <a:rPr lang="en-US" altLang="zh-CN" dirty="0"/>
                  <a:t>Set                  and the probability density function           . Then, the</a:t>
                </a:r>
              </a:p>
              <a:p>
                <a:r>
                  <a:rPr lang="en-US" altLang="zh-CN" dirty="0"/>
                  <a:t>variance  of      is given by an integral (</a:t>
                </a:r>
                <a:r>
                  <a:rPr lang="en-US" altLang="zh-CN" u="sng" dirty="0"/>
                  <a:t>if it exist</a:t>
                </a:r>
                <a:r>
                  <a:rPr lang="en-US" altLang="zh-CN" dirty="0"/>
                  <a:t>):</a:t>
                </a:r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854" y="4831223"/>
                <a:ext cx="1194521" cy="236752"/>
              </a:xfrm>
              <a:prstGeom prst="rect">
                <a:avLst/>
              </a:prstGeom>
            </p:spPr>
          </p:pic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376" y="5375596"/>
                <a:ext cx="186648" cy="203364"/>
              </a:xfrm>
              <a:prstGeom prst="rect">
                <a:avLst/>
              </a:prstGeom>
            </p:spPr>
          </p:pic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9217" y="5049916"/>
                <a:ext cx="488520" cy="325680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789" y="5080343"/>
                <a:ext cx="876220" cy="26795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92" y="5654869"/>
              <a:ext cx="3788777" cy="708868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6404211" y="2167471"/>
            <a:ext cx="5528748" cy="1746170"/>
            <a:chOff x="6404211" y="2167471"/>
            <a:chExt cx="5528748" cy="1746170"/>
          </a:xfrm>
        </p:grpSpPr>
        <p:grpSp>
          <p:nvGrpSpPr>
            <p:cNvPr id="75" name="Group 74"/>
            <p:cNvGrpSpPr/>
            <p:nvPr/>
          </p:nvGrpSpPr>
          <p:grpSpPr>
            <a:xfrm>
              <a:off x="6404211" y="2167471"/>
              <a:ext cx="3446958" cy="1391355"/>
              <a:chOff x="6404211" y="2167471"/>
              <a:chExt cx="3446958" cy="139135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8496311" y="2167471"/>
                <a:ext cx="1354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u="sng" dirty="0">
                    <a:solidFill>
                      <a:srgbClr val="002060"/>
                    </a:solidFill>
                  </a:rPr>
                  <a:t>Example:</a:t>
                </a:r>
                <a:endParaRPr lang="zh-CN" altLang="en-US" sz="2400" b="1" u="sng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2" name="Right Arrow 61"/>
              <p:cNvSpPr/>
              <p:nvPr/>
            </p:nvSpPr>
            <p:spPr>
              <a:xfrm>
                <a:off x="6404211" y="2742774"/>
                <a:ext cx="252085" cy="816052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733694" y="2670667"/>
              <a:ext cx="5199265" cy="1242974"/>
              <a:chOff x="6733694" y="2670667"/>
              <a:chExt cx="5199265" cy="124297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9861307" y="2670667"/>
                <a:ext cx="2071652" cy="868998"/>
                <a:chOff x="6881585" y="4140305"/>
                <a:chExt cx="2071652" cy="868998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881585" y="4140305"/>
                  <a:ext cx="837662" cy="226205"/>
                  <a:chOff x="6421272" y="1766466"/>
                  <a:chExt cx="1146470" cy="293995"/>
                </a:xfrm>
              </p:grpSpPr>
              <p:pic>
                <p:nvPicPr>
                  <p:cNvPr id="54" name="Picture 53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21272" y="1771268"/>
                    <a:ext cx="242669" cy="242669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0293" y="1769593"/>
                    <a:ext cx="96956" cy="290868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55974" y="1766466"/>
                    <a:ext cx="85599" cy="287171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68406" y="1773290"/>
                    <a:ext cx="265784" cy="261565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63357" y="1862468"/>
                    <a:ext cx="212508" cy="114869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/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13374" y="1793779"/>
                    <a:ext cx="154368" cy="2449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7832253" y="4140305"/>
                  <a:ext cx="837662" cy="226936"/>
                  <a:chOff x="6464489" y="2553488"/>
                  <a:chExt cx="1137401" cy="293995"/>
                </a:xfrm>
              </p:grpSpPr>
              <p:pic>
                <p:nvPicPr>
                  <p:cNvPr id="48" name="Picture 47"/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64489" y="2558290"/>
                    <a:ext cx="242669" cy="242669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93510" y="2556615"/>
                    <a:ext cx="96956" cy="290868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9191" y="2553488"/>
                    <a:ext cx="85599" cy="287171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/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06574" y="2649490"/>
                    <a:ext cx="212508" cy="114869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06968" y="2560535"/>
                    <a:ext cx="267642" cy="272066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50969" y="2553505"/>
                    <a:ext cx="150921" cy="26590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7832253" y="4450597"/>
                  <a:ext cx="1120984" cy="228265"/>
                  <a:chOff x="6461627" y="3521335"/>
                  <a:chExt cx="1659544" cy="326987"/>
                </a:xfrm>
              </p:grpSpPr>
              <p:pic>
                <p:nvPicPr>
                  <p:cNvPr id="42" name="Picture 41"/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61627" y="3531249"/>
                    <a:ext cx="270549" cy="270549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/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07389" y="3524037"/>
                    <a:ext cx="108095" cy="324285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/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4375" y="3521335"/>
                    <a:ext cx="95433" cy="320163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/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07178" y="3637133"/>
                    <a:ext cx="236922" cy="128066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/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26158" y="3531249"/>
                    <a:ext cx="286965" cy="286965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/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81085" y="3539227"/>
                    <a:ext cx="640086" cy="2546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6881585" y="4436830"/>
                  <a:ext cx="848771" cy="249472"/>
                  <a:chOff x="6614027" y="4212823"/>
                  <a:chExt cx="1191131" cy="326987"/>
                </a:xfrm>
              </p:grpSpPr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50790" y="4270166"/>
                    <a:ext cx="154368" cy="244976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/>
                  <p:cNvPicPr>
                    <a:picLocks noChangeAspect="1"/>
                  </p:cNvPicPr>
                  <p:nvPr/>
                </p:nvPicPr>
                <p:blipFill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14027" y="4222737"/>
                    <a:ext cx="270549" cy="270549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/>
                  <p:cNvPicPr>
                    <a:picLocks noChangeAspect="1"/>
                  </p:cNvPicPr>
                  <p:nvPr/>
                </p:nvPicPr>
                <p:blipFill>
                  <a:blip r:embed="rId2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9789" y="4215525"/>
                    <a:ext cx="108095" cy="324285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>
                  <a:blip r:embed="rId3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66775" y="4212823"/>
                    <a:ext cx="95433" cy="320163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/>
                  <p:cNvPicPr>
                    <a:picLocks noChangeAspect="1"/>
                  </p:cNvPicPr>
                  <p:nvPr/>
                </p:nvPicPr>
                <p:blipFill>
                  <a:blip r:embed="rId3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59578" y="4328621"/>
                    <a:ext cx="236922" cy="128066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/>
                  <p:cNvPicPr>
                    <a:picLocks noChangeAspect="1"/>
                  </p:cNvPicPr>
                  <p:nvPr/>
                </p:nvPicPr>
                <p:blipFill>
                  <a:blip r:embed="rId3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68259" y="4232737"/>
                    <a:ext cx="271227" cy="26054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6881585" y="4768377"/>
                  <a:ext cx="793699" cy="240926"/>
                  <a:chOff x="6766427" y="5293272"/>
                  <a:chExt cx="1204132" cy="326987"/>
                </a:xfrm>
              </p:grpSpPr>
              <p:pic>
                <p:nvPicPr>
                  <p:cNvPr id="30" name="Picture 29"/>
                  <p:cNvPicPr>
                    <a:picLocks noChangeAspect="1"/>
                  </p:cNvPicPr>
                  <p:nvPr/>
                </p:nvPicPr>
                <p:blipFill>
                  <a:blip r:embed="rId3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66427" y="5303186"/>
                    <a:ext cx="270549" cy="270549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3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12189" y="5295974"/>
                    <a:ext cx="108095" cy="324285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3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19175" y="5293272"/>
                    <a:ext cx="95433" cy="320163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3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11978" y="5409070"/>
                    <a:ext cx="236922" cy="128066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3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9299" y="5310880"/>
                    <a:ext cx="289679" cy="285081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3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3148" y="5349624"/>
                    <a:ext cx="167411" cy="241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7828829" y="4756984"/>
                  <a:ext cx="779514" cy="238601"/>
                  <a:chOff x="6919962" y="6080294"/>
                  <a:chExt cx="1180989" cy="326987"/>
                </a:xfrm>
              </p:grpSpPr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9962" y="6109863"/>
                    <a:ext cx="270549" cy="270549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>
                  <a:blip r:embed="rId3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64589" y="6082996"/>
                    <a:ext cx="108095" cy="324285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4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71575" y="6080294"/>
                    <a:ext cx="95433" cy="320163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4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64378" y="6196092"/>
                    <a:ext cx="236922" cy="128066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4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74767" y="6093942"/>
                    <a:ext cx="301744" cy="292164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>
                  <a:blip r:embed="rId4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54966" y="6147033"/>
                    <a:ext cx="145985" cy="2322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1" name="Group 80"/>
              <p:cNvGrpSpPr/>
              <p:nvPr/>
            </p:nvGrpSpPr>
            <p:grpSpPr>
              <a:xfrm>
                <a:off x="6733694" y="2673597"/>
                <a:ext cx="2975632" cy="923330"/>
                <a:chOff x="6733694" y="2673597"/>
                <a:chExt cx="2975632" cy="923330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6733694" y="2673597"/>
                  <a:ext cx="2975632" cy="923330"/>
                  <a:chOff x="6733694" y="2673597"/>
                  <a:chExt cx="2697668" cy="923330"/>
                </a:xfrm>
              </p:grpSpPr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6733694" y="2673597"/>
                    <a:ext cx="2697668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Consider </a:t>
                    </a:r>
                    <a:r>
                      <a:rPr lang="en-US" altLang="zh-CN" i="1" u="sng" dirty="0">
                        <a:solidFill>
                          <a:srgbClr val="002060"/>
                        </a:solidFill>
                      </a:rPr>
                      <a:t>a fair dice</a:t>
                    </a:r>
                    <a:r>
                      <a:rPr lang="en-US" altLang="zh-CN" dirty="0"/>
                      <a:t>  (all sides are equally probable =     )  and random variable     : </a:t>
                    </a:r>
                  </a:p>
                </p:txBody>
              </p:sp>
              <p:pic>
                <p:nvPicPr>
                  <p:cNvPr id="61" name="Picture 60"/>
                  <p:cNvPicPr>
                    <a:picLocks noChangeAspect="1"/>
                  </p:cNvPicPr>
                  <p:nvPr/>
                </p:nvPicPr>
                <p:blipFill>
                  <a:blip r:embed="rId4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93454" y="3296549"/>
                    <a:ext cx="186648" cy="2033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99442" y="2974756"/>
                  <a:ext cx="84032" cy="310450"/>
                </a:xfrm>
                <a:prstGeom prst="rect">
                  <a:avLst/>
                </a:prstGeom>
              </p:spPr>
            </p:pic>
          </p:grpSp>
          <p:grpSp>
            <p:nvGrpSpPr>
              <p:cNvPr id="70" name="Group 69"/>
              <p:cNvGrpSpPr/>
              <p:nvPr/>
            </p:nvGrpSpPr>
            <p:grpSpPr>
              <a:xfrm>
                <a:off x="6774207" y="3495092"/>
                <a:ext cx="1918293" cy="418549"/>
                <a:chOff x="6774207" y="3570156"/>
                <a:chExt cx="1918293" cy="418549"/>
              </a:xfrm>
            </p:grpSpPr>
            <p:sp>
              <p:nvSpPr>
                <p:cNvPr id="141" name="TextBox 140"/>
                <p:cNvSpPr txBox="1"/>
                <p:nvPr/>
              </p:nvSpPr>
              <p:spPr>
                <a:xfrm>
                  <a:off x="6774207" y="3589290"/>
                  <a:ext cx="103938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002060"/>
                      </a:solidFill>
                    </a:rPr>
                    <a:t>We know:</a:t>
                  </a:r>
                </a:p>
              </p:txBody>
            </p:sp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83152" y="3570156"/>
                  <a:ext cx="909348" cy="41854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4" name="Right Arrow 143"/>
          <p:cNvSpPr/>
          <p:nvPr/>
        </p:nvSpPr>
        <p:spPr>
          <a:xfrm rot="5400000">
            <a:off x="9347432" y="3453448"/>
            <a:ext cx="173312" cy="112937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93" y="4198507"/>
            <a:ext cx="5409246" cy="39370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6406493" y="4741752"/>
            <a:ext cx="4634873" cy="930325"/>
            <a:chOff x="6406493" y="4741752"/>
            <a:chExt cx="4634873" cy="930325"/>
          </a:xfrm>
        </p:grpSpPr>
        <p:grpSp>
          <p:nvGrpSpPr>
            <p:cNvPr id="77" name="Group 76"/>
            <p:cNvGrpSpPr/>
            <p:nvPr/>
          </p:nvGrpSpPr>
          <p:grpSpPr>
            <a:xfrm>
              <a:off x="6406493" y="4741752"/>
              <a:ext cx="4634873" cy="816052"/>
              <a:chOff x="6406493" y="4741752"/>
              <a:chExt cx="4634873" cy="816052"/>
            </a:xfrm>
          </p:grpSpPr>
          <p:sp>
            <p:nvSpPr>
              <p:cNvPr id="123" name="Right Arrow 122"/>
              <p:cNvSpPr/>
              <p:nvPr/>
            </p:nvSpPr>
            <p:spPr>
              <a:xfrm>
                <a:off x="6406493" y="4741752"/>
                <a:ext cx="252085" cy="816052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6733693" y="4870011"/>
                <a:ext cx="4307673" cy="369332"/>
                <a:chOff x="6733693" y="4870011"/>
                <a:chExt cx="4307673" cy="369332"/>
              </a:xfrm>
            </p:grpSpPr>
            <p:sp>
              <p:nvSpPr>
                <p:cNvPr id="124" name="TextBox 123"/>
                <p:cNvSpPr txBox="1"/>
                <p:nvPr/>
              </p:nvSpPr>
              <p:spPr>
                <a:xfrm>
                  <a:off x="6733693" y="4870011"/>
                  <a:ext cx="43076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Consider                                     :</a:t>
                  </a:r>
                </a:p>
              </p:txBody>
            </p:sp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4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7652" y="4912042"/>
                  <a:ext cx="1847724" cy="2806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8" name="Group 77"/>
            <p:cNvGrpSpPr/>
            <p:nvPr/>
          </p:nvGrpSpPr>
          <p:grpSpPr>
            <a:xfrm>
              <a:off x="6768312" y="5234700"/>
              <a:ext cx="1863202" cy="437377"/>
              <a:chOff x="6768312" y="5234700"/>
              <a:chExt cx="1863202" cy="437377"/>
            </a:xfrm>
          </p:grpSpPr>
          <p:sp>
            <p:nvSpPr>
              <p:cNvPr id="142" name="TextBox 141"/>
              <p:cNvSpPr txBox="1"/>
              <p:nvPr/>
            </p:nvSpPr>
            <p:spPr>
              <a:xfrm>
                <a:off x="6768312" y="5265717"/>
                <a:ext cx="1039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rgbClr val="002060"/>
                    </a:solidFill>
                  </a:rPr>
                  <a:t>We know:</a:t>
                </a: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9431" y="5234700"/>
                <a:ext cx="832083" cy="437377"/>
              </a:xfrm>
              <a:prstGeom prst="rect">
                <a:avLst/>
              </a:prstGeom>
            </p:spPr>
          </p:pic>
        </p:grpSp>
      </p:grpSp>
      <p:sp>
        <p:nvSpPr>
          <p:cNvPr id="148" name="Right Arrow 147"/>
          <p:cNvSpPr/>
          <p:nvPr/>
        </p:nvSpPr>
        <p:spPr>
          <a:xfrm rot="5400000">
            <a:off x="9347432" y="5196850"/>
            <a:ext cx="173312" cy="112937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12" y="5943130"/>
            <a:ext cx="5399284" cy="4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44" grpId="0" animBg="1"/>
      <p:bldP spid="14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Summary Statistics (ML Application)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17020"/>
            <a:ext cx="1211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Weighted average expression over distribution is a special case of </a:t>
            </a:r>
            <a:r>
              <a:rPr lang="en-US" altLang="zh-CN" i="1" u="sng" dirty="0">
                <a:solidFill>
                  <a:srgbClr val="002060"/>
                </a:solidFill>
              </a:rPr>
              <a:t>statistics</a:t>
            </a:r>
            <a:r>
              <a:rPr lang="en-US" altLang="zh-CN" dirty="0"/>
              <a:t>.  A statistic of a random variable is a </a:t>
            </a:r>
            <a:r>
              <a:rPr lang="en-US" altLang="zh-CN" i="1" u="sng" dirty="0">
                <a:solidFill>
                  <a:srgbClr val="002060"/>
                </a:solidFill>
              </a:rPr>
              <a:t>deterministic function</a:t>
            </a:r>
            <a:r>
              <a:rPr lang="en-US" altLang="zh-CN" dirty="0">
                <a:solidFill>
                  <a:srgbClr val="002060"/>
                </a:solidFill>
              </a:rPr>
              <a:t> </a:t>
            </a:r>
            <a:r>
              <a:rPr lang="en-US" altLang="zh-CN" dirty="0"/>
              <a:t>of that random variable.  They provide a general view on the behavior of a random variable.   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559072" y="1975204"/>
            <a:ext cx="495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VARIOUS ML APPLICATIONS OF MEAN/VARIANCE:</a:t>
            </a:r>
            <a:endParaRPr lang="zh-CN" altLang="en-US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0" y="1522239"/>
            <a:ext cx="537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and Variance are used almost everywhere in ML: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0" y="2392304"/>
            <a:ext cx="537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2060"/>
                </a:solidFill>
              </a:rPr>
              <a:t>In Supervised Learning: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0" y="4034582"/>
            <a:ext cx="537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2060"/>
                </a:solidFill>
              </a:rPr>
              <a:t>In Bayesian </a:t>
            </a:r>
            <a:r>
              <a:rPr lang="en-US" altLang="zh-CN" b="1" dirty="0" err="1">
                <a:solidFill>
                  <a:srgbClr val="002060"/>
                </a:solidFill>
              </a:rPr>
              <a:t>Optimisation</a:t>
            </a:r>
            <a:r>
              <a:rPr lang="en-US" altLang="zh-CN" b="1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99311" y="2709908"/>
            <a:ext cx="857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Training loss function for ML models is usually represented as </a:t>
            </a:r>
            <a:r>
              <a:rPr lang="en-US" altLang="zh-CN" sz="1600" i="1" u="sng" dirty="0">
                <a:solidFill>
                  <a:srgbClr val="002060"/>
                </a:solidFill>
              </a:rPr>
              <a:t>empirical mean</a:t>
            </a:r>
            <a:r>
              <a:rPr lang="en-US" altLang="zh-CN" sz="1600" dirty="0"/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3" y="3079240"/>
            <a:ext cx="6194137" cy="650266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7339751" y="2540631"/>
            <a:ext cx="647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Here: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7402808" y="2709908"/>
            <a:ext cx="4711220" cy="732756"/>
            <a:chOff x="7402808" y="2709908"/>
            <a:chExt cx="4711220" cy="732756"/>
          </a:xfrm>
        </p:grpSpPr>
        <p:sp>
          <p:nvSpPr>
            <p:cNvPr id="99" name="TextBox 98"/>
            <p:cNvSpPr txBox="1"/>
            <p:nvPr/>
          </p:nvSpPr>
          <p:spPr>
            <a:xfrm>
              <a:off x="8858930" y="2786852"/>
              <a:ext cx="960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training </a:t>
              </a:r>
            </a:p>
            <a:p>
              <a:pPr algn="ctr"/>
              <a:r>
                <a:rPr lang="en-US" altLang="zh-CN" sz="1400" dirty="0"/>
                <a:t>data-set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08" y="2876703"/>
              <a:ext cx="1578762" cy="374296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8931" y="2709908"/>
              <a:ext cx="2405097" cy="732756"/>
            </a:xfrm>
            <a:prstGeom prst="rect">
              <a:avLst/>
            </a:prstGeom>
          </p:spPr>
        </p:pic>
      </p:grpSp>
      <p:sp>
        <p:nvSpPr>
          <p:cNvPr id="102" name="Right Arrow 101"/>
          <p:cNvSpPr/>
          <p:nvPr/>
        </p:nvSpPr>
        <p:spPr>
          <a:xfrm>
            <a:off x="6998963" y="2855580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287196" y="4383262"/>
            <a:ext cx="8571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UCB acquisition function for Bayesian </a:t>
            </a:r>
            <a:r>
              <a:rPr lang="en-US" altLang="zh-CN" sz="1600" dirty="0" err="1"/>
              <a:t>Optimisation</a:t>
            </a:r>
            <a:r>
              <a:rPr lang="en-US" altLang="zh-CN" sz="1600" dirty="0"/>
              <a:t> has the following form: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84" y="4811536"/>
            <a:ext cx="4485311" cy="29827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7446790" y="4026407"/>
            <a:ext cx="647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Here:</a:t>
            </a:r>
          </a:p>
        </p:txBody>
      </p:sp>
      <p:sp>
        <p:nvSpPr>
          <p:cNvPr id="108" name="Right Arrow 107"/>
          <p:cNvSpPr/>
          <p:nvPr/>
        </p:nvSpPr>
        <p:spPr>
          <a:xfrm>
            <a:off x="6994137" y="4346810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7" name="Group 126"/>
          <p:cNvGrpSpPr/>
          <p:nvPr/>
        </p:nvGrpSpPr>
        <p:grpSpPr>
          <a:xfrm>
            <a:off x="7447802" y="3485898"/>
            <a:ext cx="2709853" cy="523220"/>
            <a:chOff x="7447802" y="3595082"/>
            <a:chExt cx="2709853" cy="52322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802" y="3671632"/>
              <a:ext cx="874559" cy="321040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8581529" y="3595082"/>
              <a:ext cx="15761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ML model </a:t>
              </a:r>
            </a:p>
            <a:p>
              <a:pPr algn="ctr"/>
              <a:r>
                <a:rPr lang="en-US" altLang="zh-CN" sz="1400" dirty="0"/>
                <a:t>(Neural Network)</a:t>
              </a:r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8369456" y="3818504"/>
              <a:ext cx="27295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7499012" y="4487843"/>
            <a:ext cx="4064049" cy="309638"/>
            <a:chOff x="7499012" y="5149762"/>
            <a:chExt cx="4064049" cy="309638"/>
          </a:xfrm>
        </p:grpSpPr>
        <p:grpSp>
          <p:nvGrpSpPr>
            <p:cNvPr id="82" name="Group 81"/>
            <p:cNvGrpSpPr/>
            <p:nvPr/>
          </p:nvGrpSpPr>
          <p:grpSpPr>
            <a:xfrm>
              <a:off x="7499012" y="5149762"/>
              <a:ext cx="4064049" cy="309638"/>
              <a:chOff x="7499012" y="5149762"/>
              <a:chExt cx="4064049" cy="309638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012" y="5175199"/>
                <a:ext cx="1359918" cy="284201"/>
              </a:xfrm>
              <a:prstGeom prst="rect">
                <a:avLst/>
              </a:prstGeom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9047974" y="5149762"/>
                <a:ext cx="2515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is </a:t>
                </a:r>
                <a:r>
                  <a:rPr lang="en-US" altLang="zh-CN" sz="1400" i="1" u="sng" dirty="0">
                    <a:solidFill>
                      <a:srgbClr val="002060"/>
                    </a:solidFill>
                  </a:rPr>
                  <a:t>posterior mean of GP model</a:t>
                </a:r>
              </a:p>
            </p:txBody>
          </p:sp>
        </p:grpSp>
        <p:cxnSp>
          <p:nvCxnSpPr>
            <p:cNvPr id="122" name="Straight Connector 121"/>
            <p:cNvCxnSpPr/>
            <p:nvPr/>
          </p:nvCxnSpPr>
          <p:spPr>
            <a:xfrm flipV="1">
              <a:off x="8927841" y="5312987"/>
              <a:ext cx="174551" cy="4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7533097" y="4837236"/>
            <a:ext cx="4199835" cy="375696"/>
            <a:chOff x="7533097" y="5642459"/>
            <a:chExt cx="4199835" cy="375696"/>
          </a:xfrm>
        </p:grpSpPr>
        <p:grpSp>
          <p:nvGrpSpPr>
            <p:cNvPr id="85" name="Group 84"/>
            <p:cNvGrpSpPr/>
            <p:nvPr/>
          </p:nvGrpSpPr>
          <p:grpSpPr>
            <a:xfrm>
              <a:off x="7533097" y="5642459"/>
              <a:ext cx="4199835" cy="375696"/>
              <a:chOff x="7533097" y="5642459"/>
              <a:chExt cx="4199835" cy="375696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8871045" y="5651782"/>
                <a:ext cx="28618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    is </a:t>
                </a:r>
                <a:r>
                  <a:rPr lang="en-US" altLang="zh-CN" sz="1400" i="1" u="sng" dirty="0">
                    <a:solidFill>
                      <a:srgbClr val="002060"/>
                    </a:solidFill>
                  </a:rPr>
                  <a:t>posterior variance of GP model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3097" y="5642459"/>
                <a:ext cx="1415216" cy="375696"/>
              </a:xfrm>
              <a:prstGeom prst="rect">
                <a:avLst/>
              </a:prstGeom>
            </p:spPr>
          </p:pic>
        </p:grpSp>
        <p:cxnSp>
          <p:nvCxnSpPr>
            <p:cNvPr id="129" name="Straight Connector 128"/>
            <p:cNvCxnSpPr/>
            <p:nvPr/>
          </p:nvCxnSpPr>
          <p:spPr>
            <a:xfrm flipV="1">
              <a:off x="8960698" y="5825400"/>
              <a:ext cx="174551" cy="4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7533097" y="5143166"/>
            <a:ext cx="4242204" cy="523220"/>
            <a:chOff x="7533097" y="6105341"/>
            <a:chExt cx="4242204" cy="523220"/>
          </a:xfrm>
        </p:grpSpPr>
        <p:grpSp>
          <p:nvGrpSpPr>
            <p:cNvPr id="87" name="Group 86"/>
            <p:cNvGrpSpPr/>
            <p:nvPr/>
          </p:nvGrpSpPr>
          <p:grpSpPr>
            <a:xfrm>
              <a:off x="7533097" y="6105341"/>
              <a:ext cx="4242204" cy="523220"/>
              <a:chOff x="7533097" y="6105341"/>
              <a:chExt cx="4242204" cy="523220"/>
            </a:xfrm>
          </p:grpSpPr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3097" y="6158132"/>
                <a:ext cx="1672719" cy="382550"/>
              </a:xfrm>
              <a:prstGeom prst="rect">
                <a:avLst/>
              </a:prstGeom>
            </p:spPr>
          </p:pic>
          <p:sp>
            <p:nvSpPr>
              <p:cNvPr id="117" name="TextBox 116"/>
              <p:cNvSpPr txBox="1"/>
              <p:nvPr/>
            </p:nvSpPr>
            <p:spPr>
              <a:xfrm>
                <a:off x="8913414" y="6105341"/>
                <a:ext cx="28618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is collection of black-box observations.</a:t>
                </a:r>
                <a:endParaRPr lang="en-US" altLang="zh-CN" sz="1400" i="1" u="sng" dirty="0">
                  <a:solidFill>
                    <a:srgbClr val="002060"/>
                  </a:solidFill>
                </a:endParaRPr>
              </a:p>
            </p:txBody>
          </p:sp>
        </p:grpSp>
        <p:cxnSp>
          <p:nvCxnSpPr>
            <p:cNvPr id="131" name="Straight Connector 130"/>
            <p:cNvCxnSpPr/>
            <p:nvPr/>
          </p:nvCxnSpPr>
          <p:spPr>
            <a:xfrm flipV="1">
              <a:off x="9219865" y="6366951"/>
              <a:ext cx="174551" cy="4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33" y="5663692"/>
            <a:ext cx="2792525" cy="11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96" grpId="0"/>
      <p:bldP spid="98" grpId="0"/>
      <p:bldP spid="102" grpId="0" animBg="1"/>
      <p:bldP spid="105" grpId="0"/>
      <p:bldP spid="107" grpId="0"/>
      <p:bldP spid="10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Independence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5867" y="571329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3" y="694440"/>
            <a:ext cx="600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Two random variables            are </a:t>
            </a:r>
            <a:r>
              <a:rPr lang="en-US" altLang="zh-CN" sz="1600" i="1" u="sng" dirty="0">
                <a:solidFill>
                  <a:srgbClr val="002060"/>
                </a:solidFill>
              </a:rPr>
              <a:t>statistically independent</a:t>
            </a:r>
            <a:r>
              <a:rPr lang="en-US" altLang="zh-CN" sz="1600" dirty="0"/>
              <a:t> if and only if:</a:t>
            </a:r>
            <a:endParaRPr lang="zh-CN" alt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14" y="1218942"/>
            <a:ext cx="2575345" cy="3528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58" y="750626"/>
            <a:ext cx="429067" cy="22777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3216" y="1768063"/>
            <a:ext cx="6434262" cy="584775"/>
            <a:chOff x="43216" y="1795359"/>
            <a:chExt cx="6434262" cy="584775"/>
          </a:xfrm>
        </p:grpSpPr>
        <p:sp>
          <p:nvSpPr>
            <p:cNvPr id="11" name="TextBox 10"/>
            <p:cNvSpPr txBox="1"/>
            <p:nvPr/>
          </p:nvSpPr>
          <p:spPr>
            <a:xfrm>
              <a:off x="43216" y="1795359"/>
              <a:ext cx="6434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Intuitively,           are independent if the value of one of them  does not add </a:t>
              </a:r>
            </a:p>
            <a:p>
              <a:r>
                <a:rPr lang="en-US" altLang="zh-CN" sz="1600" dirty="0"/>
                <a:t>any  additional information about the value of another.</a:t>
              </a:r>
              <a:endParaRPr lang="zh-CN" altLang="en-US" sz="16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60" y="1860866"/>
              <a:ext cx="429067" cy="227776"/>
            </a:xfrm>
            <a:prstGeom prst="rect">
              <a:avLst/>
            </a:prstGeom>
          </p:spPr>
        </p:pic>
      </p:grpSp>
      <p:sp>
        <p:nvSpPr>
          <p:cNvPr id="21" name="Right Arrow 20"/>
          <p:cNvSpPr/>
          <p:nvPr/>
        </p:nvSpPr>
        <p:spPr>
          <a:xfrm>
            <a:off x="6477478" y="1131406"/>
            <a:ext cx="252085" cy="81605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140516" y="1088082"/>
            <a:ext cx="453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Flipping a coin several times, then random variables </a:t>
            </a:r>
          </a:p>
          <a:p>
            <a:r>
              <a:rPr lang="en-US" altLang="zh-CN" sz="1600" dirty="0"/>
              <a:t>associated with each such trial are independent. </a:t>
            </a:r>
            <a:endParaRPr lang="zh-CN" altLang="en-US" sz="16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33482" y="1772832"/>
            <a:ext cx="5131405" cy="584775"/>
            <a:chOff x="7217890" y="1806952"/>
            <a:chExt cx="5131405" cy="584775"/>
          </a:xfrm>
        </p:grpSpPr>
        <p:sp>
          <p:nvSpPr>
            <p:cNvPr id="23" name="TextBox 22"/>
            <p:cNvSpPr txBox="1"/>
            <p:nvPr/>
          </p:nvSpPr>
          <p:spPr>
            <a:xfrm>
              <a:off x="7217890" y="1806952"/>
              <a:ext cx="51314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Roll a dice (random variable     ) and then sample</a:t>
              </a:r>
            </a:p>
            <a:p>
              <a:r>
                <a:rPr lang="en-US" altLang="zh-CN" sz="1600" dirty="0"/>
                <a:t>a point                                        . Then,          are independent</a:t>
              </a:r>
              <a:endParaRPr lang="zh-CN" altLang="en-US" sz="1600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007" y="1879487"/>
              <a:ext cx="153999" cy="16779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2528" y="2128408"/>
              <a:ext cx="1792544" cy="227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4290" y="2128408"/>
              <a:ext cx="383013" cy="203328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7142895" y="2465684"/>
            <a:ext cx="5019772" cy="1849441"/>
            <a:chOff x="7142895" y="2527103"/>
            <a:chExt cx="5019772" cy="1849441"/>
          </a:xfrm>
        </p:grpSpPr>
        <p:grpSp>
          <p:nvGrpSpPr>
            <p:cNvPr id="36" name="Group 35"/>
            <p:cNvGrpSpPr/>
            <p:nvPr/>
          </p:nvGrpSpPr>
          <p:grpSpPr>
            <a:xfrm>
              <a:off x="7142895" y="2527103"/>
              <a:ext cx="5019772" cy="584775"/>
              <a:chOff x="7142895" y="2527103"/>
              <a:chExt cx="5019772" cy="584775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7142895" y="2527103"/>
                <a:ext cx="50197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Roll a dice (random variable     ) and then sample</a:t>
                </a:r>
              </a:p>
              <a:p>
                <a:r>
                  <a:rPr lang="en-US" altLang="zh-CN" sz="1600" dirty="0"/>
                  <a:t>a point                                        . Consider random variable </a:t>
                </a:r>
                <a:endParaRPr lang="zh-CN" altLang="en-US" sz="1600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599" y="2593474"/>
                <a:ext cx="153999" cy="16779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0156" y="2863271"/>
                <a:ext cx="1792544" cy="227505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7940478" y="3178249"/>
              <a:ext cx="3228242" cy="824856"/>
              <a:chOff x="7940478" y="3178249"/>
              <a:chExt cx="3228242" cy="824856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0478" y="3178249"/>
                <a:ext cx="3228242" cy="82485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7909" y="3213134"/>
                <a:ext cx="782658" cy="216082"/>
              </a:xfrm>
              <a:prstGeom prst="rect">
                <a:avLst/>
              </a:prstGeom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7190061" y="4037990"/>
              <a:ext cx="3068661" cy="338554"/>
              <a:chOff x="7140516" y="3995655"/>
              <a:chExt cx="3068661" cy="338554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7140516" y="3995655"/>
                <a:ext cx="306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Then,           are not  independent. </a:t>
                </a:r>
                <a:endParaRPr lang="zh-CN" altLang="en-US" sz="1600" dirty="0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8187" y="4046081"/>
                <a:ext cx="365408" cy="229920"/>
              </a:xfrm>
              <a:prstGeom prst="rect">
                <a:avLst/>
              </a:prstGeom>
            </p:spPr>
          </p:pic>
        </p:grpSp>
      </p:grpSp>
      <p:sp>
        <p:nvSpPr>
          <p:cNvPr id="40" name="TextBox 39"/>
          <p:cNvSpPr txBox="1"/>
          <p:nvPr/>
        </p:nvSpPr>
        <p:spPr>
          <a:xfrm>
            <a:off x="1486690" y="4203665"/>
            <a:ext cx="442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SOME PROPERTIES OF RANDOM VARIABLES:</a:t>
            </a:r>
            <a:endParaRPr lang="zh-CN" altLang="en-US" b="1" dirty="0"/>
          </a:p>
        </p:txBody>
      </p:sp>
      <p:grpSp>
        <p:nvGrpSpPr>
          <p:cNvPr id="77" name="Group 76"/>
          <p:cNvGrpSpPr/>
          <p:nvPr/>
        </p:nvGrpSpPr>
        <p:grpSpPr>
          <a:xfrm>
            <a:off x="43216" y="4546627"/>
            <a:ext cx="6560304" cy="338554"/>
            <a:chOff x="43216" y="3205883"/>
            <a:chExt cx="6560304" cy="338554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04" y="3273519"/>
              <a:ext cx="429067" cy="227776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43216" y="3205883"/>
              <a:ext cx="6560304" cy="338554"/>
              <a:chOff x="43216" y="3321891"/>
              <a:chExt cx="6560304" cy="338554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3216" y="3321891"/>
                <a:ext cx="54234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If             are independent, then:                                    and     </a:t>
                </a:r>
                <a:endParaRPr lang="zh-CN" altLang="en-US" sz="1600" dirty="0"/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7720" y="3361975"/>
                <a:ext cx="1478871" cy="268886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0013" y="3353002"/>
                <a:ext cx="1503507" cy="275290"/>
              </a:xfrm>
              <a:prstGeom prst="rect">
                <a:avLst/>
              </a:prstGeom>
            </p:spPr>
          </p:pic>
        </p:grpSp>
      </p:grpSp>
      <p:grpSp>
        <p:nvGrpSpPr>
          <p:cNvPr id="51" name="Group 50"/>
          <p:cNvGrpSpPr/>
          <p:nvPr/>
        </p:nvGrpSpPr>
        <p:grpSpPr>
          <a:xfrm>
            <a:off x="43216" y="5008238"/>
            <a:ext cx="5423472" cy="338554"/>
            <a:chOff x="43216" y="3803974"/>
            <a:chExt cx="5423472" cy="338554"/>
          </a:xfrm>
        </p:grpSpPr>
        <p:sp>
          <p:nvSpPr>
            <p:cNvPr id="48" name="TextBox 47"/>
            <p:cNvSpPr txBox="1"/>
            <p:nvPr/>
          </p:nvSpPr>
          <p:spPr>
            <a:xfrm>
              <a:off x="43216" y="3803974"/>
              <a:ext cx="31119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If             are independent, then:</a:t>
              </a:r>
              <a:endParaRPr lang="zh-CN" altLang="en-US" sz="1600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89" y="3866187"/>
              <a:ext cx="429067" cy="22777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30" y="3844044"/>
              <a:ext cx="2397558" cy="281574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41048" y="5352727"/>
            <a:ext cx="6786557" cy="567728"/>
            <a:chOff x="63892" y="4244898"/>
            <a:chExt cx="6786557" cy="567728"/>
          </a:xfrm>
        </p:grpSpPr>
        <p:sp>
          <p:nvSpPr>
            <p:cNvPr id="53" name="TextBox 52"/>
            <p:cNvSpPr txBox="1"/>
            <p:nvPr/>
          </p:nvSpPr>
          <p:spPr>
            <a:xfrm>
              <a:off x="63892" y="4339013"/>
              <a:ext cx="56094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If             are independent, then:                                          and </a:t>
              </a:r>
              <a:endParaRPr lang="zh-CN" altLang="en-US" sz="1600" dirty="0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65" y="4401226"/>
              <a:ext cx="429067" cy="22777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897" y="4397316"/>
              <a:ext cx="1741706" cy="255487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155" y="4244898"/>
              <a:ext cx="1440294" cy="567728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41048" y="5885348"/>
            <a:ext cx="9399624" cy="338554"/>
            <a:chOff x="71621" y="4870490"/>
            <a:chExt cx="9399624" cy="338554"/>
          </a:xfrm>
        </p:grpSpPr>
        <p:sp>
          <p:nvSpPr>
            <p:cNvPr id="56" name="TextBox 55"/>
            <p:cNvSpPr txBox="1"/>
            <p:nvPr/>
          </p:nvSpPr>
          <p:spPr>
            <a:xfrm>
              <a:off x="71621" y="4870490"/>
              <a:ext cx="9399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If             are independent, then:                                                                         where                         are </a:t>
              </a:r>
              <a:r>
                <a:rPr lang="en-US" altLang="zh-CN" sz="1600" dirty="0" err="1"/>
                <a:t>integrable</a:t>
              </a:r>
              <a:r>
                <a:rPr lang="en-US" altLang="zh-CN" sz="1600" dirty="0"/>
                <a:t>. </a:t>
              </a:r>
              <a:endParaRPr lang="zh-CN" altLang="en-US" sz="1600" dirty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75" y="4932703"/>
              <a:ext cx="429067" cy="22777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261" y="4924309"/>
              <a:ext cx="3179773" cy="258211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548" y="4929650"/>
              <a:ext cx="1025743" cy="257885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41048" y="6321471"/>
            <a:ext cx="9759142" cy="338554"/>
            <a:chOff x="154975" y="5381814"/>
            <a:chExt cx="9759142" cy="338554"/>
          </a:xfrm>
        </p:grpSpPr>
        <p:sp>
          <p:nvSpPr>
            <p:cNvPr id="62" name="TextBox 61"/>
            <p:cNvSpPr txBox="1"/>
            <p:nvPr/>
          </p:nvSpPr>
          <p:spPr>
            <a:xfrm>
              <a:off x="154975" y="5381814"/>
              <a:ext cx="9276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If             are random variables (might be dependent), then:                                                                    where</a:t>
              </a:r>
              <a:endParaRPr lang="zh-CN" altLang="en-US" sz="1600" dirty="0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64" y="5443008"/>
              <a:ext cx="429067" cy="22777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57" y="5413438"/>
              <a:ext cx="3046263" cy="274851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8873" y="5440734"/>
              <a:ext cx="835244" cy="220683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5183213" y="6289392"/>
            <a:ext cx="6976944" cy="424779"/>
            <a:chOff x="5183213" y="4975944"/>
            <a:chExt cx="6976944" cy="424779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5183213" y="5333933"/>
              <a:ext cx="3243095" cy="68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9895163" y="4975944"/>
              <a:ext cx="2264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2060"/>
                  </a:solidFill>
                </a:rPr>
                <a:t>Linearity of Expectation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7792872" y="5274861"/>
              <a:ext cx="2456597" cy="125862"/>
            </a:xfrm>
            <a:custGeom>
              <a:avLst/>
              <a:gdLst>
                <a:gd name="connsiteX0" fmla="*/ 0 w 2456597"/>
                <a:gd name="connsiteY0" fmla="*/ 81887 h 125862"/>
                <a:gd name="connsiteX1" fmla="*/ 279779 w 2456597"/>
                <a:gd name="connsiteY1" fmla="*/ 122830 h 125862"/>
                <a:gd name="connsiteX2" fmla="*/ 689212 w 2456597"/>
                <a:gd name="connsiteY2" fmla="*/ 122830 h 125862"/>
                <a:gd name="connsiteX3" fmla="*/ 1187355 w 2456597"/>
                <a:gd name="connsiteY3" fmla="*/ 116006 h 125862"/>
                <a:gd name="connsiteX4" fmla="*/ 1651379 w 2456597"/>
                <a:gd name="connsiteY4" fmla="*/ 122830 h 125862"/>
                <a:gd name="connsiteX5" fmla="*/ 1944806 w 2456597"/>
                <a:gd name="connsiteY5" fmla="*/ 116006 h 125862"/>
                <a:gd name="connsiteX6" fmla="*/ 2299647 w 2456597"/>
                <a:gd name="connsiteY6" fmla="*/ 54591 h 125862"/>
                <a:gd name="connsiteX7" fmla="*/ 2456597 w 2456597"/>
                <a:gd name="connsiteY7" fmla="*/ 0 h 125862"/>
                <a:gd name="connsiteX8" fmla="*/ 2456597 w 2456597"/>
                <a:gd name="connsiteY8" fmla="*/ 0 h 1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6597" h="125862">
                  <a:moveTo>
                    <a:pt x="0" y="81887"/>
                  </a:moveTo>
                  <a:cubicBezTo>
                    <a:pt x="82455" y="98946"/>
                    <a:pt x="164910" y="116006"/>
                    <a:pt x="279779" y="122830"/>
                  </a:cubicBezTo>
                  <a:cubicBezTo>
                    <a:pt x="394648" y="129654"/>
                    <a:pt x="689212" y="122830"/>
                    <a:pt x="689212" y="122830"/>
                  </a:cubicBezTo>
                  <a:lnTo>
                    <a:pt x="1187355" y="116006"/>
                  </a:lnTo>
                  <a:cubicBezTo>
                    <a:pt x="1347716" y="116006"/>
                    <a:pt x="1525137" y="122830"/>
                    <a:pt x="1651379" y="122830"/>
                  </a:cubicBezTo>
                  <a:cubicBezTo>
                    <a:pt x="1777621" y="122830"/>
                    <a:pt x="1836761" y="127379"/>
                    <a:pt x="1944806" y="116006"/>
                  </a:cubicBezTo>
                  <a:cubicBezTo>
                    <a:pt x="2052851" y="104633"/>
                    <a:pt x="2214349" y="73925"/>
                    <a:pt x="2299647" y="54591"/>
                  </a:cubicBezTo>
                  <a:cubicBezTo>
                    <a:pt x="2384945" y="35257"/>
                    <a:pt x="2456597" y="0"/>
                    <a:pt x="2456597" y="0"/>
                  </a:cubicBezTo>
                  <a:lnTo>
                    <a:pt x="2456597" y="0"/>
                  </a:ln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7495" y="2616107"/>
            <a:ext cx="6776855" cy="1483684"/>
            <a:chOff x="41048" y="5361129"/>
            <a:chExt cx="6776855" cy="1483684"/>
          </a:xfrm>
        </p:grpSpPr>
        <p:sp>
          <p:nvSpPr>
            <p:cNvPr id="78" name="TextBox 77"/>
            <p:cNvSpPr txBox="1"/>
            <p:nvPr/>
          </p:nvSpPr>
          <p:spPr>
            <a:xfrm>
              <a:off x="41048" y="5361129"/>
              <a:ext cx="21596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u="sng" dirty="0">
                  <a:solidFill>
                    <a:srgbClr val="002060"/>
                  </a:solidFill>
                </a:rPr>
                <a:t>ML application:</a:t>
              </a:r>
              <a:endParaRPr lang="zh-CN" altLang="en-US" sz="2400" b="1" u="sng" dirty="0">
                <a:solidFill>
                  <a:srgbClr val="00206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1048" y="5767595"/>
              <a:ext cx="677685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In machine learning, we often consider problems that can be modeled as </a:t>
              </a:r>
            </a:p>
            <a:p>
              <a:r>
                <a:rPr lang="en-US" altLang="zh-CN" sz="1600" i="1" u="sng" dirty="0">
                  <a:solidFill>
                    <a:srgbClr val="002060"/>
                  </a:solidFill>
                </a:rPr>
                <a:t>independent and identically distributed(</a:t>
              </a:r>
              <a:r>
                <a:rPr lang="en-US" altLang="zh-CN" sz="1600" i="1" u="sng" dirty="0" err="1">
                  <a:solidFill>
                    <a:srgbClr val="002060"/>
                  </a:solidFill>
                </a:rPr>
                <a:t>i.i.d</a:t>
              </a:r>
              <a:r>
                <a:rPr lang="en-US" altLang="zh-CN" sz="1600" i="1" u="sng" dirty="0">
                  <a:solidFill>
                    <a:srgbClr val="002060"/>
                  </a:solidFill>
                </a:rPr>
                <a:t>.)</a:t>
              </a:r>
              <a:r>
                <a:rPr lang="en-US" altLang="zh-CN" sz="1600" dirty="0">
                  <a:solidFill>
                    <a:srgbClr val="002060"/>
                  </a:solidFill>
                </a:rPr>
                <a:t> </a:t>
              </a:r>
              <a:r>
                <a:rPr lang="en-US" altLang="zh-CN" sz="1600" dirty="0"/>
                <a:t>random variables. For example, </a:t>
              </a:r>
            </a:p>
            <a:p>
              <a:r>
                <a:rPr lang="en-US" altLang="zh-CN" sz="1600" dirty="0"/>
                <a:t>in supervised learning, training data-set is assumed to consist of </a:t>
              </a:r>
              <a:r>
                <a:rPr lang="en-US" altLang="zh-CN" sz="1600" dirty="0" err="1"/>
                <a:t>i.i.d</a:t>
              </a:r>
              <a:r>
                <a:rPr lang="en-US" altLang="zh-CN" sz="1600" dirty="0"/>
                <a:t>. samples.</a:t>
              </a:r>
            </a:p>
            <a:p>
              <a:r>
                <a:rPr lang="en-US" altLang="zh-CN" sz="1600" dirty="0"/>
                <a:t>In Reinforcement learning, for a fixed policy the sampled  trajectories are </a:t>
              </a:r>
              <a:r>
                <a:rPr lang="en-US" altLang="zh-CN" sz="1600" dirty="0" err="1"/>
                <a:t>i.i.d</a:t>
              </a:r>
              <a:r>
                <a:rPr lang="en-US" altLang="zh-CN" sz="1600" dirty="0"/>
                <a:t>.</a:t>
              </a:r>
              <a:endParaRPr lang="zh-CN" altLang="en-US" sz="1600" dirty="0"/>
            </a:p>
          </p:txBody>
        </p:sp>
      </p:grpSp>
      <p:sp>
        <p:nvSpPr>
          <p:cNvPr id="82" name="Right Arrow 81"/>
          <p:cNvSpPr/>
          <p:nvPr/>
        </p:nvSpPr>
        <p:spPr>
          <a:xfrm rot="5400000">
            <a:off x="2920603" y="1960408"/>
            <a:ext cx="173312" cy="112937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39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22" grpId="0"/>
      <p:bldP spid="40" grpId="0"/>
      <p:bldP spid="8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Gaussian Random Variable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47" y="694440"/>
            <a:ext cx="8294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u="sng" dirty="0">
                <a:solidFill>
                  <a:srgbClr val="002060"/>
                </a:solidFill>
              </a:rPr>
              <a:t>The Gaussian (normal) distribution</a:t>
            </a:r>
            <a:r>
              <a:rPr lang="en-US" altLang="zh-CN" dirty="0"/>
              <a:t> is the most well-studied probability distribution for </a:t>
            </a:r>
          </a:p>
          <a:p>
            <a:r>
              <a:rPr lang="en-US" altLang="zh-CN" dirty="0"/>
              <a:t>continuous-valued random variables. It has application in many fields of ML, including </a:t>
            </a:r>
          </a:p>
          <a:p>
            <a:r>
              <a:rPr lang="en-US" altLang="zh-CN" dirty="0"/>
              <a:t>diffusion models, normalizing flows, </a:t>
            </a:r>
            <a:r>
              <a:rPr lang="en-US" altLang="zh-CN" dirty="0" err="1"/>
              <a:t>Kalman</a:t>
            </a:r>
            <a:r>
              <a:rPr lang="en-US" altLang="zh-CN" dirty="0"/>
              <a:t> filters,  Gaussian processes ,etc.</a:t>
            </a:r>
            <a:endParaRPr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94754" y="660318"/>
            <a:ext cx="2062290" cy="2322612"/>
            <a:chOff x="9094754" y="660318"/>
            <a:chExt cx="2062290" cy="2322612"/>
          </a:xfrm>
        </p:grpSpPr>
        <p:sp>
          <p:nvSpPr>
            <p:cNvPr id="6" name="TextBox 5"/>
            <p:cNvSpPr txBox="1"/>
            <p:nvPr/>
          </p:nvSpPr>
          <p:spPr>
            <a:xfrm>
              <a:off x="9466904" y="2552043"/>
              <a:ext cx="13179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Carl Friedrich Gauss</a:t>
              </a:r>
            </a:p>
            <a:p>
              <a:pPr algn="ctr"/>
              <a:r>
                <a:rPr lang="en-US" altLang="zh-CN" sz="1100" dirty="0"/>
                <a:t>(1777-1855)</a:t>
              </a:r>
              <a:endParaRPr lang="zh-CN" altLang="en-US" sz="11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754" y="660318"/>
              <a:ext cx="2062290" cy="1891725"/>
            </a:xfrm>
            <a:prstGeom prst="rect">
              <a:avLst/>
            </a:prstGeom>
            <a:ln w="9525">
              <a:solidFill>
                <a:srgbClr val="002060"/>
              </a:solidFill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13647" y="1960162"/>
            <a:ext cx="9657965" cy="646331"/>
            <a:chOff x="13647" y="1844156"/>
            <a:chExt cx="9657965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13647" y="1844156"/>
              <a:ext cx="96579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The Gaussian random variable      can be                              (i.e.              )  or                                                  </a:t>
              </a:r>
            </a:p>
            <a:p>
              <a:r>
                <a:rPr lang="en-US" altLang="zh-CN" dirty="0"/>
                <a:t>(i.e.                ) and can be  fully determined by its first and second moments: </a:t>
              </a:r>
              <a:endParaRPr lang="zh-CN" alt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535" y="1903862"/>
              <a:ext cx="202725" cy="20511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060" y="1910209"/>
              <a:ext cx="1454568" cy="21924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156" y="1927155"/>
              <a:ext cx="662769" cy="20098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386" y="1923933"/>
              <a:ext cx="1466900" cy="19226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15" y="2167321"/>
              <a:ext cx="772141" cy="2396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958723" y="2913855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1-DIMENSIONAL CASE:</a:t>
            </a:r>
            <a:endParaRPr lang="zh-CN" alt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6925429" y="2913855"/>
            <a:ext cx="2347606" cy="369332"/>
            <a:chOff x="4991548" y="2531711"/>
            <a:chExt cx="2347606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5096232" y="2531711"/>
              <a:ext cx="224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-DIMENSIONAL CASE:</a:t>
              </a:r>
              <a:endParaRPr lang="zh-CN" altLang="en-US" b="1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548" y="2615196"/>
              <a:ext cx="159276" cy="197069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3647" y="3372785"/>
            <a:ext cx="1831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</a:rPr>
              <a:t>Probability density </a:t>
            </a:r>
          </a:p>
          <a:p>
            <a:r>
              <a:rPr lang="en-US" altLang="zh-CN" sz="1600" b="1" dirty="0">
                <a:solidFill>
                  <a:srgbClr val="002060"/>
                </a:solidFill>
              </a:rPr>
              <a:t>                  function: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36" y="3372785"/>
            <a:ext cx="3225446" cy="4869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32" y="3373777"/>
            <a:ext cx="4988257" cy="488683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824483" y="3372785"/>
            <a:ext cx="177422" cy="250696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Group 39"/>
          <p:cNvGrpSpPr/>
          <p:nvPr/>
        </p:nvGrpSpPr>
        <p:grpSpPr>
          <a:xfrm>
            <a:off x="2047436" y="4022183"/>
            <a:ext cx="2652468" cy="338554"/>
            <a:chOff x="1852126" y="4042655"/>
            <a:chExt cx="2652468" cy="338554"/>
          </a:xfrm>
        </p:grpSpPr>
        <p:grpSp>
          <p:nvGrpSpPr>
            <p:cNvPr id="34" name="Group 33"/>
            <p:cNvGrpSpPr/>
            <p:nvPr/>
          </p:nvGrpSpPr>
          <p:grpSpPr>
            <a:xfrm>
              <a:off x="2358657" y="4042655"/>
              <a:ext cx="2145937" cy="338554"/>
              <a:chOff x="2201705" y="4049479"/>
              <a:chExt cx="2145937" cy="338554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2201705" y="4049479"/>
                <a:ext cx="2029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 - is expected value of </a:t>
                </a:r>
                <a:endParaRPr lang="zh-CN" altLang="en-US" sz="1600" dirty="0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4917" y="4095729"/>
                <a:ext cx="202725" cy="205110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1852126" y="4113161"/>
              <a:ext cx="552123" cy="227962"/>
              <a:chOff x="3011036" y="5043087"/>
              <a:chExt cx="552123" cy="22796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1036" y="5049910"/>
                <a:ext cx="152400" cy="221139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6302" y="5043087"/>
                <a:ext cx="356857" cy="175530"/>
              </a:xfrm>
              <a:prstGeom prst="rect">
                <a:avLst/>
              </a:prstGeom>
            </p:spPr>
          </p:pic>
        </p:grpSp>
      </p:grpSp>
      <p:sp>
        <p:nvSpPr>
          <p:cNvPr id="41" name="Oval 40"/>
          <p:cNvSpPr/>
          <p:nvPr/>
        </p:nvSpPr>
        <p:spPr>
          <a:xfrm>
            <a:off x="2013492" y="4082081"/>
            <a:ext cx="220288" cy="266996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42"/>
          <p:cNvSpPr/>
          <p:nvPr/>
        </p:nvSpPr>
        <p:spPr>
          <a:xfrm>
            <a:off x="2162505" y="3217776"/>
            <a:ext cx="3339414" cy="890200"/>
          </a:xfrm>
          <a:custGeom>
            <a:avLst/>
            <a:gdLst>
              <a:gd name="connsiteX0" fmla="*/ 21137 w 3339414"/>
              <a:gd name="connsiteY0" fmla="*/ 890200 h 890200"/>
              <a:gd name="connsiteX1" fmla="*/ 307740 w 3339414"/>
              <a:gd name="connsiteY1" fmla="*/ 767370 h 890200"/>
              <a:gd name="connsiteX2" fmla="*/ 2163835 w 3339414"/>
              <a:gd name="connsiteY2" fmla="*/ 746899 h 890200"/>
              <a:gd name="connsiteX3" fmla="*/ 2737041 w 3339414"/>
              <a:gd name="connsiteY3" fmla="*/ 774194 h 890200"/>
              <a:gd name="connsiteX4" fmla="*/ 3235185 w 3339414"/>
              <a:gd name="connsiteY4" fmla="*/ 719603 h 890200"/>
              <a:gd name="connsiteX5" fmla="*/ 3296599 w 3339414"/>
              <a:gd name="connsiteY5" fmla="*/ 78158 h 890200"/>
              <a:gd name="connsiteX6" fmla="*/ 2723394 w 3339414"/>
              <a:gd name="connsiteY6" fmla="*/ 23567 h 890200"/>
              <a:gd name="connsiteX7" fmla="*/ 2661979 w 3339414"/>
              <a:gd name="connsiteY7" fmla="*/ 194164 h 890200"/>
              <a:gd name="connsiteX8" fmla="*/ 2661979 w 3339414"/>
              <a:gd name="connsiteY8" fmla="*/ 194164 h 8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9414" h="890200">
                <a:moveTo>
                  <a:pt x="21137" y="890200"/>
                </a:moveTo>
                <a:cubicBezTo>
                  <a:pt x="-14120" y="840726"/>
                  <a:pt x="-49376" y="791253"/>
                  <a:pt x="307740" y="767370"/>
                </a:cubicBezTo>
                <a:cubicBezTo>
                  <a:pt x="664856" y="743486"/>
                  <a:pt x="1758952" y="745762"/>
                  <a:pt x="2163835" y="746899"/>
                </a:cubicBezTo>
                <a:cubicBezTo>
                  <a:pt x="2568718" y="748036"/>
                  <a:pt x="2558483" y="778743"/>
                  <a:pt x="2737041" y="774194"/>
                </a:cubicBezTo>
                <a:cubicBezTo>
                  <a:pt x="2915599" y="769645"/>
                  <a:pt x="3141925" y="835609"/>
                  <a:pt x="3235185" y="719603"/>
                </a:cubicBezTo>
                <a:cubicBezTo>
                  <a:pt x="3328445" y="603597"/>
                  <a:pt x="3381898" y="194164"/>
                  <a:pt x="3296599" y="78158"/>
                </a:cubicBezTo>
                <a:cubicBezTo>
                  <a:pt x="3211301" y="-37848"/>
                  <a:pt x="2829164" y="4233"/>
                  <a:pt x="2723394" y="23567"/>
                </a:cubicBezTo>
                <a:cubicBezTo>
                  <a:pt x="2617624" y="42901"/>
                  <a:pt x="2661979" y="194164"/>
                  <a:pt x="2661979" y="194164"/>
                </a:cubicBezTo>
                <a:lnTo>
                  <a:pt x="2661979" y="194164"/>
                </a:lnTo>
              </a:path>
            </a:pathLst>
          </a:custGeom>
          <a:noFill/>
          <a:ln w="19050"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Group 49"/>
          <p:cNvGrpSpPr/>
          <p:nvPr/>
        </p:nvGrpSpPr>
        <p:grpSpPr>
          <a:xfrm>
            <a:off x="6913391" y="4018207"/>
            <a:ext cx="2764595" cy="338554"/>
            <a:chOff x="6940687" y="4025031"/>
            <a:chExt cx="2764595" cy="338554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557" y="4068711"/>
              <a:ext cx="202725" cy="205110"/>
            </a:xfrm>
            <a:prstGeom prst="rect">
              <a:avLst/>
            </a:prstGeom>
          </p:spPr>
        </p:pic>
        <p:grpSp>
          <p:nvGrpSpPr>
            <p:cNvPr id="49" name="Group 48"/>
            <p:cNvGrpSpPr/>
            <p:nvPr/>
          </p:nvGrpSpPr>
          <p:grpSpPr>
            <a:xfrm>
              <a:off x="6940687" y="4025031"/>
              <a:ext cx="2638328" cy="338554"/>
              <a:chOff x="7461089" y="4174583"/>
              <a:chExt cx="2638328" cy="338554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8069951" y="4174583"/>
                <a:ext cx="2029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 - is expected value of </a:t>
                </a:r>
                <a:endParaRPr lang="zh-CN" altLang="en-US" sz="16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1089" y="4191460"/>
                <a:ext cx="732157" cy="273245"/>
              </a:xfrm>
              <a:prstGeom prst="rect">
                <a:avLst/>
              </a:prstGeom>
            </p:spPr>
          </p:pic>
        </p:grpSp>
      </p:grpSp>
      <p:sp>
        <p:nvSpPr>
          <p:cNvPr id="52" name="Oval 51"/>
          <p:cNvSpPr/>
          <p:nvPr/>
        </p:nvSpPr>
        <p:spPr>
          <a:xfrm>
            <a:off x="10351827" y="3502441"/>
            <a:ext cx="198248" cy="247773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Oval 52"/>
          <p:cNvSpPr/>
          <p:nvPr/>
        </p:nvSpPr>
        <p:spPr>
          <a:xfrm>
            <a:off x="6899743" y="4082081"/>
            <a:ext cx="220288" cy="266996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Oval 53"/>
          <p:cNvSpPr/>
          <p:nvPr/>
        </p:nvSpPr>
        <p:spPr>
          <a:xfrm>
            <a:off x="11500515" y="3499208"/>
            <a:ext cx="198248" cy="247773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54"/>
          <p:cNvSpPr/>
          <p:nvPr/>
        </p:nvSpPr>
        <p:spPr>
          <a:xfrm>
            <a:off x="7049069" y="3759958"/>
            <a:ext cx="3384644" cy="327546"/>
          </a:xfrm>
          <a:custGeom>
            <a:avLst/>
            <a:gdLst>
              <a:gd name="connsiteX0" fmla="*/ 0 w 3384644"/>
              <a:gd name="connsiteY0" fmla="*/ 327546 h 327546"/>
              <a:gd name="connsiteX1" fmla="*/ 416256 w 3384644"/>
              <a:gd name="connsiteY1" fmla="*/ 191069 h 327546"/>
              <a:gd name="connsiteX2" fmla="*/ 1781032 w 3384644"/>
              <a:gd name="connsiteY2" fmla="*/ 129654 h 327546"/>
              <a:gd name="connsiteX3" fmla="*/ 3050274 w 3384644"/>
              <a:gd name="connsiteY3" fmla="*/ 136478 h 327546"/>
              <a:gd name="connsiteX4" fmla="*/ 3316406 w 3384644"/>
              <a:gd name="connsiteY4" fmla="*/ 68239 h 327546"/>
              <a:gd name="connsiteX5" fmla="*/ 3370997 w 3384644"/>
              <a:gd name="connsiteY5" fmla="*/ 0 h 327546"/>
              <a:gd name="connsiteX6" fmla="*/ 3370997 w 3384644"/>
              <a:gd name="connsiteY6" fmla="*/ 0 h 327546"/>
              <a:gd name="connsiteX7" fmla="*/ 3384644 w 3384644"/>
              <a:gd name="connsiteY7" fmla="*/ 0 h 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4644" h="327546">
                <a:moveTo>
                  <a:pt x="0" y="327546"/>
                </a:moveTo>
                <a:cubicBezTo>
                  <a:pt x="59708" y="275798"/>
                  <a:pt x="119417" y="224051"/>
                  <a:pt x="416256" y="191069"/>
                </a:cubicBezTo>
                <a:cubicBezTo>
                  <a:pt x="713095" y="158087"/>
                  <a:pt x="1342029" y="138752"/>
                  <a:pt x="1781032" y="129654"/>
                </a:cubicBezTo>
                <a:cubicBezTo>
                  <a:pt x="2220035" y="120556"/>
                  <a:pt x="2794378" y="146714"/>
                  <a:pt x="3050274" y="136478"/>
                </a:cubicBezTo>
                <a:cubicBezTo>
                  <a:pt x="3306170" y="126242"/>
                  <a:pt x="3262952" y="90985"/>
                  <a:pt x="3316406" y="68239"/>
                </a:cubicBezTo>
                <a:cubicBezTo>
                  <a:pt x="3369860" y="45493"/>
                  <a:pt x="3370997" y="0"/>
                  <a:pt x="3370997" y="0"/>
                </a:cubicBezTo>
                <a:lnTo>
                  <a:pt x="3370997" y="0"/>
                </a:lnTo>
                <a:lnTo>
                  <a:pt x="3384644" y="0"/>
                </a:lnTo>
              </a:path>
            </a:pathLst>
          </a:custGeom>
          <a:noFill/>
          <a:ln w="19050"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56"/>
          <p:cNvSpPr/>
          <p:nvPr/>
        </p:nvSpPr>
        <p:spPr>
          <a:xfrm>
            <a:off x="10099343" y="3739487"/>
            <a:ext cx="1494430" cy="156949"/>
          </a:xfrm>
          <a:custGeom>
            <a:avLst/>
            <a:gdLst>
              <a:gd name="connsiteX0" fmla="*/ 0 w 1494430"/>
              <a:gd name="connsiteY0" fmla="*/ 156949 h 156949"/>
              <a:gd name="connsiteX1" fmla="*/ 580030 w 1494430"/>
              <a:gd name="connsiteY1" fmla="*/ 150125 h 156949"/>
              <a:gd name="connsiteX2" fmla="*/ 1201003 w 1494430"/>
              <a:gd name="connsiteY2" fmla="*/ 129653 h 156949"/>
              <a:gd name="connsiteX3" fmla="*/ 1412544 w 1494430"/>
              <a:gd name="connsiteY3" fmla="*/ 81886 h 156949"/>
              <a:gd name="connsiteX4" fmla="*/ 1473958 w 1494430"/>
              <a:gd name="connsiteY4" fmla="*/ 27295 h 156949"/>
              <a:gd name="connsiteX5" fmla="*/ 1494430 w 1494430"/>
              <a:gd name="connsiteY5" fmla="*/ 0 h 156949"/>
              <a:gd name="connsiteX6" fmla="*/ 1494430 w 1494430"/>
              <a:gd name="connsiteY6" fmla="*/ 0 h 15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4430" h="156949">
                <a:moveTo>
                  <a:pt x="0" y="156949"/>
                </a:moveTo>
                <a:lnTo>
                  <a:pt x="580030" y="150125"/>
                </a:lnTo>
                <a:cubicBezTo>
                  <a:pt x="780197" y="145576"/>
                  <a:pt x="1062251" y="141026"/>
                  <a:pt x="1201003" y="129653"/>
                </a:cubicBezTo>
                <a:cubicBezTo>
                  <a:pt x="1339755" y="118280"/>
                  <a:pt x="1367052" y="98946"/>
                  <a:pt x="1412544" y="81886"/>
                </a:cubicBezTo>
                <a:cubicBezTo>
                  <a:pt x="1458036" y="64826"/>
                  <a:pt x="1460310" y="40943"/>
                  <a:pt x="1473958" y="27295"/>
                </a:cubicBezTo>
                <a:cubicBezTo>
                  <a:pt x="1487606" y="13647"/>
                  <a:pt x="1494430" y="0"/>
                  <a:pt x="1494430" y="0"/>
                </a:cubicBezTo>
                <a:lnTo>
                  <a:pt x="1494430" y="0"/>
                </a:lnTo>
              </a:path>
            </a:pathLst>
          </a:custGeom>
          <a:noFill/>
          <a:ln w="19050"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037016" y="4397537"/>
            <a:ext cx="2107236" cy="338554"/>
            <a:chOff x="2044323" y="4651828"/>
            <a:chExt cx="2107236" cy="338554"/>
          </a:xfrm>
        </p:grpSpPr>
        <p:grpSp>
          <p:nvGrpSpPr>
            <p:cNvPr id="60" name="Group 59"/>
            <p:cNvGrpSpPr/>
            <p:nvPr/>
          </p:nvGrpSpPr>
          <p:grpSpPr>
            <a:xfrm>
              <a:off x="2575078" y="4651828"/>
              <a:ext cx="1576481" cy="338554"/>
              <a:chOff x="2563034" y="4312941"/>
              <a:chExt cx="1576481" cy="338554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2563034" y="4312941"/>
                <a:ext cx="14784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 - is variance of </a:t>
                </a:r>
                <a:endParaRPr lang="zh-CN" altLang="en-US" sz="16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6790" y="4355901"/>
                <a:ext cx="202725" cy="205110"/>
              </a:xfrm>
              <a:prstGeom prst="rect">
                <a:avLst/>
              </a:prstGeom>
            </p:spPr>
          </p:pic>
        </p:grp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4323" y="4664177"/>
              <a:ext cx="247593" cy="247593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16" y="4724297"/>
              <a:ext cx="346773" cy="173387"/>
            </a:xfrm>
            <a:prstGeom prst="rect">
              <a:avLst/>
            </a:prstGeom>
          </p:spPr>
        </p:pic>
      </p:grpSp>
      <p:sp>
        <p:nvSpPr>
          <p:cNvPr id="68" name="Rounded Rectangle 67"/>
          <p:cNvSpPr/>
          <p:nvPr/>
        </p:nvSpPr>
        <p:spPr>
          <a:xfrm>
            <a:off x="2013491" y="4397537"/>
            <a:ext cx="284765" cy="25994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Rounded Rectangle 68"/>
          <p:cNvSpPr/>
          <p:nvPr/>
        </p:nvSpPr>
        <p:spPr>
          <a:xfrm>
            <a:off x="3507474" y="3652031"/>
            <a:ext cx="249483" cy="225058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Rounded Rectangle 70"/>
          <p:cNvSpPr/>
          <p:nvPr/>
        </p:nvSpPr>
        <p:spPr>
          <a:xfrm>
            <a:off x="4721045" y="3639346"/>
            <a:ext cx="249483" cy="225058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Freeform 71"/>
          <p:cNvSpPr/>
          <p:nvPr/>
        </p:nvSpPr>
        <p:spPr>
          <a:xfrm>
            <a:off x="2286000" y="3773606"/>
            <a:ext cx="2822560" cy="648269"/>
          </a:xfrm>
          <a:custGeom>
            <a:avLst/>
            <a:gdLst>
              <a:gd name="connsiteX0" fmla="*/ 0 w 2822560"/>
              <a:gd name="connsiteY0" fmla="*/ 648269 h 648269"/>
              <a:gd name="connsiteX1" fmla="*/ 177421 w 2822560"/>
              <a:gd name="connsiteY1" fmla="*/ 607325 h 648269"/>
              <a:gd name="connsiteX2" fmla="*/ 552734 w 2822560"/>
              <a:gd name="connsiteY2" fmla="*/ 580030 h 648269"/>
              <a:gd name="connsiteX3" fmla="*/ 1084997 w 2822560"/>
              <a:gd name="connsiteY3" fmla="*/ 580030 h 648269"/>
              <a:gd name="connsiteX4" fmla="*/ 1371600 w 2822560"/>
              <a:gd name="connsiteY4" fmla="*/ 580030 h 648269"/>
              <a:gd name="connsiteX5" fmla="*/ 1869743 w 2822560"/>
              <a:gd name="connsiteY5" fmla="*/ 580030 h 648269"/>
              <a:gd name="connsiteX6" fmla="*/ 2504364 w 2822560"/>
              <a:gd name="connsiteY6" fmla="*/ 580030 h 648269"/>
              <a:gd name="connsiteX7" fmla="*/ 2790967 w 2822560"/>
              <a:gd name="connsiteY7" fmla="*/ 518615 h 648269"/>
              <a:gd name="connsiteX8" fmla="*/ 2811439 w 2822560"/>
              <a:gd name="connsiteY8" fmla="*/ 279779 h 648269"/>
              <a:gd name="connsiteX9" fmla="*/ 2756848 w 2822560"/>
              <a:gd name="connsiteY9" fmla="*/ 54591 h 648269"/>
              <a:gd name="connsiteX10" fmla="*/ 2681785 w 2822560"/>
              <a:gd name="connsiteY10" fmla="*/ 0 h 648269"/>
              <a:gd name="connsiteX11" fmla="*/ 2681785 w 2822560"/>
              <a:gd name="connsiteY11" fmla="*/ 0 h 64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2560" h="648269">
                <a:moveTo>
                  <a:pt x="0" y="648269"/>
                </a:moveTo>
                <a:cubicBezTo>
                  <a:pt x="42649" y="633483"/>
                  <a:pt x="85299" y="618698"/>
                  <a:pt x="177421" y="607325"/>
                </a:cubicBezTo>
                <a:cubicBezTo>
                  <a:pt x="269543" y="595952"/>
                  <a:pt x="401471" y="584579"/>
                  <a:pt x="552734" y="580030"/>
                </a:cubicBezTo>
                <a:cubicBezTo>
                  <a:pt x="703997" y="575481"/>
                  <a:pt x="1084997" y="580030"/>
                  <a:pt x="1084997" y="580030"/>
                </a:cubicBezTo>
                <a:lnTo>
                  <a:pt x="1371600" y="580030"/>
                </a:lnTo>
                <a:lnTo>
                  <a:pt x="1869743" y="580030"/>
                </a:lnTo>
                <a:cubicBezTo>
                  <a:pt x="2058537" y="580030"/>
                  <a:pt x="2350827" y="590266"/>
                  <a:pt x="2504364" y="580030"/>
                </a:cubicBezTo>
                <a:cubicBezTo>
                  <a:pt x="2657901" y="569794"/>
                  <a:pt x="2739788" y="568657"/>
                  <a:pt x="2790967" y="518615"/>
                </a:cubicBezTo>
                <a:cubicBezTo>
                  <a:pt x="2842146" y="468573"/>
                  <a:pt x="2817125" y="357116"/>
                  <a:pt x="2811439" y="279779"/>
                </a:cubicBezTo>
                <a:cubicBezTo>
                  <a:pt x="2805753" y="202442"/>
                  <a:pt x="2778457" y="101221"/>
                  <a:pt x="2756848" y="54591"/>
                </a:cubicBezTo>
                <a:cubicBezTo>
                  <a:pt x="2735239" y="7961"/>
                  <a:pt x="2681785" y="0"/>
                  <a:pt x="2681785" y="0"/>
                </a:cubicBezTo>
                <a:lnTo>
                  <a:pt x="2681785" y="0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reeform 73"/>
          <p:cNvSpPr/>
          <p:nvPr/>
        </p:nvSpPr>
        <p:spPr>
          <a:xfrm>
            <a:off x="3756957" y="3827332"/>
            <a:ext cx="1347306" cy="239701"/>
          </a:xfrm>
          <a:custGeom>
            <a:avLst/>
            <a:gdLst>
              <a:gd name="connsiteX0" fmla="*/ 1406110 w 1406110"/>
              <a:gd name="connsiteY0" fmla="*/ 237264 h 237264"/>
              <a:gd name="connsiteX1" fmla="*/ 1331047 w 1406110"/>
              <a:gd name="connsiteY1" fmla="*/ 100786 h 237264"/>
              <a:gd name="connsiteX2" fmla="*/ 1030796 w 1406110"/>
              <a:gd name="connsiteY2" fmla="*/ 87138 h 237264"/>
              <a:gd name="connsiteX3" fmla="*/ 703250 w 1406110"/>
              <a:gd name="connsiteY3" fmla="*/ 66667 h 237264"/>
              <a:gd name="connsiteX4" fmla="*/ 259698 w 1406110"/>
              <a:gd name="connsiteY4" fmla="*/ 59843 h 237264"/>
              <a:gd name="connsiteX5" fmla="*/ 20862 w 1406110"/>
              <a:gd name="connsiteY5" fmla="*/ 5252 h 237264"/>
              <a:gd name="connsiteX6" fmla="*/ 27686 w 1406110"/>
              <a:gd name="connsiteY6" fmla="*/ 5252 h 23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6110" h="237264">
                <a:moveTo>
                  <a:pt x="1406110" y="237264"/>
                </a:moveTo>
                <a:cubicBezTo>
                  <a:pt x="1399854" y="181535"/>
                  <a:pt x="1393599" y="125807"/>
                  <a:pt x="1331047" y="100786"/>
                </a:cubicBezTo>
                <a:cubicBezTo>
                  <a:pt x="1268495" y="75765"/>
                  <a:pt x="1030796" y="87138"/>
                  <a:pt x="1030796" y="87138"/>
                </a:cubicBezTo>
                <a:cubicBezTo>
                  <a:pt x="926163" y="81451"/>
                  <a:pt x="831766" y="71216"/>
                  <a:pt x="703250" y="66667"/>
                </a:cubicBezTo>
                <a:cubicBezTo>
                  <a:pt x="574734" y="62118"/>
                  <a:pt x="373429" y="70079"/>
                  <a:pt x="259698" y="59843"/>
                </a:cubicBezTo>
                <a:cubicBezTo>
                  <a:pt x="145967" y="49607"/>
                  <a:pt x="59531" y="14350"/>
                  <a:pt x="20862" y="5252"/>
                </a:cubicBezTo>
                <a:cubicBezTo>
                  <a:pt x="-17807" y="-3846"/>
                  <a:pt x="4939" y="703"/>
                  <a:pt x="27686" y="525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Group 78"/>
          <p:cNvGrpSpPr/>
          <p:nvPr/>
        </p:nvGrpSpPr>
        <p:grpSpPr>
          <a:xfrm>
            <a:off x="6916110" y="4397537"/>
            <a:ext cx="2419932" cy="338554"/>
            <a:chOff x="6349725" y="4397537"/>
            <a:chExt cx="2419932" cy="338554"/>
          </a:xfrm>
        </p:grpSpPr>
        <p:sp>
          <p:nvSpPr>
            <p:cNvPr id="75" name="TextBox 74"/>
            <p:cNvSpPr txBox="1"/>
            <p:nvPr/>
          </p:nvSpPr>
          <p:spPr>
            <a:xfrm>
              <a:off x="7189813" y="4397537"/>
              <a:ext cx="14784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 - is variance of </a:t>
              </a:r>
              <a:endParaRPr lang="zh-CN" altLang="en-US" sz="1600" dirty="0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6932" y="4442240"/>
              <a:ext cx="202725" cy="205110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725" y="4430803"/>
              <a:ext cx="963864" cy="217430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6876332" y="4428699"/>
            <a:ext cx="284765" cy="25994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Rounded Rectangle 80"/>
          <p:cNvSpPr/>
          <p:nvPr/>
        </p:nvSpPr>
        <p:spPr>
          <a:xfrm>
            <a:off x="10704175" y="3446060"/>
            <a:ext cx="391455" cy="250659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Rounded Rectangle 81"/>
          <p:cNvSpPr/>
          <p:nvPr/>
        </p:nvSpPr>
        <p:spPr>
          <a:xfrm>
            <a:off x="8638922" y="3478356"/>
            <a:ext cx="204937" cy="232462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Freeform 82"/>
          <p:cNvSpPr/>
          <p:nvPr/>
        </p:nvSpPr>
        <p:spPr>
          <a:xfrm>
            <a:off x="7134258" y="3691719"/>
            <a:ext cx="3886309" cy="757451"/>
          </a:xfrm>
          <a:custGeom>
            <a:avLst/>
            <a:gdLst>
              <a:gd name="connsiteX0" fmla="*/ 10345 w 3886309"/>
              <a:gd name="connsiteY0" fmla="*/ 757451 h 757451"/>
              <a:gd name="connsiteX1" fmla="*/ 180942 w 3886309"/>
              <a:gd name="connsiteY1" fmla="*/ 675565 h 757451"/>
              <a:gd name="connsiteX2" fmla="*/ 1252291 w 3886309"/>
              <a:gd name="connsiteY2" fmla="*/ 648269 h 757451"/>
              <a:gd name="connsiteX3" fmla="*/ 2808136 w 3886309"/>
              <a:gd name="connsiteY3" fmla="*/ 661917 h 757451"/>
              <a:gd name="connsiteX4" fmla="*/ 3640649 w 3886309"/>
              <a:gd name="connsiteY4" fmla="*/ 443553 h 757451"/>
              <a:gd name="connsiteX5" fmla="*/ 3886309 w 3886309"/>
              <a:gd name="connsiteY5" fmla="*/ 0 h 757451"/>
              <a:gd name="connsiteX6" fmla="*/ 3886309 w 3886309"/>
              <a:gd name="connsiteY6" fmla="*/ 0 h 7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6309" h="757451">
                <a:moveTo>
                  <a:pt x="10345" y="757451"/>
                </a:moveTo>
                <a:cubicBezTo>
                  <a:pt x="-7852" y="725606"/>
                  <a:pt x="-26049" y="693762"/>
                  <a:pt x="180942" y="675565"/>
                </a:cubicBezTo>
                <a:cubicBezTo>
                  <a:pt x="387933" y="657368"/>
                  <a:pt x="1252291" y="648269"/>
                  <a:pt x="1252291" y="648269"/>
                </a:cubicBezTo>
                <a:cubicBezTo>
                  <a:pt x="1690157" y="645994"/>
                  <a:pt x="2410076" y="696036"/>
                  <a:pt x="2808136" y="661917"/>
                </a:cubicBezTo>
                <a:cubicBezTo>
                  <a:pt x="3206196" y="627798"/>
                  <a:pt x="3460954" y="553872"/>
                  <a:pt x="3640649" y="443553"/>
                </a:cubicBezTo>
                <a:cubicBezTo>
                  <a:pt x="3820344" y="333234"/>
                  <a:pt x="3886309" y="0"/>
                  <a:pt x="3886309" y="0"/>
                </a:cubicBezTo>
                <a:lnTo>
                  <a:pt x="3886309" y="0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Freeform 83"/>
          <p:cNvSpPr/>
          <p:nvPr/>
        </p:nvSpPr>
        <p:spPr>
          <a:xfrm>
            <a:off x="8809630" y="3725839"/>
            <a:ext cx="1965277" cy="409433"/>
          </a:xfrm>
          <a:custGeom>
            <a:avLst/>
            <a:gdLst>
              <a:gd name="connsiteX0" fmla="*/ 1965277 w 1965277"/>
              <a:gd name="connsiteY0" fmla="*/ 409433 h 409433"/>
              <a:gd name="connsiteX1" fmla="*/ 1808328 w 1965277"/>
              <a:gd name="connsiteY1" fmla="*/ 279779 h 409433"/>
              <a:gd name="connsiteX2" fmla="*/ 1276066 w 1965277"/>
              <a:gd name="connsiteY2" fmla="*/ 218364 h 409433"/>
              <a:gd name="connsiteX3" fmla="*/ 648269 w 1965277"/>
              <a:gd name="connsiteY3" fmla="*/ 225188 h 409433"/>
              <a:gd name="connsiteX4" fmla="*/ 204716 w 1965277"/>
              <a:gd name="connsiteY4" fmla="*/ 136477 h 409433"/>
              <a:gd name="connsiteX5" fmla="*/ 0 w 1965277"/>
              <a:gd name="connsiteY5" fmla="*/ 0 h 409433"/>
              <a:gd name="connsiteX6" fmla="*/ 0 w 1965277"/>
              <a:gd name="connsiteY6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5277" h="409433">
                <a:moveTo>
                  <a:pt x="1965277" y="409433"/>
                </a:moveTo>
                <a:cubicBezTo>
                  <a:pt x="1944236" y="360528"/>
                  <a:pt x="1923196" y="311624"/>
                  <a:pt x="1808328" y="279779"/>
                </a:cubicBezTo>
                <a:cubicBezTo>
                  <a:pt x="1693460" y="247934"/>
                  <a:pt x="1469409" y="227462"/>
                  <a:pt x="1276066" y="218364"/>
                </a:cubicBezTo>
                <a:cubicBezTo>
                  <a:pt x="1082723" y="209266"/>
                  <a:pt x="826827" y="238836"/>
                  <a:pt x="648269" y="225188"/>
                </a:cubicBezTo>
                <a:cubicBezTo>
                  <a:pt x="469711" y="211540"/>
                  <a:pt x="312761" y="174008"/>
                  <a:pt x="204716" y="136477"/>
                </a:cubicBezTo>
                <a:cubicBezTo>
                  <a:pt x="96671" y="98946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Right Arrow 86"/>
          <p:cNvSpPr/>
          <p:nvPr/>
        </p:nvSpPr>
        <p:spPr>
          <a:xfrm>
            <a:off x="9359063" y="4333779"/>
            <a:ext cx="284992" cy="44741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742" y="4392732"/>
            <a:ext cx="2485666" cy="318758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0149678" y="4133162"/>
            <a:ext cx="1559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covariance matrix: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0" y="4644297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</a:rPr>
              <a:t>Examples*: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-1434" y="6143848"/>
            <a:ext cx="173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*Source: “Mathematics </a:t>
            </a:r>
          </a:p>
          <a:p>
            <a:r>
              <a:rPr lang="en-US" altLang="zh-CN" sz="1200" b="1" dirty="0"/>
              <a:t>for Machine Learning”.</a:t>
            </a:r>
          </a:p>
          <a:p>
            <a:r>
              <a:rPr lang="en-US" altLang="zh-CN" sz="1200" b="1" dirty="0"/>
              <a:t>https://mml-book.com. 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03" y="4731908"/>
            <a:ext cx="2455416" cy="1767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73" y="6560456"/>
            <a:ext cx="1988379" cy="2819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78" y="4731908"/>
            <a:ext cx="2700801" cy="209127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493" y="4807662"/>
            <a:ext cx="2944952" cy="526693"/>
          </a:xfrm>
          <a:prstGeom prst="rect">
            <a:avLst/>
          </a:prstGeom>
        </p:spPr>
      </p:pic>
      <p:sp>
        <p:nvSpPr>
          <p:cNvPr id="97" name="Curved Down Arrow 96"/>
          <p:cNvSpPr/>
          <p:nvPr/>
        </p:nvSpPr>
        <p:spPr>
          <a:xfrm>
            <a:off x="7794945" y="5987875"/>
            <a:ext cx="1439734" cy="22096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014803" y="5944466"/>
            <a:ext cx="1000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</a:rPr>
              <a:t>projection: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213" y="5392665"/>
            <a:ext cx="1861338" cy="143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31" grpId="0" animBg="1"/>
      <p:bldP spid="31" grpId="1" animBg="1"/>
      <p:bldP spid="41" grpId="0" animBg="1"/>
      <p:bldP spid="41" grpId="1" animBg="1"/>
      <p:bldP spid="43" grpId="0" animBg="1"/>
      <p:bldP spid="43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4" grpId="0" animBg="1"/>
      <p:bldP spid="74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7" grpId="0" animBg="1"/>
      <p:bldP spid="89" grpId="0"/>
      <p:bldP spid="90" grpId="0"/>
      <p:bldP spid="92" grpId="0"/>
      <p:bldP spid="97" grpId="0" animBg="1"/>
      <p:bldP spid="9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Properties or Gaussian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47" y="694440"/>
            <a:ext cx="8294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u="sng" dirty="0">
                <a:solidFill>
                  <a:srgbClr val="002060"/>
                </a:solidFill>
              </a:rPr>
              <a:t>The Gaussian (normal) distribution</a:t>
            </a:r>
            <a:r>
              <a:rPr lang="en-US" altLang="zh-CN" dirty="0"/>
              <a:t> is the most well-studied probability distribution for </a:t>
            </a:r>
          </a:p>
          <a:p>
            <a:r>
              <a:rPr lang="en-US" altLang="zh-CN" dirty="0"/>
              <a:t>continuous-valued random variables. It has application in many fields of ML, including </a:t>
            </a:r>
          </a:p>
          <a:p>
            <a:r>
              <a:rPr lang="en-US" altLang="zh-CN" dirty="0"/>
              <a:t>diffusion models, normalizing flows, </a:t>
            </a:r>
            <a:r>
              <a:rPr lang="en-US" altLang="zh-CN" dirty="0" err="1"/>
              <a:t>Kalman</a:t>
            </a:r>
            <a:r>
              <a:rPr lang="en-US" altLang="zh-CN" dirty="0"/>
              <a:t> filters,  Gaussian processes ,etc.</a:t>
            </a:r>
            <a:endParaRPr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94754" y="660318"/>
            <a:ext cx="2062290" cy="2322612"/>
            <a:chOff x="9094754" y="660318"/>
            <a:chExt cx="2062290" cy="2322612"/>
          </a:xfrm>
        </p:grpSpPr>
        <p:sp>
          <p:nvSpPr>
            <p:cNvPr id="6" name="TextBox 5"/>
            <p:cNvSpPr txBox="1"/>
            <p:nvPr/>
          </p:nvSpPr>
          <p:spPr>
            <a:xfrm>
              <a:off x="9466904" y="2552043"/>
              <a:ext cx="13179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Carl Friedrich Gauss</a:t>
              </a:r>
            </a:p>
            <a:p>
              <a:pPr algn="ctr"/>
              <a:r>
                <a:rPr lang="en-US" altLang="zh-CN" sz="1100" dirty="0"/>
                <a:t>(1777-1855)</a:t>
              </a:r>
              <a:endParaRPr lang="zh-CN" altLang="en-US" sz="11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754" y="660318"/>
              <a:ext cx="2062290" cy="1891725"/>
            </a:xfrm>
            <a:prstGeom prst="rect">
              <a:avLst/>
            </a:prstGeom>
            <a:ln w="9525">
              <a:solidFill>
                <a:srgbClr val="002060"/>
              </a:solidFill>
            </a:ln>
          </p:spPr>
        </p:pic>
      </p:grpSp>
      <p:sp>
        <p:nvSpPr>
          <p:cNvPr id="24" name="TextBox 23"/>
          <p:cNvSpPr txBox="1"/>
          <p:nvPr/>
        </p:nvSpPr>
        <p:spPr>
          <a:xfrm>
            <a:off x="-1" y="3168065"/>
            <a:ext cx="203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</a:rPr>
              <a:t>Sum of independent </a:t>
            </a:r>
          </a:p>
          <a:p>
            <a:r>
              <a:rPr lang="en-US" altLang="zh-CN" sz="1600" b="1" dirty="0">
                <a:solidFill>
                  <a:srgbClr val="002060"/>
                </a:solidFill>
              </a:rPr>
              <a:t>                  Gaussians: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-2" y="4729692"/>
            <a:ext cx="2097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</a:rPr>
              <a:t>Linear transformation</a:t>
            </a:r>
          </a:p>
          <a:p>
            <a:r>
              <a:rPr lang="en-US" altLang="zh-CN" sz="1600" b="1" dirty="0">
                <a:solidFill>
                  <a:srgbClr val="002060"/>
                </a:solidFill>
              </a:rPr>
              <a:t>                  of Gaussian: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11451" y="3178823"/>
            <a:ext cx="10010048" cy="338554"/>
            <a:chOff x="2059219" y="3178823"/>
            <a:chExt cx="10010048" cy="338554"/>
          </a:xfrm>
        </p:grpSpPr>
        <p:sp>
          <p:nvSpPr>
            <p:cNvPr id="85" name="TextBox 84"/>
            <p:cNvSpPr txBox="1"/>
            <p:nvPr/>
          </p:nvSpPr>
          <p:spPr>
            <a:xfrm>
              <a:off x="2059219" y="3178823"/>
              <a:ext cx="10010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Let                                  and                                  be two independent Gaussian random variables. Then, for any                    :</a:t>
              </a:r>
              <a:endParaRPr lang="zh-CN" altLang="en-US" sz="16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8405" y="3215260"/>
              <a:ext cx="1410128" cy="2724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125" y="3219624"/>
              <a:ext cx="1411207" cy="26095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6889" y="3243493"/>
              <a:ext cx="843489" cy="222862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05" y="3567209"/>
            <a:ext cx="3970863" cy="282856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grpSp>
        <p:nvGrpSpPr>
          <p:cNvPr id="29" name="Group 28"/>
          <p:cNvGrpSpPr/>
          <p:nvPr/>
        </p:nvGrpSpPr>
        <p:grpSpPr>
          <a:xfrm>
            <a:off x="2035813" y="3918898"/>
            <a:ext cx="7354706" cy="341195"/>
            <a:chOff x="2035813" y="4010130"/>
            <a:chExt cx="7354706" cy="341195"/>
          </a:xfrm>
        </p:grpSpPr>
        <p:sp>
          <p:nvSpPr>
            <p:cNvPr id="86" name="TextBox 85"/>
            <p:cNvSpPr txBox="1"/>
            <p:nvPr/>
          </p:nvSpPr>
          <p:spPr>
            <a:xfrm>
              <a:off x="2035813" y="4012771"/>
              <a:ext cx="7354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    -dimensional  version for                                                and                                                  :</a:t>
              </a:r>
              <a:endParaRPr lang="zh-CN" altLang="en-US" sz="1600" dirty="0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807" y="4102502"/>
              <a:ext cx="132898" cy="16443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0581" y="4025027"/>
              <a:ext cx="2060816" cy="28674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584" y="4010130"/>
              <a:ext cx="2161956" cy="302059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05" y="4359703"/>
            <a:ext cx="4075926" cy="277601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sp>
        <p:nvSpPr>
          <p:cNvPr id="100" name="TextBox 99"/>
          <p:cNvSpPr txBox="1"/>
          <p:nvPr/>
        </p:nvSpPr>
        <p:spPr>
          <a:xfrm>
            <a:off x="20734" y="1774265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1-DIMENSIONAL CASE:</a:t>
            </a:r>
            <a:endParaRPr lang="zh-CN" altLang="en-US" b="1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3909265" y="1774265"/>
            <a:ext cx="2347606" cy="369332"/>
            <a:chOff x="4991548" y="2531711"/>
            <a:chExt cx="2347606" cy="369332"/>
          </a:xfrm>
        </p:grpSpPr>
        <p:sp>
          <p:nvSpPr>
            <p:cNvPr id="102" name="TextBox 101"/>
            <p:cNvSpPr txBox="1"/>
            <p:nvPr/>
          </p:nvSpPr>
          <p:spPr>
            <a:xfrm>
              <a:off x="5096232" y="2531711"/>
              <a:ext cx="2242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-DIMENSIONAL CASE:</a:t>
              </a:r>
              <a:endParaRPr lang="zh-CN" altLang="en-US" b="1" dirty="0"/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548" y="2615196"/>
              <a:ext cx="159276" cy="197069"/>
            </a:xfrm>
            <a:prstGeom prst="rect">
              <a:avLst/>
            </a:prstGeom>
          </p:spPr>
        </p:pic>
      </p:grpSp>
      <p:pic>
        <p:nvPicPr>
          <p:cNvPr id="104" name="Picture 1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7" y="2233195"/>
            <a:ext cx="3225446" cy="48697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68" y="2234187"/>
            <a:ext cx="4988257" cy="488683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28758" y="5759092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</a:rPr>
              <a:t>Mixture of univariate</a:t>
            </a:r>
          </a:p>
          <a:p>
            <a:r>
              <a:rPr lang="en-US" altLang="zh-CN" sz="1600" b="1" dirty="0">
                <a:solidFill>
                  <a:srgbClr val="002060"/>
                </a:solidFill>
              </a:rPr>
              <a:t>        normal densities: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2011451" y="4737436"/>
            <a:ext cx="10311092" cy="844353"/>
            <a:chOff x="2011451" y="4990660"/>
            <a:chExt cx="10311092" cy="84435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536" y="4990660"/>
              <a:ext cx="1903936" cy="29871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4617" y="5018541"/>
              <a:ext cx="1005843" cy="230803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2011451" y="5004016"/>
              <a:ext cx="10311092" cy="830997"/>
              <a:chOff x="2011451" y="4624182"/>
              <a:chExt cx="10311092" cy="830997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2011451" y="4624182"/>
                <a:ext cx="103110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Let                                             be a multivariate Gaussian, and                        be an arbitrary matrix. Consider random variable</a:t>
                </a:r>
              </a:p>
              <a:p>
                <a:r>
                  <a:rPr lang="en-US" altLang="zh-CN" sz="1600" dirty="0"/>
                  <a:t>                                 </a:t>
                </a:r>
              </a:p>
              <a:p>
                <a:r>
                  <a:rPr lang="en-US" altLang="zh-CN" sz="1600" dirty="0"/>
                  <a:t>                                  - which is linear transformation of       by       . Then:                   </a:t>
                </a:r>
                <a:endParaRPr lang="zh-CN" altLang="en-US" sz="1600" dirty="0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2726" y="5187826"/>
                <a:ext cx="1425454" cy="204436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0635" y="5187826"/>
                <a:ext cx="199585" cy="201933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3515" y="5161555"/>
                <a:ext cx="235357" cy="228331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1592" y="5147094"/>
                <a:ext cx="2033504" cy="289719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</p:spPr>
          </p:pic>
        </p:grpSp>
      </p:grpSp>
      <p:grpSp>
        <p:nvGrpSpPr>
          <p:cNvPr id="111" name="Group 110"/>
          <p:cNvGrpSpPr/>
          <p:nvPr/>
        </p:nvGrpSpPr>
        <p:grpSpPr>
          <a:xfrm>
            <a:off x="2039593" y="5760305"/>
            <a:ext cx="8207888" cy="338554"/>
            <a:chOff x="2039593" y="6006495"/>
            <a:chExt cx="8207888" cy="338554"/>
          </a:xfrm>
        </p:grpSpPr>
        <p:sp>
          <p:nvSpPr>
            <p:cNvPr id="109" name="TextBox 108"/>
            <p:cNvSpPr txBox="1"/>
            <p:nvPr/>
          </p:nvSpPr>
          <p:spPr>
            <a:xfrm>
              <a:off x="2039593" y="6006495"/>
              <a:ext cx="82078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Let                          and                          be two Gaussian densities and                   . Consider density:</a:t>
              </a:r>
              <a:endParaRPr lang="zh-CN" altLang="en-US" sz="1600" dirty="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617" y="6037104"/>
              <a:ext cx="1087367" cy="26422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483" y="6031767"/>
              <a:ext cx="1087367" cy="259874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004" y="6060989"/>
              <a:ext cx="832911" cy="244585"/>
            </a:xfrm>
            <a:prstGeom prst="rect">
              <a:avLst/>
            </a:prstGeom>
          </p:spPr>
        </p:pic>
      </p:grpSp>
      <p:pic>
        <p:nvPicPr>
          <p:cNvPr id="113" name="Picture 1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12" y="6289630"/>
            <a:ext cx="4075454" cy="291358"/>
          </a:xfrm>
          <a:prstGeom prst="rect">
            <a:avLst/>
          </a:prstGeom>
          <a:ln w="12700">
            <a:noFill/>
          </a:ln>
        </p:spPr>
      </p:pic>
      <p:sp>
        <p:nvSpPr>
          <p:cNvPr id="115" name="Right Arrow 114"/>
          <p:cNvSpPr/>
          <p:nvPr/>
        </p:nvSpPr>
        <p:spPr>
          <a:xfrm>
            <a:off x="6248986" y="6211600"/>
            <a:ext cx="284992" cy="44741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57" y="6128635"/>
            <a:ext cx="2017704" cy="240276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43" y="6440406"/>
            <a:ext cx="5516951" cy="267355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73826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8" grpId="0"/>
      <p:bldP spid="108" grpId="0"/>
      <p:bldP spid="1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Loss Functions in ML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661" y="800482"/>
            <a:ext cx="3764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Regression Loss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7661" y="3399250"/>
            <a:ext cx="4039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Classification Loss Function</a:t>
            </a:r>
            <a:endParaRPr lang="zh-CN" alt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500" y="729787"/>
            <a:ext cx="3220871" cy="24899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24273" y="3399250"/>
            <a:ext cx="2467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Source: https://www.cs.cornell.edu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9969690" y="3256293"/>
            <a:ext cx="263856" cy="202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04" y="3860915"/>
            <a:ext cx="2920527" cy="233257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9863026" y="3635083"/>
            <a:ext cx="290909" cy="20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51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Regression Loss Function (MLE)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734" y="750686"/>
            <a:ext cx="264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REGRESSION TASK SETUP:</a:t>
            </a:r>
            <a:endParaRPr lang="zh-CN" altLang="en-US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7818" y="1196316"/>
            <a:ext cx="5550783" cy="369332"/>
            <a:chOff x="121466" y="1196316"/>
            <a:chExt cx="5550783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1044315" y="1196316"/>
              <a:ext cx="462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               - </a:t>
              </a:r>
              <a:r>
                <a:rPr lang="en-US" altLang="zh-CN" u="sng" dirty="0"/>
                <a:t>unknown function</a:t>
              </a:r>
              <a:r>
                <a:rPr lang="en-US" altLang="zh-CN" dirty="0"/>
                <a:t> we want to model.</a:t>
              </a:r>
              <a:endParaRPr lang="zh-CN" alt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66" y="1262252"/>
              <a:ext cx="1645920" cy="27199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07818" y="1670517"/>
            <a:ext cx="7696858" cy="385495"/>
            <a:chOff x="107818" y="1588629"/>
            <a:chExt cx="7696858" cy="38549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18" y="1647202"/>
              <a:ext cx="2597216" cy="326922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2680516" y="1588629"/>
              <a:ext cx="5124160" cy="369332"/>
              <a:chOff x="261844" y="2772070"/>
              <a:chExt cx="5124160" cy="36933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61844" y="2772070"/>
                <a:ext cx="5124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 our ML model (typically NN) to approximate           . </a:t>
                </a:r>
                <a:endParaRPr lang="zh-CN" altLang="en-US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1639" y="2794679"/>
                <a:ext cx="498070" cy="285102"/>
              </a:xfrm>
              <a:prstGeom prst="rect">
                <a:avLst/>
              </a:prstGeom>
            </p:spPr>
          </p:pic>
        </p:grpSp>
      </p:grpSp>
      <p:grpSp>
        <p:nvGrpSpPr>
          <p:cNvPr id="36" name="Group 35"/>
          <p:cNvGrpSpPr/>
          <p:nvPr/>
        </p:nvGrpSpPr>
        <p:grpSpPr>
          <a:xfrm>
            <a:off x="135954" y="2222082"/>
            <a:ext cx="12072776" cy="370447"/>
            <a:chOff x="107818" y="2222082"/>
            <a:chExt cx="12072776" cy="370447"/>
          </a:xfrm>
        </p:grpSpPr>
        <p:sp>
          <p:nvSpPr>
            <p:cNvPr id="25" name="TextBox 24"/>
            <p:cNvSpPr txBox="1"/>
            <p:nvPr/>
          </p:nvSpPr>
          <p:spPr>
            <a:xfrm>
              <a:off x="1406426" y="2223197"/>
              <a:ext cx="10774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               -  observed data-set, where                     input variables, and                                      are noisy observations. </a:t>
              </a:r>
              <a:endParaRPr lang="zh-CN" altLang="en-US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18" y="2256202"/>
              <a:ext cx="2075822" cy="31935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6594" y="2235730"/>
              <a:ext cx="1818967" cy="30059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1649" y="2222082"/>
              <a:ext cx="1030117" cy="311056"/>
            </a:xfrm>
            <a:prstGeom prst="rect">
              <a:avLst/>
            </a:prstGeom>
          </p:spPr>
        </p:pic>
      </p:grpSp>
      <p:sp>
        <p:nvSpPr>
          <p:cNvPr id="37" name="Oval 36"/>
          <p:cNvSpPr/>
          <p:nvPr/>
        </p:nvSpPr>
        <p:spPr>
          <a:xfrm>
            <a:off x="9416955" y="2228906"/>
            <a:ext cx="307075" cy="3363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9710152" y="2056012"/>
            <a:ext cx="307074" cy="24385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345" y="1883519"/>
            <a:ext cx="1509511" cy="26290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0734" y="2731570"/>
            <a:ext cx="6147950" cy="372480"/>
            <a:chOff x="20734" y="2731570"/>
            <a:chExt cx="6147950" cy="372480"/>
          </a:xfrm>
        </p:grpSpPr>
        <p:sp>
          <p:nvSpPr>
            <p:cNvPr id="41" name="TextBox 40"/>
            <p:cNvSpPr txBox="1"/>
            <p:nvPr/>
          </p:nvSpPr>
          <p:spPr>
            <a:xfrm>
              <a:off x="20734" y="2734718"/>
              <a:ext cx="785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u="sng" dirty="0">
                  <a:solidFill>
                    <a:srgbClr val="002060"/>
                  </a:solidFill>
                </a:rPr>
                <a:t>GOAL:</a:t>
              </a:r>
              <a:endParaRPr lang="zh-CN" altLang="en-US" b="1" u="sng" dirty="0">
                <a:solidFill>
                  <a:srgbClr val="002060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270865" y="2731570"/>
              <a:ext cx="5897819" cy="369332"/>
              <a:chOff x="214593" y="2731570"/>
              <a:chExt cx="5897819" cy="36933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214593" y="2731570"/>
                <a:ext cx="4188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         Find parameter                      such that </a:t>
                </a:r>
                <a:endParaRPr lang="zh-CN" altLang="en-US" dirty="0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358" y="2748540"/>
                <a:ext cx="1030458" cy="278830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9463" y="2768876"/>
                <a:ext cx="1792949" cy="305311"/>
              </a:xfrm>
              <a:prstGeom prst="rect">
                <a:avLst/>
              </a:prstGeom>
            </p:spPr>
          </p:pic>
        </p:grpSp>
      </p:grpSp>
      <p:sp>
        <p:nvSpPr>
          <p:cNvPr id="47" name="Rectangle 46"/>
          <p:cNvSpPr/>
          <p:nvPr/>
        </p:nvSpPr>
        <p:spPr>
          <a:xfrm>
            <a:off x="107818" y="1196316"/>
            <a:ext cx="1699880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47"/>
          <p:cNvSpPr/>
          <p:nvPr/>
        </p:nvSpPr>
        <p:spPr>
          <a:xfrm>
            <a:off x="103400" y="1697688"/>
            <a:ext cx="2601633" cy="3573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 48"/>
          <p:cNvSpPr/>
          <p:nvPr/>
        </p:nvSpPr>
        <p:spPr>
          <a:xfrm>
            <a:off x="103400" y="2229190"/>
            <a:ext cx="2168154" cy="3633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2364868" y="3071742"/>
            <a:ext cx="380381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 rot="5400000">
            <a:off x="2803820" y="2552695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35952" y="3577144"/>
            <a:ext cx="6394501" cy="394916"/>
            <a:chOff x="135952" y="3577144"/>
            <a:chExt cx="6394501" cy="394916"/>
          </a:xfrm>
        </p:grpSpPr>
        <p:sp>
          <p:nvSpPr>
            <p:cNvPr id="52" name="TextBox 51"/>
            <p:cNvSpPr txBox="1"/>
            <p:nvPr/>
          </p:nvSpPr>
          <p:spPr>
            <a:xfrm>
              <a:off x="135952" y="3602728"/>
              <a:ext cx="6394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 assume  that</a:t>
              </a:r>
              <a:endParaRPr lang="zh-CN" altLang="en-US" dirty="0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393" y="3577144"/>
              <a:ext cx="3348252" cy="352017"/>
            </a:xfrm>
            <a:prstGeom prst="rect">
              <a:avLst/>
            </a:prstGeom>
          </p:spPr>
        </p:pic>
      </p:grpSp>
      <p:cxnSp>
        <p:nvCxnSpPr>
          <p:cNvPr id="55" name="Straight Connector 54"/>
          <p:cNvCxnSpPr>
            <a:endCxn id="54" idx="2"/>
          </p:cNvCxnSpPr>
          <p:nvPr/>
        </p:nvCxnSpPr>
        <p:spPr>
          <a:xfrm>
            <a:off x="2800316" y="3929161"/>
            <a:ext cx="73820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459588" y="2575559"/>
            <a:ext cx="73820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Arrow 62"/>
          <p:cNvSpPr/>
          <p:nvPr/>
        </p:nvSpPr>
        <p:spPr>
          <a:xfrm>
            <a:off x="5282347" y="3563685"/>
            <a:ext cx="284992" cy="44741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01" y="3563685"/>
            <a:ext cx="2934660" cy="34818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35951" y="3983471"/>
            <a:ext cx="941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Hence, probability density of points sampled independently defines the </a:t>
            </a:r>
            <a:r>
              <a:rPr lang="en-US" altLang="zh-CN" i="1" u="sng" dirty="0">
                <a:solidFill>
                  <a:srgbClr val="002060"/>
                </a:solidFill>
              </a:rPr>
              <a:t>likelihood function</a:t>
            </a:r>
            <a:r>
              <a:rPr lang="en-US" altLang="zh-CN" dirty="0"/>
              <a:t>:                              </a:t>
            </a:r>
            <a:endParaRPr lang="zh-CN" alt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5" y="4550671"/>
            <a:ext cx="3587077" cy="25324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505121" y="4184496"/>
            <a:ext cx="705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err="1">
                <a:solidFill>
                  <a:srgbClr val="002060"/>
                </a:solidFill>
              </a:rPr>
              <a:t>i.i.d</a:t>
            </a:r>
            <a:r>
              <a:rPr lang="en-US" altLang="zh-CN" sz="1200" b="1" dirty="0">
                <a:solidFill>
                  <a:srgbClr val="002060"/>
                </a:solidFill>
              </a:rPr>
              <a:t>. </a:t>
            </a:r>
          </a:p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samples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54" y="4325638"/>
            <a:ext cx="2455573" cy="660848"/>
          </a:xfrm>
          <a:prstGeom prst="rect">
            <a:avLst/>
          </a:prstGeom>
        </p:spPr>
      </p:pic>
      <p:sp>
        <p:nvSpPr>
          <p:cNvPr id="71" name="Right Arrow 70"/>
          <p:cNvSpPr/>
          <p:nvPr/>
        </p:nvSpPr>
        <p:spPr>
          <a:xfrm rot="5400000">
            <a:off x="5640148" y="4373874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27" y="4297441"/>
            <a:ext cx="3658280" cy="67650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855" y="5323628"/>
            <a:ext cx="4442048" cy="5834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62" y="5333391"/>
            <a:ext cx="2706091" cy="56389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2" y="5449060"/>
            <a:ext cx="481079" cy="33255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0" y="5362025"/>
            <a:ext cx="3901437" cy="52161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3" y="5269670"/>
            <a:ext cx="2563448" cy="681567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8560" y="5451245"/>
            <a:ext cx="8001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In other words, </a:t>
            </a:r>
            <a:r>
              <a:rPr lang="en-US" altLang="zh-CN" sz="1600" i="1" u="sng" dirty="0" err="1">
                <a:solidFill>
                  <a:srgbClr val="002060"/>
                </a:solidFill>
              </a:rPr>
              <a:t>maximising</a:t>
            </a:r>
            <a:r>
              <a:rPr lang="en-US" altLang="zh-CN" sz="1600" i="1" u="sng" dirty="0">
                <a:solidFill>
                  <a:srgbClr val="002060"/>
                </a:solidFill>
              </a:rPr>
              <a:t> log-likelihood</a:t>
            </a:r>
            <a:r>
              <a:rPr lang="en-US" altLang="zh-CN" sz="1600" dirty="0"/>
              <a:t> we arrive at </a:t>
            </a:r>
            <a:r>
              <a:rPr lang="en-US" altLang="zh-CN" sz="1600" i="1" u="sng" dirty="0">
                <a:solidFill>
                  <a:srgbClr val="002060"/>
                </a:solidFill>
              </a:rPr>
              <a:t>mean squared error (MSE)</a:t>
            </a:r>
            <a:r>
              <a:rPr lang="en-US" altLang="zh-CN" sz="1600" dirty="0"/>
              <a:t> loss function.</a:t>
            </a:r>
            <a:endParaRPr lang="zh-CN" altLang="en-US" sz="1600" dirty="0"/>
          </a:p>
        </p:txBody>
      </p:sp>
      <p:sp>
        <p:nvSpPr>
          <p:cNvPr id="83" name="Right Arrow 82"/>
          <p:cNvSpPr/>
          <p:nvPr/>
        </p:nvSpPr>
        <p:spPr>
          <a:xfrm>
            <a:off x="3417054" y="5409108"/>
            <a:ext cx="284992" cy="44741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Group 87"/>
          <p:cNvGrpSpPr/>
          <p:nvPr/>
        </p:nvGrpSpPr>
        <p:grpSpPr>
          <a:xfrm>
            <a:off x="103823" y="5900444"/>
            <a:ext cx="10947517" cy="563902"/>
            <a:chOff x="103823" y="5900444"/>
            <a:chExt cx="10947517" cy="563902"/>
          </a:xfrm>
        </p:grpSpPr>
        <p:sp>
          <p:nvSpPr>
            <p:cNvPr id="84" name="TextBox 83"/>
            <p:cNvSpPr txBox="1"/>
            <p:nvPr/>
          </p:nvSpPr>
          <p:spPr>
            <a:xfrm>
              <a:off x="103823" y="5979312"/>
              <a:ext cx="84052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If we replace                                                                                   we get </a:t>
              </a:r>
              <a:r>
                <a:rPr lang="en-US" altLang="zh-CN" sz="1600" i="1" u="sng" dirty="0">
                  <a:solidFill>
                    <a:srgbClr val="002060"/>
                  </a:solidFill>
                </a:rPr>
                <a:t>mean absolute error (MAE)</a:t>
              </a:r>
              <a:r>
                <a:rPr lang="en-US" altLang="zh-CN" sz="1600" dirty="0"/>
                <a:t> loss:</a:t>
              </a:r>
              <a:endParaRPr lang="zh-CN" altLang="en-US" sz="1600" dirty="0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303" y="5946255"/>
              <a:ext cx="3292783" cy="375661"/>
            </a:xfrm>
            <a:prstGeom prst="rect">
              <a:avLst/>
            </a:prstGeom>
          </p:spPr>
        </p:pic>
        <p:sp>
          <p:nvSpPr>
            <p:cNvPr id="86" name="Right Arrow 85"/>
            <p:cNvSpPr/>
            <p:nvPr/>
          </p:nvSpPr>
          <p:spPr>
            <a:xfrm>
              <a:off x="4673855" y="5936933"/>
              <a:ext cx="284992" cy="447417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146" y="5900444"/>
              <a:ext cx="2627194" cy="563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15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63" grpId="0" animBg="1"/>
      <p:bldP spid="65" grpId="0"/>
      <p:bldP spid="67" grpId="0"/>
      <p:bldP spid="71" grpId="0" animBg="1"/>
      <p:bldP spid="82" grpId="0"/>
      <p:bldP spid="8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Vectors in Euclidian Spaces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600" y="727597"/>
            <a:ext cx="1110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Vector in Euclidian space         is a geometric object that has </a:t>
            </a:r>
            <a:r>
              <a:rPr lang="en-US" altLang="zh-CN" b="1" i="1" u="sng" dirty="0">
                <a:solidFill>
                  <a:srgbClr val="002060"/>
                </a:solidFill>
              </a:rPr>
              <a:t>magnitude</a:t>
            </a:r>
            <a:r>
              <a:rPr lang="en-US" altLang="zh-CN" dirty="0"/>
              <a:t> and </a:t>
            </a:r>
            <a:r>
              <a:rPr lang="en-US" altLang="zh-CN" b="1" i="1" u="sng" dirty="0">
                <a:solidFill>
                  <a:srgbClr val="002060"/>
                </a:solidFill>
              </a:rPr>
              <a:t>direction</a:t>
            </a:r>
            <a:r>
              <a:rPr lang="en-US" altLang="zh-CN" dirty="0"/>
              <a:t>. It characterized by two points: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the beginning point                                         and the end point             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19" y="774651"/>
            <a:ext cx="432975" cy="2752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22" y="1281724"/>
            <a:ext cx="2059467" cy="3692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83" y="1332352"/>
            <a:ext cx="1967133" cy="31451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235287" y="2508739"/>
            <a:ext cx="2863702" cy="982892"/>
            <a:chOff x="2737975" y="2361408"/>
            <a:chExt cx="2863702" cy="982892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3017278" y="2473568"/>
              <a:ext cx="2125784" cy="50018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913487" y="2897553"/>
              <a:ext cx="187569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143062" y="2361408"/>
              <a:ext cx="187569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975" y="3049953"/>
              <a:ext cx="269296" cy="29434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672" y="2437608"/>
              <a:ext cx="258005" cy="284467"/>
            </a:xfrm>
            <a:prstGeom prst="rect">
              <a:avLst/>
            </a:prstGeom>
          </p:spPr>
        </p:pic>
      </p:grpSp>
      <p:sp>
        <p:nvSpPr>
          <p:cNvPr id="17" name="Right Arrow 16"/>
          <p:cNvSpPr/>
          <p:nvPr/>
        </p:nvSpPr>
        <p:spPr>
          <a:xfrm>
            <a:off x="4443484" y="2330360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5" y="1718206"/>
            <a:ext cx="2750820" cy="216408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7727164" y="2045061"/>
            <a:ext cx="877574" cy="566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754412" y="2508739"/>
            <a:ext cx="850326" cy="1027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727164" y="2611500"/>
            <a:ext cx="877574" cy="9828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631986" y="2430914"/>
            <a:ext cx="309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components/coordinates of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751" y="2304946"/>
            <a:ext cx="609600" cy="4953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08512" y="3934766"/>
            <a:ext cx="10142777" cy="445532"/>
            <a:chOff x="108512" y="4255195"/>
            <a:chExt cx="10142777" cy="445532"/>
          </a:xfrm>
        </p:grpSpPr>
        <p:sp>
          <p:nvSpPr>
            <p:cNvPr id="30" name="TextBox 29"/>
            <p:cNvSpPr txBox="1"/>
            <p:nvPr/>
          </p:nvSpPr>
          <p:spPr>
            <a:xfrm>
              <a:off x="108512" y="4331395"/>
              <a:ext cx="10142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Magnitude</a:t>
              </a:r>
              <a:r>
                <a:rPr lang="en-US" altLang="zh-CN" dirty="0"/>
                <a:t> of vector           is its length. Typically, is defined via distance measure between points      and    .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662" y="4255195"/>
              <a:ext cx="469677" cy="38161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33" y="4357642"/>
              <a:ext cx="269296" cy="29434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6719" y="4373827"/>
              <a:ext cx="258005" cy="284467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128350" y="4408004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81198" y="4822436"/>
            <a:ext cx="2631466" cy="1853981"/>
            <a:chOff x="573567" y="4822436"/>
            <a:chExt cx="2631466" cy="1853981"/>
          </a:xfrm>
        </p:grpSpPr>
        <p:grpSp>
          <p:nvGrpSpPr>
            <p:cNvPr id="36" name="Group 35"/>
            <p:cNvGrpSpPr/>
            <p:nvPr/>
          </p:nvGrpSpPr>
          <p:grpSpPr>
            <a:xfrm>
              <a:off x="573567" y="4822436"/>
              <a:ext cx="2631466" cy="1853981"/>
              <a:chOff x="3716056" y="4505664"/>
              <a:chExt cx="2631466" cy="1853981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716056" y="4505664"/>
                <a:ext cx="2573037" cy="1853981"/>
                <a:chOff x="3729565" y="4013647"/>
                <a:chExt cx="2573037" cy="1853981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3729565" y="4013647"/>
                  <a:ext cx="2573037" cy="1853981"/>
                  <a:chOff x="3729565" y="4005832"/>
                  <a:chExt cx="2573037" cy="1853981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4537776" y="4827865"/>
                    <a:ext cx="1735016" cy="1031948"/>
                    <a:chOff x="257907" y="4836537"/>
                    <a:chExt cx="1735016" cy="1031948"/>
                  </a:xfrm>
                </p:grpSpPr>
                <p:cxnSp>
                  <p:nvCxnSpPr>
                    <p:cNvPr id="53" name="Straight Arrow Connector 52"/>
                    <p:cNvCxnSpPr/>
                    <p:nvPr/>
                  </p:nvCxnSpPr>
                  <p:spPr>
                    <a:xfrm flipV="1">
                      <a:off x="257907" y="5509846"/>
                      <a:ext cx="1735016" cy="15632"/>
                    </a:xfrm>
                    <a:prstGeom prst="straightConnector1">
                      <a:avLst/>
                    </a:prstGeom>
                    <a:ln w="28575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453292" y="5455138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1148858" y="5462954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Oval 55"/>
                    <p:cNvSpPr/>
                    <p:nvPr/>
                  </p:nvSpPr>
                  <p:spPr>
                    <a:xfrm>
                      <a:off x="1496641" y="5455138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Oval 56"/>
                    <p:cNvSpPr/>
                    <p:nvPr/>
                  </p:nvSpPr>
                  <p:spPr>
                    <a:xfrm>
                      <a:off x="1320797" y="5134412"/>
                      <a:ext cx="118414" cy="109416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337765" y="4836537"/>
                      <a:ext cx="29367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b="1" dirty="0">
                          <a:solidFill>
                            <a:srgbClr val="00B050"/>
                          </a:solidFill>
                        </a:rPr>
                        <a:t>A</a:t>
                      </a:r>
                      <a:endParaRPr lang="zh-CN" altLang="en-US" sz="14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622660" y="5529931"/>
                      <a:ext cx="28886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300531" y="5525478"/>
                      <a:ext cx="35137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-1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61" name="TextBox 60"/>
                    <p:cNvSpPr txBox="1"/>
                    <p:nvPr/>
                  </p:nvSpPr>
                  <p:spPr>
                    <a:xfrm>
                      <a:off x="1011262" y="5524311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1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1358328" y="5517662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2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cxnSp>
                <p:nvCxnSpPr>
                  <p:cNvPr id="43" name="Straight Arrow Connector 42"/>
                  <p:cNvCxnSpPr/>
                  <p:nvPr/>
                </p:nvCxnSpPr>
                <p:spPr>
                  <a:xfrm flipH="1" flipV="1">
                    <a:off x="5127369" y="4422565"/>
                    <a:ext cx="3319" cy="1241492"/>
                  </a:xfrm>
                  <a:prstGeom prst="straightConnector1">
                    <a:avLst/>
                  </a:prstGeom>
                  <a:ln w="28575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5067897" y="5454282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5067897" y="5129089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>
                    <a:off x="5067897" y="4798351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4792368" y="5019520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1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4799883" y="4680966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2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4005418" y="4005832"/>
                    <a:ext cx="106471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b="1" dirty="0">
                        <a:solidFill>
                          <a:srgbClr val="00B050"/>
                        </a:solidFill>
                      </a:rPr>
                      <a:t>A = (1.5,   1)</a:t>
                    </a:r>
                    <a:endParaRPr lang="zh-CN" altLang="en-US" sz="1400" b="1" dirty="0">
                      <a:solidFill>
                        <a:srgbClr val="00B050"/>
                      </a:solidFill>
                    </a:endParaRPr>
                  </a:p>
                </p:txBody>
              </p:sp>
              <p:pic>
                <p:nvPicPr>
                  <p:cNvPr id="50" name="Picture 49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29565" y="4604367"/>
                    <a:ext cx="551705" cy="511213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20531" y="5590603"/>
                    <a:ext cx="182071" cy="175327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63839" y="4334484"/>
                    <a:ext cx="199239" cy="287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0" name="Oval 39"/>
                <p:cNvSpPr/>
                <p:nvPr/>
              </p:nvSpPr>
              <p:spPr>
                <a:xfrm>
                  <a:off x="5252618" y="4987312"/>
                  <a:ext cx="118414" cy="109416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5255695" y="4713901"/>
                  <a:ext cx="2856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rgbClr val="00B050"/>
                      </a:solidFill>
                    </a:rPr>
                    <a:t>B</a:t>
                  </a:r>
                  <a:endParaRPr lang="zh-CN" altLang="en-US" sz="1400" b="1" dirty="0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5151361" y="4505664"/>
                <a:ext cx="11961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50"/>
                    </a:solidFill>
                  </a:rPr>
                  <a:t>B = (0.5,   1.5)</a:t>
                </a:r>
                <a:endParaRPr lang="zh-CN" altLang="en-US" sz="1400" b="1" dirty="0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64" name="Straight Arrow Connector 63"/>
            <p:cNvCxnSpPr/>
            <p:nvPr/>
          </p:nvCxnSpPr>
          <p:spPr>
            <a:xfrm flipH="1" flipV="1">
              <a:off x="2199778" y="5850809"/>
              <a:ext cx="264316" cy="1462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6605964" y="4472767"/>
            <a:ext cx="2717579" cy="2199435"/>
            <a:chOff x="7387500" y="4472767"/>
            <a:chExt cx="2717579" cy="2199435"/>
          </a:xfrm>
        </p:grpSpPr>
        <p:grpSp>
          <p:nvGrpSpPr>
            <p:cNvPr id="131" name="Group 130"/>
            <p:cNvGrpSpPr/>
            <p:nvPr/>
          </p:nvGrpSpPr>
          <p:grpSpPr>
            <a:xfrm>
              <a:off x="7387500" y="4472767"/>
              <a:ext cx="2717579" cy="2199435"/>
              <a:chOff x="7638657" y="4347289"/>
              <a:chExt cx="2717579" cy="2199435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7638657" y="4370061"/>
                <a:ext cx="2297788" cy="2176663"/>
                <a:chOff x="8120120" y="3947043"/>
                <a:chExt cx="2297788" cy="2176663"/>
              </a:xfrm>
            </p:grpSpPr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9132761" y="4361008"/>
                  <a:ext cx="3319" cy="1241492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99"/>
                <p:cNvGrpSpPr/>
                <p:nvPr/>
              </p:nvGrpSpPr>
              <p:grpSpPr>
                <a:xfrm>
                  <a:off x="8120120" y="3947043"/>
                  <a:ext cx="2297788" cy="2176663"/>
                  <a:chOff x="8120120" y="3947043"/>
                  <a:chExt cx="2297788" cy="2176663"/>
                </a:xfrm>
              </p:grpSpPr>
              <p:pic>
                <p:nvPicPr>
                  <p:cNvPr id="101" name="Picture 100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94823" y="4307545"/>
                    <a:ext cx="178893" cy="235814"/>
                  </a:xfrm>
                  <a:prstGeom prst="rect">
                    <a:avLst/>
                  </a:prstGeom>
                </p:spPr>
              </p:pic>
              <p:grpSp>
                <p:nvGrpSpPr>
                  <p:cNvPr id="102" name="Group 101"/>
                  <p:cNvGrpSpPr/>
                  <p:nvPr/>
                </p:nvGrpSpPr>
                <p:grpSpPr>
                  <a:xfrm>
                    <a:off x="8120120" y="3947043"/>
                    <a:ext cx="2297788" cy="2176663"/>
                    <a:chOff x="8120120" y="3947043"/>
                    <a:chExt cx="2297788" cy="2176663"/>
                  </a:xfrm>
                </p:grpSpPr>
                <p:grpSp>
                  <p:nvGrpSpPr>
                    <p:cNvPr id="103" name="Group 102"/>
                    <p:cNvGrpSpPr/>
                    <p:nvPr/>
                  </p:nvGrpSpPr>
                  <p:grpSpPr>
                    <a:xfrm>
                      <a:off x="8543168" y="4972923"/>
                      <a:ext cx="1874740" cy="529218"/>
                      <a:chOff x="257907" y="5043152"/>
                      <a:chExt cx="1874740" cy="529218"/>
                    </a:xfrm>
                  </p:grpSpPr>
                  <p:cxnSp>
                    <p:nvCxnSpPr>
                      <p:cNvPr id="120" name="Straight Arrow Connector 119"/>
                      <p:cNvCxnSpPr/>
                      <p:nvPr/>
                    </p:nvCxnSpPr>
                    <p:spPr>
                      <a:xfrm flipV="1">
                        <a:off x="257907" y="5513002"/>
                        <a:ext cx="1874740" cy="12476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Oval 120"/>
                      <p:cNvSpPr/>
                      <p:nvPr/>
                    </p:nvSpPr>
                    <p:spPr>
                      <a:xfrm>
                        <a:off x="453292" y="5455138"/>
                        <a:ext cx="118414" cy="109416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2" name="Oval 121"/>
                      <p:cNvSpPr/>
                      <p:nvPr/>
                    </p:nvSpPr>
                    <p:spPr>
                      <a:xfrm>
                        <a:off x="1148858" y="5462954"/>
                        <a:ext cx="118414" cy="109416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3" name="Oval 122"/>
                      <p:cNvSpPr/>
                      <p:nvPr/>
                    </p:nvSpPr>
                    <p:spPr>
                      <a:xfrm>
                        <a:off x="1496641" y="5455138"/>
                        <a:ext cx="118414" cy="109416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4" name="Oval 123"/>
                      <p:cNvSpPr/>
                      <p:nvPr/>
                    </p:nvSpPr>
                    <p:spPr>
                      <a:xfrm>
                        <a:off x="1287403" y="5284021"/>
                        <a:ext cx="118414" cy="109416"/>
                      </a:xfrm>
                      <a:prstGeom prst="ellipse">
                        <a:avLst/>
                      </a:prstGeom>
                      <a:solidFill>
                        <a:srgbClr val="00B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5" name="TextBox 124"/>
                      <p:cNvSpPr txBox="1"/>
                      <p:nvPr/>
                    </p:nvSpPr>
                    <p:spPr>
                      <a:xfrm>
                        <a:off x="1115741" y="5043152"/>
                        <a:ext cx="29367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400" b="1" dirty="0">
                            <a:solidFill>
                              <a:srgbClr val="00B050"/>
                            </a:solidFill>
                          </a:rPr>
                          <a:t>A</a:t>
                        </a:r>
                        <a:endParaRPr lang="zh-CN" altLang="en-US" sz="1400" b="1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sp>
                    <p:nvSpPr>
                      <p:cNvPr id="126" name="TextBox 125"/>
                      <p:cNvSpPr txBox="1"/>
                      <p:nvPr/>
                    </p:nvSpPr>
                    <p:spPr>
                      <a:xfrm>
                        <a:off x="290876" y="5175085"/>
                        <a:ext cx="376082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b="1" dirty="0">
                            <a:solidFill>
                              <a:srgbClr val="002060"/>
                            </a:solidFill>
                          </a:rPr>
                          <a:t>-1</a:t>
                        </a:r>
                        <a:endParaRPr lang="zh-CN" altLang="en-US" sz="1600" b="1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  <p:sp>
                    <p:nvSpPr>
                      <p:cNvPr id="127" name="TextBox 126"/>
                      <p:cNvSpPr txBox="1"/>
                      <p:nvPr/>
                    </p:nvSpPr>
                    <p:spPr>
                      <a:xfrm>
                        <a:off x="994227" y="5179217"/>
                        <a:ext cx="33534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600" b="1" dirty="0">
                            <a:solidFill>
                              <a:srgbClr val="002060"/>
                            </a:solidFill>
                          </a:rPr>
                          <a:t> 1</a:t>
                        </a:r>
                        <a:endParaRPr lang="zh-CN" altLang="en-US" sz="1600" b="1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  <p:sp>
                    <p:nvSpPr>
                      <p:cNvPr id="128" name="TextBox 127"/>
                      <p:cNvSpPr txBox="1"/>
                      <p:nvPr/>
                    </p:nvSpPr>
                    <p:spPr>
                      <a:xfrm>
                        <a:off x="1382855" y="5178572"/>
                        <a:ext cx="33534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600" b="1" dirty="0">
                            <a:solidFill>
                              <a:srgbClr val="002060"/>
                            </a:solidFill>
                          </a:rPr>
                          <a:t> 2</a:t>
                        </a:r>
                        <a:endParaRPr lang="zh-CN" altLang="en-US" sz="1600" b="1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4" name="Oval 103"/>
                    <p:cNvSpPr/>
                    <p:nvPr/>
                  </p:nvSpPr>
                  <p:spPr>
                    <a:xfrm>
                      <a:off x="9073289" y="5067532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Oval 104"/>
                    <p:cNvSpPr/>
                    <p:nvPr/>
                  </p:nvSpPr>
                  <p:spPr>
                    <a:xfrm>
                      <a:off x="9073289" y="4736794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TextBox 105"/>
                    <p:cNvSpPr txBox="1"/>
                    <p:nvPr/>
                  </p:nvSpPr>
                  <p:spPr>
                    <a:xfrm>
                      <a:off x="8797760" y="4957963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1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8805275" y="4619409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2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H="1">
                      <a:off x="8590898" y="5306833"/>
                      <a:ext cx="664885" cy="721123"/>
                    </a:xfrm>
                    <a:prstGeom prst="straightConnector1">
                      <a:avLst/>
                    </a:prstGeom>
                    <a:ln w="28575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9063425" y="5390173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Oval 109"/>
                    <p:cNvSpPr/>
                    <p:nvPr/>
                  </p:nvSpPr>
                  <p:spPr>
                    <a:xfrm>
                      <a:off x="8874644" y="5597386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Oval 110"/>
                    <p:cNvSpPr/>
                    <p:nvPr/>
                  </p:nvSpPr>
                  <p:spPr>
                    <a:xfrm>
                      <a:off x="8703389" y="5766591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112" name="Picture 111"/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133753" y="5531475"/>
                      <a:ext cx="182071" cy="175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/>
                    <p:cNvPicPr>
                      <a:picLocks noChangeAspect="1"/>
                    </p:cNvPicPr>
                    <p:nvPr/>
                  </p:nvPicPr>
                  <p:blipFill>
                    <a:blip r:embed="rId1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35413" y="5835916"/>
                      <a:ext cx="199239" cy="287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" name="Oval 113"/>
                    <p:cNvSpPr/>
                    <p:nvPr/>
                  </p:nvSpPr>
                  <p:spPr>
                    <a:xfrm>
                      <a:off x="10099905" y="5374566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TextBox 114"/>
                    <p:cNvSpPr txBox="1"/>
                    <p:nvPr/>
                  </p:nvSpPr>
                  <p:spPr>
                    <a:xfrm>
                      <a:off x="9966460" y="5095867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3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116" name="TextBox 115"/>
                    <p:cNvSpPr txBox="1"/>
                    <p:nvPr/>
                  </p:nvSpPr>
                  <p:spPr>
                    <a:xfrm>
                      <a:off x="9087327" y="5381768"/>
                      <a:ext cx="28886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8629913" y="5454067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1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8445067" y="5636223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2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8120120" y="3947043"/>
                      <a:ext cx="146226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400" b="1" dirty="0">
                          <a:solidFill>
                            <a:srgbClr val="00B050"/>
                          </a:solidFill>
                        </a:rPr>
                        <a:t>A = (2.5,   2,   1.5)</a:t>
                      </a:r>
                      <a:endParaRPr lang="zh-CN" altLang="en-US" sz="1400" b="1" dirty="0">
                        <a:solidFill>
                          <a:srgbClr val="00B050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29" name="Oval 128"/>
              <p:cNvSpPr/>
              <p:nvPr/>
            </p:nvSpPr>
            <p:spPr>
              <a:xfrm>
                <a:off x="9378114" y="5131402"/>
                <a:ext cx="118414" cy="109416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9220989" y="4347289"/>
                <a:ext cx="1135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50"/>
                    </a:solidFill>
                  </a:rPr>
                  <a:t>B = (3,   1,  2)</a:t>
                </a:r>
                <a:endParaRPr lang="zh-CN" altLang="en-US" sz="14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32" name="TextBox 131"/>
            <p:cNvSpPr txBox="1"/>
            <p:nvPr/>
          </p:nvSpPr>
          <p:spPr>
            <a:xfrm>
              <a:off x="9186164" y="5026215"/>
              <a:ext cx="285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</a:rPr>
                <a:t>B</a:t>
              </a:r>
              <a:endParaRPr lang="zh-CN" altLang="en-US" sz="1400" b="1" dirty="0">
                <a:solidFill>
                  <a:srgbClr val="00B050"/>
                </a:solidFill>
              </a:endParaRPr>
            </a:p>
          </p:txBody>
        </p:sp>
        <p:cxnSp>
          <p:nvCxnSpPr>
            <p:cNvPr id="133" name="Straight Arrow Connector 132"/>
            <p:cNvCxnSpPr>
              <a:stCxn id="127" idx="3"/>
              <a:endCxn id="129" idx="3"/>
            </p:cNvCxnSpPr>
            <p:nvPr/>
          </p:nvCxnSpPr>
          <p:spPr>
            <a:xfrm flipV="1">
              <a:off x="8882216" y="5350272"/>
              <a:ext cx="262082" cy="4764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8" name="Picture 1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32" y="5305374"/>
            <a:ext cx="656505" cy="511213"/>
          </a:xfrm>
          <a:prstGeom prst="rect">
            <a:avLst/>
          </a:prstGeom>
        </p:spPr>
      </p:pic>
      <p:sp>
        <p:nvSpPr>
          <p:cNvPr id="141" name="Right Arrow 140"/>
          <p:cNvSpPr/>
          <p:nvPr/>
        </p:nvSpPr>
        <p:spPr>
          <a:xfrm>
            <a:off x="2616812" y="5279824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Right Arrow 141"/>
          <p:cNvSpPr/>
          <p:nvPr/>
        </p:nvSpPr>
        <p:spPr>
          <a:xfrm>
            <a:off x="9034792" y="5336874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19" y="5339096"/>
            <a:ext cx="2430543" cy="834501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0" y="5485449"/>
            <a:ext cx="2650738" cy="6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0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/>
      <p:bldP spid="35" grpId="0"/>
      <p:bldP spid="141" grpId="0" animBg="1"/>
      <p:bldP spid="14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Regression Loss Function (MAP)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734" y="750686"/>
            <a:ext cx="264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REGRESSION TASK SETUP:</a:t>
            </a:r>
            <a:endParaRPr lang="zh-CN" altLang="en-US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7818" y="1196316"/>
            <a:ext cx="5550783" cy="369332"/>
            <a:chOff x="121466" y="1196316"/>
            <a:chExt cx="5550783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1044315" y="1196316"/>
              <a:ext cx="462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               - </a:t>
              </a:r>
              <a:r>
                <a:rPr lang="en-US" altLang="zh-CN" u="sng" dirty="0"/>
                <a:t>unknown function</a:t>
              </a:r>
              <a:r>
                <a:rPr lang="en-US" altLang="zh-CN" dirty="0"/>
                <a:t> we want to model.</a:t>
              </a:r>
              <a:endParaRPr lang="zh-CN" alt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66" y="1262252"/>
              <a:ext cx="1645920" cy="27199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07818" y="1670517"/>
            <a:ext cx="7696858" cy="385495"/>
            <a:chOff x="107818" y="1588629"/>
            <a:chExt cx="7696858" cy="38549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18" y="1647202"/>
              <a:ext cx="2597216" cy="326922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2680516" y="1588629"/>
              <a:ext cx="5124160" cy="369332"/>
              <a:chOff x="261844" y="2772070"/>
              <a:chExt cx="5124160" cy="36933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61844" y="2772070"/>
                <a:ext cx="5124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 our ML model (typically NN) to approximate           . </a:t>
                </a:r>
                <a:endParaRPr lang="zh-CN" altLang="en-US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1639" y="2794679"/>
                <a:ext cx="498070" cy="285102"/>
              </a:xfrm>
              <a:prstGeom prst="rect">
                <a:avLst/>
              </a:prstGeom>
            </p:spPr>
          </p:pic>
        </p:grpSp>
      </p:grpSp>
      <p:grpSp>
        <p:nvGrpSpPr>
          <p:cNvPr id="36" name="Group 35"/>
          <p:cNvGrpSpPr/>
          <p:nvPr/>
        </p:nvGrpSpPr>
        <p:grpSpPr>
          <a:xfrm>
            <a:off x="135954" y="2222082"/>
            <a:ext cx="12072776" cy="370447"/>
            <a:chOff x="107818" y="2222082"/>
            <a:chExt cx="12072776" cy="370447"/>
          </a:xfrm>
        </p:grpSpPr>
        <p:sp>
          <p:nvSpPr>
            <p:cNvPr id="25" name="TextBox 24"/>
            <p:cNvSpPr txBox="1"/>
            <p:nvPr/>
          </p:nvSpPr>
          <p:spPr>
            <a:xfrm>
              <a:off x="1406426" y="2223197"/>
              <a:ext cx="10774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               -  observed data-set, where                     input variables, and                                      are noisy observations. </a:t>
              </a:r>
              <a:endParaRPr lang="zh-CN" altLang="en-US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18" y="2256202"/>
              <a:ext cx="2075822" cy="31935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6594" y="2235730"/>
              <a:ext cx="1818967" cy="30059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1649" y="2222082"/>
              <a:ext cx="1030117" cy="311056"/>
            </a:xfrm>
            <a:prstGeom prst="rect">
              <a:avLst/>
            </a:prstGeom>
          </p:spPr>
        </p:pic>
      </p:grpSp>
      <p:sp>
        <p:nvSpPr>
          <p:cNvPr id="37" name="Oval 36"/>
          <p:cNvSpPr/>
          <p:nvPr/>
        </p:nvSpPr>
        <p:spPr>
          <a:xfrm>
            <a:off x="9416955" y="2228906"/>
            <a:ext cx="307075" cy="3363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9710152" y="2056012"/>
            <a:ext cx="307074" cy="24385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345" y="1883519"/>
            <a:ext cx="1509511" cy="26290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07818" y="1196316"/>
            <a:ext cx="169988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47"/>
          <p:cNvSpPr/>
          <p:nvPr/>
        </p:nvSpPr>
        <p:spPr>
          <a:xfrm>
            <a:off x="103400" y="1697688"/>
            <a:ext cx="2601633" cy="357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 48"/>
          <p:cNvSpPr/>
          <p:nvPr/>
        </p:nvSpPr>
        <p:spPr>
          <a:xfrm>
            <a:off x="103400" y="2229190"/>
            <a:ext cx="2168154" cy="363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20734" y="2862135"/>
            <a:ext cx="10542692" cy="385104"/>
            <a:chOff x="20734" y="3203330"/>
            <a:chExt cx="10542692" cy="385104"/>
          </a:xfrm>
        </p:grpSpPr>
        <p:sp>
          <p:nvSpPr>
            <p:cNvPr id="56" name="TextBox 55"/>
            <p:cNvSpPr txBox="1"/>
            <p:nvPr/>
          </p:nvSpPr>
          <p:spPr>
            <a:xfrm>
              <a:off x="20734" y="3219102"/>
              <a:ext cx="9417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Previously, we found parameter value        </a:t>
              </a:r>
              <a:r>
                <a:rPr lang="en-US" altLang="zh-CN" dirty="0" err="1"/>
                <a:t>maximising</a:t>
              </a:r>
              <a:r>
                <a:rPr lang="en-US" altLang="zh-CN" dirty="0"/>
                <a:t> the probability of observing data points                                   </a:t>
              </a:r>
              <a:endParaRPr lang="zh-CN" alt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484" y="3273556"/>
              <a:ext cx="331041" cy="23312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230" y="3203330"/>
              <a:ext cx="1720196" cy="331968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20734" y="3253033"/>
            <a:ext cx="12078006" cy="650193"/>
            <a:chOff x="20734" y="3594228"/>
            <a:chExt cx="12078006" cy="650193"/>
          </a:xfrm>
        </p:grpSpPr>
        <p:sp>
          <p:nvSpPr>
            <p:cNvPr id="60" name="TextBox 59"/>
            <p:cNvSpPr txBox="1"/>
            <p:nvPr/>
          </p:nvSpPr>
          <p:spPr>
            <a:xfrm>
              <a:off x="20734" y="3598090"/>
              <a:ext cx="12078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Now, lets treat                    as  random variable itself and for a given data                                   aim to find most probable value of model parameter      : </a:t>
              </a:r>
              <a:endParaRPr lang="zh-CN" alt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294" y="3614700"/>
              <a:ext cx="911304" cy="288579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426" y="3594228"/>
              <a:ext cx="1720196" cy="33196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38" y="3903254"/>
              <a:ext cx="270797" cy="29455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0734" y="3860031"/>
            <a:ext cx="12078006" cy="338554"/>
            <a:chOff x="20734" y="3860031"/>
            <a:chExt cx="12078006" cy="338554"/>
          </a:xfrm>
        </p:grpSpPr>
        <p:sp>
          <p:nvSpPr>
            <p:cNvPr id="70" name="TextBox 69"/>
            <p:cNvSpPr txBox="1"/>
            <p:nvPr/>
          </p:nvSpPr>
          <p:spPr>
            <a:xfrm>
              <a:off x="20734" y="3860031"/>
              <a:ext cx="12078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Let assume prior distribution                                                 . Then we need to </a:t>
              </a:r>
              <a:r>
                <a:rPr lang="en-US" altLang="zh-CN" sz="1600" dirty="0" err="1"/>
                <a:t>maximise</a:t>
              </a:r>
              <a:r>
                <a:rPr lang="en-US" altLang="zh-CN" sz="1600" dirty="0"/>
                <a:t> posterior distribution:</a:t>
              </a:r>
              <a:endParaRPr lang="zh-CN" altLang="en-US" sz="16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468" y="3880500"/>
              <a:ext cx="2203440" cy="2827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494" y="3882694"/>
              <a:ext cx="1569663" cy="287836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20734" y="4298728"/>
            <a:ext cx="798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Using </a:t>
            </a:r>
            <a:r>
              <a:rPr lang="en-US" altLang="zh-CN" sz="1600" u="sng" dirty="0">
                <a:solidFill>
                  <a:srgbClr val="002060"/>
                </a:solidFill>
              </a:rPr>
              <a:t>Bayes Formula</a:t>
            </a:r>
            <a:r>
              <a:rPr lang="en-US" altLang="zh-CN" sz="1600" dirty="0"/>
              <a:t>:                                                                                                                          gives:</a:t>
            </a:r>
            <a:endParaRPr lang="zh-CN" alt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77" y="4239526"/>
            <a:ext cx="5413741" cy="4881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8" y="4850959"/>
            <a:ext cx="418970" cy="2343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37" y="4858632"/>
            <a:ext cx="2482255" cy="3793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49" y="4782714"/>
            <a:ext cx="5070504" cy="447613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2721001" y="4679931"/>
            <a:ext cx="623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Step 1: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067934" y="4542464"/>
            <a:ext cx="1855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Step 1: Evidence does not </a:t>
            </a:r>
          </a:p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     depend on model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83" y="5252530"/>
            <a:ext cx="6080111" cy="424828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735069" y="5146836"/>
            <a:ext cx="623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Step 2: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070812" y="4543453"/>
            <a:ext cx="1264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Step 2:Taking log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83" y="5702760"/>
            <a:ext cx="6777741" cy="41202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83" y="6097979"/>
            <a:ext cx="6223269" cy="729331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736725" y="6135883"/>
            <a:ext cx="623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Step 3: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973322" y="4539646"/>
            <a:ext cx="15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Step 3: Using prior </a:t>
            </a:r>
          </a:p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distribution </a:t>
            </a:r>
            <a:r>
              <a:rPr lang="en-US" altLang="zh-CN" sz="1200" b="1" dirty="0" err="1">
                <a:solidFill>
                  <a:srgbClr val="002060"/>
                </a:solidFill>
              </a:rPr>
              <a:t>expresion</a:t>
            </a:r>
            <a:endParaRPr lang="en-US" altLang="zh-CN" sz="1200" b="1" dirty="0">
              <a:solidFill>
                <a:srgbClr val="002060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1" y="4622959"/>
            <a:ext cx="9062755" cy="75339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6842" y="5593478"/>
            <a:ext cx="10191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In other words, </a:t>
            </a:r>
            <a:r>
              <a:rPr lang="en-US" altLang="zh-CN" sz="1600" i="1" u="sng" dirty="0" err="1">
                <a:solidFill>
                  <a:srgbClr val="002060"/>
                </a:solidFill>
              </a:rPr>
              <a:t>maximising</a:t>
            </a:r>
            <a:r>
              <a:rPr lang="en-US" altLang="zh-CN" sz="1600" i="1" u="sng" dirty="0">
                <a:solidFill>
                  <a:srgbClr val="002060"/>
                </a:solidFill>
              </a:rPr>
              <a:t> a </a:t>
            </a:r>
            <a:r>
              <a:rPr lang="en-US" altLang="zh-CN" sz="1600" i="1" u="sng" dirty="0" err="1">
                <a:solidFill>
                  <a:srgbClr val="002060"/>
                </a:solidFill>
              </a:rPr>
              <a:t>posteriory</a:t>
            </a:r>
            <a:r>
              <a:rPr lang="en-US" altLang="zh-CN" sz="1600" i="1" u="sng" dirty="0">
                <a:solidFill>
                  <a:srgbClr val="002060"/>
                </a:solidFill>
              </a:rPr>
              <a:t> probability </a:t>
            </a:r>
            <a:r>
              <a:rPr lang="en-US" altLang="zh-CN" sz="1600" dirty="0"/>
              <a:t> we arrive at </a:t>
            </a:r>
            <a:r>
              <a:rPr lang="en-US" altLang="zh-CN" sz="1600" i="1" u="sng" dirty="0">
                <a:solidFill>
                  <a:srgbClr val="002060"/>
                </a:solidFill>
              </a:rPr>
              <a:t>L-2 regularized mean squared error (MSE)</a:t>
            </a:r>
            <a:r>
              <a:rPr lang="en-US" altLang="zh-CN" sz="1600" dirty="0"/>
              <a:t> loss function.</a:t>
            </a:r>
            <a:endParaRPr lang="zh-CN" altLang="en-US" sz="1600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35954" y="5881219"/>
            <a:ext cx="12078006" cy="338554"/>
            <a:chOff x="162695" y="503184"/>
            <a:chExt cx="12078006" cy="338554"/>
          </a:xfrm>
        </p:grpSpPr>
        <p:sp>
          <p:nvSpPr>
            <p:cNvPr id="98" name="TextBox 97"/>
            <p:cNvSpPr txBox="1"/>
            <p:nvPr/>
          </p:nvSpPr>
          <p:spPr>
            <a:xfrm>
              <a:off x="162695" y="503184"/>
              <a:ext cx="12078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If we replace prior from Gaussian to Laplace, </a:t>
              </a:r>
              <a:r>
                <a:rPr lang="en-US" altLang="zh-CN" sz="1600" dirty="0" err="1"/>
                <a:t>i.e</a:t>
              </a:r>
              <a:r>
                <a:rPr lang="en-US" altLang="zh-CN" sz="1600" dirty="0"/>
                <a:t>                                                then we arrive to </a:t>
              </a:r>
              <a:r>
                <a:rPr lang="en-US" altLang="zh-CN" sz="1600" i="1" u="sng" dirty="0">
                  <a:solidFill>
                    <a:srgbClr val="002060"/>
                  </a:solidFill>
                </a:rPr>
                <a:t>L-1 </a:t>
              </a:r>
              <a:r>
                <a:rPr lang="en-US" altLang="zh-CN" sz="1600" i="1" u="sng" dirty="0" err="1">
                  <a:solidFill>
                    <a:srgbClr val="002060"/>
                  </a:solidFill>
                </a:rPr>
                <a:t>regularised</a:t>
              </a:r>
              <a:r>
                <a:rPr lang="en-US" altLang="zh-CN" sz="1600" i="1" u="sng" dirty="0">
                  <a:solidFill>
                    <a:srgbClr val="002060"/>
                  </a:solidFill>
                </a:rPr>
                <a:t>  mean squared</a:t>
              </a:r>
              <a:r>
                <a:rPr lang="en-US" altLang="zh-CN" sz="1600" dirty="0"/>
                <a:t> loss function:</a:t>
              </a:r>
              <a:endParaRPr lang="zh-CN" altLang="en-US" sz="1600" dirty="0"/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573" y="535515"/>
              <a:ext cx="2096182" cy="276475"/>
            </a:xfrm>
            <a:prstGeom prst="rect">
              <a:avLst/>
            </a:prstGeom>
          </p:spPr>
        </p:pic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41" y="6226165"/>
            <a:ext cx="4213608" cy="605688"/>
          </a:xfrm>
          <a:prstGeom prst="rect">
            <a:avLst/>
          </a:prstGeom>
        </p:spPr>
      </p:pic>
      <p:sp>
        <p:nvSpPr>
          <p:cNvPr id="104" name="Right Arrow 103"/>
          <p:cNvSpPr/>
          <p:nvPr/>
        </p:nvSpPr>
        <p:spPr>
          <a:xfrm rot="5400000">
            <a:off x="5219937" y="4951288"/>
            <a:ext cx="173312" cy="112937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0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81" grpId="0"/>
      <p:bldP spid="81" grpId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6" grpId="0"/>
      <p:bldP spid="10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Classification Loss Function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34" y="750686"/>
            <a:ext cx="29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CLASSIFICATION TASK SETUP:</a:t>
            </a:r>
            <a:endParaRPr lang="zh-CN" altLang="en-US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20734" y="2547322"/>
            <a:ext cx="9718108" cy="372480"/>
            <a:chOff x="20734" y="2731570"/>
            <a:chExt cx="9718108" cy="372480"/>
          </a:xfrm>
        </p:grpSpPr>
        <p:sp>
          <p:nvSpPr>
            <p:cNvPr id="18" name="TextBox 17"/>
            <p:cNvSpPr txBox="1"/>
            <p:nvPr/>
          </p:nvSpPr>
          <p:spPr>
            <a:xfrm>
              <a:off x="20734" y="2734718"/>
              <a:ext cx="785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u="sng" dirty="0">
                  <a:solidFill>
                    <a:srgbClr val="002060"/>
                  </a:solidFill>
                </a:rPr>
                <a:t>GOAL:</a:t>
              </a:r>
              <a:endParaRPr lang="zh-CN" altLang="en-US" b="1" u="sng" dirty="0">
                <a:solidFill>
                  <a:srgbClr val="00206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70865" y="2731570"/>
              <a:ext cx="9467977" cy="369332"/>
              <a:chOff x="214593" y="2731570"/>
              <a:chExt cx="9467977" cy="36933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14593" y="2731570"/>
                <a:ext cx="9467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         Find parameter                      such that classifier maximizes the proper labelling of input points. </a:t>
                </a:r>
                <a:endParaRPr lang="zh-CN" altLang="en-US" dirty="0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358" y="2748540"/>
                <a:ext cx="1030458" cy="278830"/>
              </a:xfrm>
              <a:prstGeom prst="rect">
                <a:avLst/>
              </a:prstGeom>
            </p:spPr>
          </p:pic>
        </p:grpSp>
      </p:grpSp>
      <p:grpSp>
        <p:nvGrpSpPr>
          <p:cNvPr id="30" name="Group 29"/>
          <p:cNvGrpSpPr/>
          <p:nvPr/>
        </p:nvGrpSpPr>
        <p:grpSpPr>
          <a:xfrm>
            <a:off x="102596" y="1220200"/>
            <a:ext cx="10114069" cy="376044"/>
            <a:chOff x="129892" y="2216485"/>
            <a:chExt cx="10114069" cy="376044"/>
          </a:xfrm>
        </p:grpSpPr>
        <p:sp>
          <p:nvSpPr>
            <p:cNvPr id="13" name="TextBox 12"/>
            <p:cNvSpPr txBox="1"/>
            <p:nvPr/>
          </p:nvSpPr>
          <p:spPr>
            <a:xfrm>
              <a:off x="1434562" y="2223197"/>
              <a:ext cx="8809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               -  observed data-set, where                     input variables,  and each                          . </a:t>
              </a:r>
              <a:endParaRPr lang="zh-CN" altLang="en-US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9892" y="2216485"/>
              <a:ext cx="9560023" cy="349293"/>
              <a:chOff x="129892" y="2216485"/>
              <a:chExt cx="9560023" cy="34929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9785" y="2222082"/>
                <a:ext cx="1030117" cy="311056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9705" y="2216485"/>
                <a:ext cx="1280210" cy="322249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892" y="2218241"/>
                <a:ext cx="2171361" cy="347537"/>
              </a:xfrm>
              <a:prstGeom prst="rect">
                <a:avLst/>
              </a:prstGeom>
            </p:spPr>
          </p:pic>
        </p:grpSp>
      </p:grpSp>
      <p:grpSp>
        <p:nvGrpSpPr>
          <p:cNvPr id="38" name="Group 37"/>
          <p:cNvGrpSpPr/>
          <p:nvPr/>
        </p:nvGrpSpPr>
        <p:grpSpPr>
          <a:xfrm>
            <a:off x="132335" y="1644102"/>
            <a:ext cx="11920285" cy="923330"/>
            <a:chOff x="132335" y="1739638"/>
            <a:chExt cx="11920285" cy="92333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35" y="1838692"/>
              <a:ext cx="3607150" cy="700695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3794077" y="1739638"/>
              <a:ext cx="8258543" cy="923330"/>
              <a:chOff x="3794077" y="1739638"/>
              <a:chExt cx="8258543" cy="92333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794077" y="1739638"/>
                <a:ext cx="825854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 - our ML model classifier (typically NN), outputting two dimensional </a:t>
                </a:r>
                <a:r>
                  <a:rPr lang="en-US" altLang="zh-CN" i="1" u="sng" dirty="0">
                    <a:solidFill>
                      <a:srgbClr val="002060"/>
                    </a:solidFill>
                  </a:rPr>
                  <a:t>stochastic vector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    </a:t>
                </a:r>
              </a:p>
              <a:p>
                <a:r>
                  <a:rPr lang="en-US" altLang="zh-CN" dirty="0"/>
                  <a:t>    where                                                                  defines probability that  </a:t>
                </a:r>
                <a:endParaRPr lang="zh-CN" altLang="en-US" dirty="0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0505" y="2284614"/>
                <a:ext cx="3087682" cy="364744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3046" y="2309265"/>
                <a:ext cx="1135665" cy="308407"/>
              </a:xfrm>
              <a:prstGeom prst="rect">
                <a:avLst/>
              </a:prstGeom>
            </p:spPr>
          </p:pic>
        </p:grpSp>
      </p:grpSp>
      <p:cxnSp>
        <p:nvCxnSpPr>
          <p:cNvPr id="39" name="Straight Connector 38"/>
          <p:cNvCxnSpPr/>
          <p:nvPr/>
        </p:nvCxnSpPr>
        <p:spPr>
          <a:xfrm>
            <a:off x="5109717" y="2856770"/>
            <a:ext cx="380381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132335" y="3106938"/>
            <a:ext cx="10823938" cy="584775"/>
            <a:chOff x="20734" y="3169504"/>
            <a:chExt cx="10823938" cy="584775"/>
          </a:xfrm>
        </p:grpSpPr>
        <p:sp>
          <p:nvSpPr>
            <p:cNvPr id="41" name="TextBox 40"/>
            <p:cNvSpPr txBox="1"/>
            <p:nvPr/>
          </p:nvSpPr>
          <p:spPr>
            <a:xfrm>
              <a:off x="20734" y="3169504"/>
              <a:ext cx="108239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It means,                                                     should be close to one when input point       belong to the first class (                    ), and it should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be close to zero when input point       belongs to the second class (                     ).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386" y="3201961"/>
              <a:ext cx="2345934" cy="27712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870" y="3272486"/>
              <a:ext cx="168612" cy="13607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2042" y="3222354"/>
              <a:ext cx="870270" cy="23633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36" y="3518930"/>
              <a:ext cx="168612" cy="13607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600" y="3452757"/>
              <a:ext cx="870270" cy="257323"/>
            </a:xfrm>
            <a:prstGeom prst="rect">
              <a:avLst/>
            </a:prstGeom>
          </p:spPr>
        </p:pic>
      </p:grpSp>
      <p:sp>
        <p:nvSpPr>
          <p:cNvPr id="51" name="Right Arrow 50"/>
          <p:cNvSpPr/>
          <p:nvPr/>
        </p:nvSpPr>
        <p:spPr>
          <a:xfrm rot="5400000">
            <a:off x="6826553" y="2242759"/>
            <a:ext cx="178449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32335" y="3690879"/>
            <a:ext cx="7592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To combine these requirements, consider the following likelihood expression: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1" y="4354126"/>
            <a:ext cx="3443378" cy="243124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grpSp>
        <p:nvGrpSpPr>
          <p:cNvPr id="59" name="Group 58"/>
          <p:cNvGrpSpPr/>
          <p:nvPr/>
        </p:nvGrpSpPr>
        <p:grpSpPr>
          <a:xfrm>
            <a:off x="4132860" y="4192823"/>
            <a:ext cx="3544009" cy="584775"/>
            <a:chOff x="487175" y="5287491"/>
            <a:chExt cx="3544009" cy="584775"/>
          </a:xfrm>
        </p:grpSpPr>
        <p:sp>
          <p:nvSpPr>
            <p:cNvPr id="56" name="TextBox 55"/>
            <p:cNvSpPr txBox="1"/>
            <p:nvPr/>
          </p:nvSpPr>
          <p:spPr>
            <a:xfrm>
              <a:off x="487175" y="5287491"/>
              <a:ext cx="35440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Notice, each output            , it returns</a:t>
              </a:r>
            </a:p>
            <a:p>
              <a:r>
                <a:rPr lang="en-US" altLang="zh-CN" sz="1600" dirty="0"/>
                <a:t>the expression we need to maximization: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5050" y="5310418"/>
              <a:ext cx="482332" cy="283108"/>
            </a:xfrm>
            <a:prstGeom prst="rect">
              <a:avLst/>
            </a:prstGeom>
          </p:spPr>
        </p:pic>
      </p:grpSp>
      <p:sp>
        <p:nvSpPr>
          <p:cNvPr id="60" name="Right Arrow 59"/>
          <p:cNvSpPr/>
          <p:nvPr/>
        </p:nvSpPr>
        <p:spPr>
          <a:xfrm>
            <a:off x="3739485" y="4230835"/>
            <a:ext cx="284991" cy="44741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44" y="4109423"/>
            <a:ext cx="3726667" cy="75157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32335" y="4831608"/>
            <a:ext cx="7592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Aiming </a:t>
            </a:r>
            <a:r>
              <a:rPr lang="en-US" altLang="zh-CN" sz="1600" u="sng" dirty="0" err="1"/>
              <a:t>maximisation</a:t>
            </a:r>
            <a:r>
              <a:rPr lang="en-US" altLang="zh-CN" sz="1600" u="sng" dirty="0"/>
              <a:t> of the likelihood</a:t>
            </a:r>
            <a:r>
              <a:rPr lang="en-US" altLang="zh-CN" sz="1600" dirty="0"/>
              <a:t>: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9" y="5223888"/>
            <a:ext cx="522758" cy="26884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92" y="5240735"/>
            <a:ext cx="2402108" cy="34846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088" y="5059393"/>
            <a:ext cx="2152556" cy="666416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987068" y="4980597"/>
            <a:ext cx="1731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Step 1: </a:t>
            </a:r>
            <a:r>
              <a:rPr lang="en-US" altLang="zh-CN" sz="1200" b="1" dirty="0" err="1">
                <a:solidFill>
                  <a:srgbClr val="002060"/>
                </a:solidFill>
              </a:rPr>
              <a:t>i.i.d</a:t>
            </a:r>
            <a:r>
              <a:rPr lang="en-US" altLang="zh-CN" sz="1200" b="1" dirty="0">
                <a:solidFill>
                  <a:srgbClr val="002060"/>
                </a:solidFill>
              </a:rPr>
              <a:t>. distribution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885451" y="5094018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Step 1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88" y="5052569"/>
            <a:ext cx="4148820" cy="696261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5165095" y="5100842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Step 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996110" y="4980708"/>
            <a:ext cx="199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2060"/>
                </a:solidFill>
              </a:rPr>
              <a:t>Step 2: Using expression for</a:t>
            </a:r>
          </a:p>
          <a:p>
            <a:r>
              <a:rPr lang="en-US" altLang="zh-CN" sz="1200" b="1" dirty="0">
                <a:solidFill>
                  <a:srgbClr val="002060"/>
                </a:solidFill>
              </a:rPr>
              <a:t>              the likelihood 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1" y="5687472"/>
            <a:ext cx="5053811" cy="74061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391830" y="5725310"/>
            <a:ext cx="58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Step 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996357" y="4982315"/>
            <a:ext cx="1696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2060"/>
                </a:solidFill>
              </a:rPr>
              <a:t>Step 3: Transition to log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20" y="5712503"/>
            <a:ext cx="5380561" cy="690553"/>
          </a:xfrm>
          <a:prstGeom prst="rect">
            <a:avLst/>
          </a:prstGeom>
        </p:spPr>
      </p:pic>
      <p:sp>
        <p:nvSpPr>
          <p:cNvPr id="88" name="Left Brace 87"/>
          <p:cNvSpPr/>
          <p:nvPr/>
        </p:nvSpPr>
        <p:spPr>
          <a:xfrm rot="16200000">
            <a:off x="8855351" y="4173651"/>
            <a:ext cx="75898" cy="4534568"/>
          </a:xfrm>
          <a:prstGeom prst="lef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7347227" y="6460881"/>
            <a:ext cx="345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We arrive at </a:t>
            </a:r>
            <a:r>
              <a:rPr lang="en-US" altLang="zh-CN" sz="1600" i="1" u="sng" dirty="0">
                <a:solidFill>
                  <a:srgbClr val="002060"/>
                </a:solidFill>
              </a:rPr>
              <a:t>cross entropy loss function</a:t>
            </a:r>
            <a:r>
              <a:rPr lang="en-US" altLang="zh-C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043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60" grpId="0" animBg="1"/>
      <p:bldP spid="62" grpId="0"/>
      <p:bldP spid="71" grpId="0"/>
      <p:bldP spid="71" grpId="1"/>
      <p:bldP spid="72" grpId="0"/>
      <p:bldP spid="72" grpId="1"/>
      <p:bldP spid="75" grpId="0"/>
      <p:bldP spid="75" grpId="1"/>
      <p:bldP spid="76" grpId="0"/>
      <p:bldP spid="76" grpId="1"/>
      <p:bldP spid="79" grpId="0"/>
      <p:bldP spid="79" grpId="1"/>
      <p:bldP spid="80" grpId="0"/>
      <p:bldP spid="80" grpId="1"/>
      <p:bldP spid="88" grpId="0" animBg="1"/>
      <p:bldP spid="8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185720" y="5577963"/>
            <a:ext cx="2952058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Thank you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30" y="624624"/>
            <a:ext cx="3129637" cy="4309042"/>
          </a:xfrm>
          <a:prstGeom prst="rect">
            <a:avLst/>
          </a:prstGeom>
          <a:ln w="952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03561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Vectors in Euclidian Spaces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00" y="679969"/>
            <a:ext cx="9128589" cy="435665"/>
            <a:chOff x="101600" y="679969"/>
            <a:chExt cx="9128589" cy="435665"/>
          </a:xfrm>
        </p:grpSpPr>
        <p:sp>
          <p:nvSpPr>
            <p:cNvPr id="5" name="TextBox 4"/>
            <p:cNvSpPr txBox="1"/>
            <p:nvPr/>
          </p:nvSpPr>
          <p:spPr>
            <a:xfrm>
              <a:off x="101600" y="727597"/>
              <a:ext cx="9128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Typically, the beginning point       of vector             is chosen to be                                  . Hence: 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352" y="679969"/>
              <a:ext cx="432748" cy="35160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6856" y="765090"/>
              <a:ext cx="243808" cy="26648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303" y="741245"/>
              <a:ext cx="1726660" cy="374389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4" y="1259869"/>
            <a:ext cx="5730240" cy="204978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828502" y="1931325"/>
            <a:ext cx="8267763" cy="2300150"/>
            <a:chOff x="1828502" y="1931325"/>
            <a:chExt cx="8267763" cy="2300150"/>
          </a:xfrm>
        </p:grpSpPr>
        <p:grpSp>
          <p:nvGrpSpPr>
            <p:cNvPr id="20" name="Group 19"/>
            <p:cNvGrpSpPr/>
            <p:nvPr/>
          </p:nvGrpSpPr>
          <p:grpSpPr>
            <a:xfrm>
              <a:off x="1828502" y="2268252"/>
              <a:ext cx="8267763" cy="1963223"/>
              <a:chOff x="1828502" y="2268252"/>
              <a:chExt cx="8267763" cy="196322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6713992" y="2268252"/>
                <a:ext cx="338227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4C50F2"/>
                    </a:solidFill>
                  </a:rPr>
                  <a:t>Transpose operation, allows to </a:t>
                </a:r>
              </a:p>
              <a:p>
                <a:r>
                  <a:rPr lang="en-US" altLang="zh-CN" dirty="0">
                    <a:solidFill>
                      <a:srgbClr val="4C50F2"/>
                    </a:solidFill>
                  </a:rPr>
                  <a:t>write row vector as column vector</a:t>
                </a:r>
              </a:p>
            </p:txBody>
          </p:sp>
          <p:sp>
            <p:nvSpPr>
              <p:cNvPr id="16" name="Left Brace 15"/>
              <p:cNvSpPr/>
              <p:nvPr/>
            </p:nvSpPr>
            <p:spPr>
              <a:xfrm rot="16200000">
                <a:off x="2552845" y="3007173"/>
                <a:ext cx="123925" cy="803864"/>
              </a:xfrm>
              <a:prstGeom prst="leftBrace">
                <a:avLst/>
              </a:prstGeom>
              <a:ln w="28575">
                <a:solidFill>
                  <a:srgbClr val="4C50F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28502" y="3585144"/>
                <a:ext cx="157261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4C50F2"/>
                    </a:solidFill>
                  </a:rPr>
                  <a:t>column vector</a:t>
                </a:r>
              </a:p>
              <a:p>
                <a:pPr algn="ctr"/>
                <a:r>
                  <a:rPr lang="en-US" altLang="zh-CN" dirty="0">
                    <a:solidFill>
                      <a:srgbClr val="4C50F2"/>
                    </a:solidFill>
                  </a:rPr>
                  <a:t>representation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833414" y="2700368"/>
              <a:ext cx="15726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4C50F2"/>
                  </a:solidFill>
                </a:rPr>
                <a:t>row vector</a:t>
              </a:r>
            </a:p>
            <a:p>
              <a:pPr algn="ctr"/>
              <a:r>
                <a:rPr lang="en-US" altLang="zh-CN" dirty="0">
                  <a:solidFill>
                    <a:srgbClr val="4C50F2"/>
                  </a:solidFill>
                </a:rPr>
                <a:t>representation</a:t>
              </a:r>
            </a:p>
          </p:txBody>
        </p:sp>
        <p:sp>
          <p:nvSpPr>
            <p:cNvPr id="25" name="Left Brace 24"/>
            <p:cNvSpPr/>
            <p:nvPr/>
          </p:nvSpPr>
          <p:spPr>
            <a:xfrm rot="16200000">
              <a:off x="4551000" y="1501548"/>
              <a:ext cx="137438" cy="2178849"/>
            </a:xfrm>
            <a:prstGeom prst="leftBrace">
              <a:avLst/>
            </a:prstGeom>
            <a:ln w="28575">
              <a:solidFill>
                <a:srgbClr val="4C50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709144" y="1931325"/>
              <a:ext cx="260374" cy="326497"/>
            </a:xfrm>
            <a:prstGeom prst="ellipse">
              <a:avLst/>
            </a:prstGeom>
            <a:noFill/>
            <a:ln w="28575">
              <a:solidFill>
                <a:srgbClr val="4C50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5969518" y="2177039"/>
              <a:ext cx="676527" cy="182425"/>
            </a:xfrm>
            <a:prstGeom prst="straightConnector1">
              <a:avLst/>
            </a:prstGeom>
            <a:ln w="28575">
              <a:solidFill>
                <a:srgbClr val="4C50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16384" y="4834441"/>
            <a:ext cx="2631466" cy="1853981"/>
            <a:chOff x="573567" y="4822436"/>
            <a:chExt cx="2631466" cy="1853981"/>
          </a:xfrm>
        </p:grpSpPr>
        <p:grpSp>
          <p:nvGrpSpPr>
            <p:cNvPr id="32" name="Group 31"/>
            <p:cNvGrpSpPr/>
            <p:nvPr/>
          </p:nvGrpSpPr>
          <p:grpSpPr>
            <a:xfrm>
              <a:off x="573567" y="4822436"/>
              <a:ext cx="2631466" cy="1853981"/>
              <a:chOff x="3716056" y="4505664"/>
              <a:chExt cx="2631466" cy="1853981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3716056" y="4834316"/>
                <a:ext cx="2573037" cy="1525329"/>
                <a:chOff x="3729565" y="4342299"/>
                <a:chExt cx="2573037" cy="1525329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3729565" y="4342299"/>
                  <a:ext cx="2573037" cy="1525329"/>
                  <a:chOff x="3729565" y="4334484"/>
                  <a:chExt cx="2573037" cy="1525329"/>
                </a:xfrm>
              </p:grpSpPr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4537776" y="5446466"/>
                    <a:ext cx="1735016" cy="413347"/>
                    <a:chOff x="257907" y="5455138"/>
                    <a:chExt cx="1735016" cy="413347"/>
                  </a:xfrm>
                </p:grpSpPr>
                <p:cxnSp>
                  <p:nvCxnSpPr>
                    <p:cNvPr id="52" name="Straight Arrow Connector 51"/>
                    <p:cNvCxnSpPr/>
                    <p:nvPr/>
                  </p:nvCxnSpPr>
                  <p:spPr>
                    <a:xfrm flipV="1">
                      <a:off x="257907" y="5509846"/>
                      <a:ext cx="1735016" cy="15632"/>
                    </a:xfrm>
                    <a:prstGeom prst="straightConnector1">
                      <a:avLst/>
                    </a:prstGeom>
                    <a:ln w="28575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Oval 52"/>
                    <p:cNvSpPr/>
                    <p:nvPr/>
                  </p:nvSpPr>
                  <p:spPr>
                    <a:xfrm>
                      <a:off x="453292" y="5455138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1148858" y="5462954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1496641" y="5455138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622660" y="5529931"/>
                      <a:ext cx="28886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300531" y="5525478"/>
                      <a:ext cx="35137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-1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1011262" y="5524311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1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61" name="TextBox 60"/>
                    <p:cNvSpPr txBox="1"/>
                    <p:nvPr/>
                  </p:nvSpPr>
                  <p:spPr>
                    <a:xfrm>
                      <a:off x="1358328" y="5517662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2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  <p:cxnSp>
                <p:nvCxnSpPr>
                  <p:cNvPr id="42" name="Straight Arrow Connector 41"/>
                  <p:cNvCxnSpPr/>
                  <p:nvPr/>
                </p:nvCxnSpPr>
                <p:spPr>
                  <a:xfrm flipH="1" flipV="1">
                    <a:off x="5127369" y="4422565"/>
                    <a:ext cx="3319" cy="1241492"/>
                  </a:xfrm>
                  <a:prstGeom prst="straightConnector1">
                    <a:avLst/>
                  </a:prstGeom>
                  <a:ln w="28575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67897" y="5454282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5067897" y="5129089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5067897" y="4798351"/>
                    <a:ext cx="118414" cy="10941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4792368" y="5019520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1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4799883" y="4680966"/>
                    <a:ext cx="33534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rgbClr val="002060"/>
                        </a:solidFill>
                      </a:rPr>
                      <a:t> 2</a:t>
                    </a:r>
                    <a:endParaRPr lang="zh-CN" alt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  <p:pic>
                <p:nvPicPr>
                  <p:cNvPr id="49" name="Picture 48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29565" y="4604367"/>
                    <a:ext cx="551705" cy="511213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20531" y="5590603"/>
                    <a:ext cx="182071" cy="175327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63839" y="4334484"/>
                    <a:ext cx="199239" cy="2877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9" name="Oval 38"/>
                <p:cNvSpPr/>
                <p:nvPr/>
              </p:nvSpPr>
              <p:spPr>
                <a:xfrm>
                  <a:off x="5252618" y="4987312"/>
                  <a:ext cx="118414" cy="109416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5255695" y="4713901"/>
                  <a:ext cx="2856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rgbClr val="00B050"/>
                      </a:solidFill>
                    </a:rPr>
                    <a:t>B</a:t>
                  </a:r>
                  <a:endParaRPr lang="zh-CN" altLang="en-US" sz="1400" b="1" dirty="0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5151361" y="4505664"/>
                <a:ext cx="11961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50"/>
                    </a:solidFill>
                  </a:rPr>
                  <a:t>B = (0.5,   1.5)</a:t>
                </a:r>
                <a:endParaRPr lang="zh-CN" altLang="en-US" sz="1400" b="1" dirty="0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34" name="Straight Arrow Connector 33"/>
            <p:cNvCxnSpPr>
              <a:stCxn id="43" idx="7"/>
              <a:endCxn id="39" idx="4"/>
            </p:cNvCxnSpPr>
            <p:nvPr/>
          </p:nvCxnSpPr>
          <p:spPr>
            <a:xfrm flipV="1">
              <a:off x="2012972" y="5905517"/>
              <a:ext cx="142855" cy="3813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0" y="4242409"/>
            <a:ext cx="539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Typical notation for vectors uses </a:t>
            </a:r>
            <a:r>
              <a:rPr lang="en-US" altLang="zh-CN" u="sng" dirty="0"/>
              <a:t>bold lowercase letters: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94" y="3602546"/>
            <a:ext cx="1210932" cy="1649058"/>
          </a:xfrm>
          <a:prstGeom prst="rect">
            <a:avLst/>
          </a:prstGeom>
        </p:spPr>
      </p:pic>
      <p:sp>
        <p:nvSpPr>
          <p:cNvPr id="63" name="Right Arrow 62"/>
          <p:cNvSpPr/>
          <p:nvPr/>
        </p:nvSpPr>
        <p:spPr>
          <a:xfrm>
            <a:off x="5406024" y="3957189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28350" y="4345484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821257" y="4472767"/>
            <a:ext cx="2502286" cy="2199435"/>
            <a:chOff x="7602793" y="4472767"/>
            <a:chExt cx="2502286" cy="2199435"/>
          </a:xfrm>
        </p:grpSpPr>
        <p:grpSp>
          <p:nvGrpSpPr>
            <p:cNvPr id="66" name="Group 65"/>
            <p:cNvGrpSpPr/>
            <p:nvPr/>
          </p:nvGrpSpPr>
          <p:grpSpPr>
            <a:xfrm>
              <a:off x="7602793" y="4472767"/>
              <a:ext cx="2502286" cy="2199435"/>
              <a:chOff x="7853950" y="4347289"/>
              <a:chExt cx="2502286" cy="2199435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7853950" y="4730563"/>
                <a:ext cx="2082495" cy="1816161"/>
                <a:chOff x="8335413" y="4307545"/>
                <a:chExt cx="2082495" cy="1816161"/>
              </a:xfrm>
            </p:grpSpPr>
            <p:cxnSp>
              <p:nvCxnSpPr>
                <p:cNvPr id="72" name="Straight Arrow Connector 71"/>
                <p:cNvCxnSpPr/>
                <p:nvPr/>
              </p:nvCxnSpPr>
              <p:spPr>
                <a:xfrm flipH="1" flipV="1">
                  <a:off x="9132761" y="4361008"/>
                  <a:ext cx="3319" cy="1241492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" name="Group 72"/>
                <p:cNvGrpSpPr/>
                <p:nvPr/>
              </p:nvGrpSpPr>
              <p:grpSpPr>
                <a:xfrm>
                  <a:off x="8335413" y="4307545"/>
                  <a:ext cx="2082495" cy="1816161"/>
                  <a:chOff x="8335413" y="4307545"/>
                  <a:chExt cx="2082495" cy="1816161"/>
                </a:xfrm>
              </p:grpSpPr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94823" y="4307545"/>
                    <a:ext cx="178893" cy="235814"/>
                  </a:xfrm>
                  <a:prstGeom prst="rect">
                    <a:avLst/>
                  </a:prstGeom>
                </p:spPr>
              </p:pic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335413" y="4619409"/>
                    <a:ext cx="2082495" cy="1504297"/>
                    <a:chOff x="8335413" y="4619409"/>
                    <a:chExt cx="2082495" cy="1504297"/>
                  </a:xfrm>
                </p:grpSpPr>
                <p:grpSp>
                  <p:nvGrpSpPr>
                    <p:cNvPr id="76" name="Group 75"/>
                    <p:cNvGrpSpPr/>
                    <p:nvPr/>
                  </p:nvGrpSpPr>
                  <p:grpSpPr>
                    <a:xfrm>
                      <a:off x="8543168" y="5104856"/>
                      <a:ext cx="1874740" cy="397285"/>
                      <a:chOff x="257907" y="5175085"/>
                      <a:chExt cx="1874740" cy="397285"/>
                    </a:xfrm>
                  </p:grpSpPr>
                  <p:cxnSp>
                    <p:nvCxnSpPr>
                      <p:cNvPr id="93" name="Straight Arrow Connector 92"/>
                      <p:cNvCxnSpPr/>
                      <p:nvPr/>
                    </p:nvCxnSpPr>
                    <p:spPr>
                      <a:xfrm flipV="1">
                        <a:off x="257907" y="5513002"/>
                        <a:ext cx="1874740" cy="12476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94" name="Oval 93"/>
                      <p:cNvSpPr/>
                      <p:nvPr/>
                    </p:nvSpPr>
                    <p:spPr>
                      <a:xfrm>
                        <a:off x="453292" y="5455138"/>
                        <a:ext cx="118414" cy="109416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5" name="Oval 94"/>
                      <p:cNvSpPr/>
                      <p:nvPr/>
                    </p:nvSpPr>
                    <p:spPr>
                      <a:xfrm>
                        <a:off x="1148858" y="5462954"/>
                        <a:ext cx="118414" cy="109416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6" name="Oval 95"/>
                      <p:cNvSpPr/>
                      <p:nvPr/>
                    </p:nvSpPr>
                    <p:spPr>
                      <a:xfrm>
                        <a:off x="1496641" y="5455138"/>
                        <a:ext cx="118414" cy="109416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290876" y="5175085"/>
                        <a:ext cx="376082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600" b="1" dirty="0">
                            <a:solidFill>
                              <a:srgbClr val="002060"/>
                            </a:solidFill>
                          </a:rPr>
                          <a:t>-1</a:t>
                        </a:r>
                        <a:endParaRPr lang="zh-CN" altLang="en-US" sz="1600" b="1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  <p:sp>
                    <p:nvSpPr>
                      <p:cNvPr id="100" name="TextBox 99"/>
                      <p:cNvSpPr txBox="1"/>
                      <p:nvPr/>
                    </p:nvSpPr>
                    <p:spPr>
                      <a:xfrm>
                        <a:off x="994227" y="5179217"/>
                        <a:ext cx="33534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600" b="1" dirty="0">
                            <a:solidFill>
                              <a:srgbClr val="002060"/>
                            </a:solidFill>
                          </a:rPr>
                          <a:t> 1</a:t>
                        </a:r>
                        <a:endParaRPr lang="zh-CN" altLang="en-US" sz="1600" b="1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  <p:sp>
                    <p:nvSpPr>
                      <p:cNvPr id="101" name="TextBox 100"/>
                      <p:cNvSpPr txBox="1"/>
                      <p:nvPr/>
                    </p:nvSpPr>
                    <p:spPr>
                      <a:xfrm>
                        <a:off x="1382855" y="5178572"/>
                        <a:ext cx="33534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600" b="1" dirty="0">
                            <a:solidFill>
                              <a:srgbClr val="002060"/>
                            </a:solidFill>
                          </a:rPr>
                          <a:t> 2</a:t>
                        </a:r>
                        <a:endParaRPr lang="zh-CN" altLang="en-US" sz="1600" b="1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77" name="Oval 76"/>
                    <p:cNvSpPr/>
                    <p:nvPr/>
                  </p:nvSpPr>
                  <p:spPr>
                    <a:xfrm>
                      <a:off x="9073289" y="5067532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Oval 77"/>
                    <p:cNvSpPr/>
                    <p:nvPr/>
                  </p:nvSpPr>
                  <p:spPr>
                    <a:xfrm>
                      <a:off x="9073289" y="4736794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TextBox 78"/>
                    <p:cNvSpPr txBox="1"/>
                    <p:nvPr/>
                  </p:nvSpPr>
                  <p:spPr>
                    <a:xfrm>
                      <a:off x="8797760" y="4957963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1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80" name="TextBox 79"/>
                    <p:cNvSpPr txBox="1"/>
                    <p:nvPr/>
                  </p:nvSpPr>
                  <p:spPr>
                    <a:xfrm>
                      <a:off x="8805275" y="4619409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2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cxnSp>
                  <p:nvCxnSpPr>
                    <p:cNvPr id="81" name="Straight Arrow Connector 80"/>
                    <p:cNvCxnSpPr/>
                    <p:nvPr/>
                  </p:nvCxnSpPr>
                  <p:spPr>
                    <a:xfrm flipH="1">
                      <a:off x="8590898" y="5306833"/>
                      <a:ext cx="664885" cy="721123"/>
                    </a:xfrm>
                    <a:prstGeom prst="straightConnector1">
                      <a:avLst/>
                    </a:prstGeom>
                    <a:ln w="28575">
                      <a:solidFill>
                        <a:srgbClr val="00206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9063425" y="5390173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>
                      <a:off x="8874644" y="5597386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Oval 83"/>
                    <p:cNvSpPr/>
                    <p:nvPr/>
                  </p:nvSpPr>
                  <p:spPr>
                    <a:xfrm>
                      <a:off x="8703389" y="5766591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85" name="Picture 84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133753" y="5531475"/>
                      <a:ext cx="182071" cy="1753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6" name="Picture 85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35413" y="5835916"/>
                      <a:ext cx="199239" cy="287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7" name="Oval 86"/>
                    <p:cNvSpPr/>
                    <p:nvPr/>
                  </p:nvSpPr>
                  <p:spPr>
                    <a:xfrm>
                      <a:off x="10099905" y="5374566"/>
                      <a:ext cx="118414" cy="10941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9966460" y="5095867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3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9087327" y="5381768"/>
                      <a:ext cx="28886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90" name="TextBox 89"/>
                    <p:cNvSpPr txBox="1"/>
                    <p:nvPr/>
                  </p:nvSpPr>
                  <p:spPr>
                    <a:xfrm>
                      <a:off x="8629913" y="5454067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1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  <p:sp>
                  <p:nvSpPr>
                    <p:cNvPr id="91" name="TextBox 90"/>
                    <p:cNvSpPr txBox="1"/>
                    <p:nvPr/>
                  </p:nvSpPr>
                  <p:spPr>
                    <a:xfrm>
                      <a:off x="8445067" y="5636223"/>
                      <a:ext cx="33534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b="1" dirty="0">
                          <a:solidFill>
                            <a:srgbClr val="002060"/>
                          </a:solidFill>
                        </a:rPr>
                        <a:t> 2</a:t>
                      </a:r>
                      <a:endParaRPr lang="zh-CN" altLang="en-US" sz="16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70" name="Oval 69"/>
              <p:cNvSpPr/>
              <p:nvPr/>
            </p:nvSpPr>
            <p:spPr>
              <a:xfrm>
                <a:off x="9378114" y="5131402"/>
                <a:ext cx="118414" cy="109416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9220989" y="4347289"/>
                <a:ext cx="1135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B050"/>
                    </a:solidFill>
                  </a:rPr>
                  <a:t>B = (3,   1,  2)</a:t>
                </a:r>
                <a:endParaRPr lang="zh-CN" altLang="en-US" sz="14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9186164" y="5026215"/>
              <a:ext cx="285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</a:rPr>
                <a:t>B</a:t>
              </a:r>
              <a:endParaRPr lang="zh-CN" altLang="en-US" sz="1400" b="1" dirty="0">
                <a:solidFill>
                  <a:srgbClr val="00B050"/>
                </a:solidFill>
              </a:endParaRPr>
            </a:p>
          </p:txBody>
        </p:sp>
        <p:cxnSp>
          <p:nvCxnSpPr>
            <p:cNvPr id="68" name="Straight Arrow Connector 67"/>
            <p:cNvCxnSpPr>
              <a:stCxn id="82" idx="0"/>
              <a:endCxn id="70" idx="3"/>
            </p:cNvCxnSpPr>
            <p:nvPr/>
          </p:nvCxnSpPr>
          <p:spPr>
            <a:xfrm flipV="1">
              <a:off x="8390012" y="5350272"/>
              <a:ext cx="754286" cy="5883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" name="Picture 10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32" y="5305374"/>
            <a:ext cx="656505" cy="5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1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3" grpId="0" animBg="1"/>
      <p:bldP spid="63" grpId="1" animBg="1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877" y="118858"/>
            <a:ext cx="10515600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Important Operations on Vectors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862" y="660318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Linear Operations: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0" y="1115813"/>
            <a:ext cx="6775938" cy="161744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23624" y="4392245"/>
            <a:ext cx="734650" cy="1521869"/>
          </a:xfrm>
          <a:prstGeom prst="straightConnector1">
            <a:avLst/>
          </a:prstGeom>
          <a:ln w="28575">
            <a:solidFill>
              <a:srgbClr val="00A1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624" y="5658337"/>
            <a:ext cx="1344250" cy="2557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95559" y="2063264"/>
            <a:ext cx="1586268" cy="1011399"/>
            <a:chOff x="3495559" y="2063264"/>
            <a:chExt cx="1586268" cy="101139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3798277" y="2063266"/>
              <a:ext cx="289169" cy="1"/>
            </a:xfrm>
            <a:prstGeom prst="line">
              <a:avLst/>
            </a:prstGeom>
            <a:ln w="28575">
              <a:solidFill>
                <a:srgbClr val="4C50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466491" y="2063265"/>
              <a:ext cx="289169" cy="1"/>
            </a:xfrm>
            <a:prstGeom prst="line">
              <a:avLst/>
            </a:prstGeom>
            <a:ln w="28575">
              <a:solidFill>
                <a:srgbClr val="4C50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938954" y="2063265"/>
              <a:ext cx="251006" cy="559511"/>
            </a:xfrm>
            <a:prstGeom prst="straightConnector1">
              <a:avLst/>
            </a:prstGeom>
            <a:ln>
              <a:solidFill>
                <a:srgbClr val="4C50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359031" y="2063264"/>
              <a:ext cx="252044" cy="559512"/>
            </a:xfrm>
            <a:prstGeom prst="straightConnector1">
              <a:avLst/>
            </a:prstGeom>
            <a:ln>
              <a:solidFill>
                <a:srgbClr val="4C50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495559" y="2551443"/>
              <a:ext cx="15862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4C50F2"/>
                  </a:solidFill>
                </a:rPr>
                <a:t>scalars </a:t>
              </a:r>
            </a:p>
            <a:p>
              <a:pPr algn="ctr"/>
              <a:r>
                <a:rPr lang="en-US" altLang="zh-CN" sz="1400" b="1" dirty="0">
                  <a:solidFill>
                    <a:srgbClr val="4C50F2"/>
                  </a:solidFill>
                </a:rPr>
                <a:t>(any real numbers)</a:t>
              </a:r>
              <a:endParaRPr lang="zh-CN" altLang="en-US" sz="1400" b="1" dirty="0">
                <a:solidFill>
                  <a:srgbClr val="4C50F2"/>
                </a:solidFill>
              </a:endParaRPr>
            </a:p>
          </p:txBody>
        </p:sp>
      </p:grpSp>
      <p:sp>
        <p:nvSpPr>
          <p:cNvPr id="26" name="Right Arrow 25"/>
          <p:cNvSpPr/>
          <p:nvPr/>
        </p:nvSpPr>
        <p:spPr>
          <a:xfrm rot="5400000">
            <a:off x="4951075" y="2581154"/>
            <a:ext cx="303751" cy="1487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931876" y="3074663"/>
            <a:ext cx="269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Geometric interpretation: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5" y="4684064"/>
            <a:ext cx="266700" cy="2895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74" y="5786225"/>
            <a:ext cx="266700" cy="251460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2496971" y="4718565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410880" y="4182614"/>
            <a:ext cx="1055611" cy="1997224"/>
          </a:xfrm>
          <a:prstGeom prst="straightConnector1">
            <a:avLst/>
          </a:prstGeom>
          <a:ln w="28575">
            <a:solidFill>
              <a:srgbClr val="00A1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410880" y="6037685"/>
            <a:ext cx="779080" cy="142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09" y="4418932"/>
            <a:ext cx="480060" cy="274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70" y="6179838"/>
            <a:ext cx="525780" cy="3657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90" y="4711457"/>
            <a:ext cx="484652" cy="20770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16" y="6535193"/>
            <a:ext cx="1030947" cy="244041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>
          <a:xfrm>
            <a:off x="5460337" y="4718565"/>
            <a:ext cx="265722" cy="9397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6212696" y="4182614"/>
            <a:ext cx="1055611" cy="1997224"/>
          </a:xfrm>
          <a:prstGeom prst="straightConnector1">
            <a:avLst/>
          </a:prstGeom>
          <a:ln w="28575">
            <a:solidFill>
              <a:srgbClr val="00A1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212696" y="6037685"/>
            <a:ext cx="779080" cy="142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991776" y="4040461"/>
            <a:ext cx="1055611" cy="1997224"/>
          </a:xfrm>
          <a:prstGeom prst="straightConnector1">
            <a:avLst/>
          </a:prstGeom>
          <a:ln w="9525">
            <a:solidFill>
              <a:srgbClr val="00A1DA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268307" y="4040461"/>
            <a:ext cx="779080" cy="142153"/>
          </a:xfrm>
          <a:prstGeom prst="straightConnector1">
            <a:avLst/>
          </a:prstGeom>
          <a:ln w="9525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212696" y="4040462"/>
            <a:ext cx="1834691" cy="2139376"/>
          </a:xfrm>
          <a:prstGeom prst="straightConnector1">
            <a:avLst/>
          </a:prstGeom>
          <a:ln w="28575">
            <a:solidFill>
              <a:srgbClr val="4C50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37" y="4074437"/>
            <a:ext cx="1546860" cy="44196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1470" y="3528367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>
                <a:solidFill>
                  <a:srgbClr val="002060"/>
                </a:solidFill>
              </a:rPr>
              <a:t>Examples:</a:t>
            </a:r>
            <a:endParaRPr lang="zh-CN" altLang="en-US" sz="2400" b="1" u="sng" dirty="0">
              <a:solidFill>
                <a:srgbClr val="00206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0" y="4282589"/>
            <a:ext cx="10942320" cy="143256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4665063" y="5153179"/>
            <a:ext cx="30552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130041" y="4718565"/>
            <a:ext cx="30552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115546" y="5162975"/>
            <a:ext cx="30552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059341" y="5596729"/>
            <a:ext cx="30552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488632" y="4295417"/>
            <a:ext cx="490875" cy="14908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4929066" y="5153179"/>
            <a:ext cx="30552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626354" y="5162975"/>
            <a:ext cx="4696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310939" y="4718565"/>
            <a:ext cx="4696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310939" y="5153179"/>
            <a:ext cx="4696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228877" y="5596729"/>
            <a:ext cx="4696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096000" y="5153179"/>
            <a:ext cx="30552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908722" y="4293669"/>
            <a:ext cx="490875" cy="14908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7799261" y="1589738"/>
            <a:ext cx="261385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both       and        must be </a:t>
            </a:r>
          </a:p>
          <a:p>
            <a:pPr algn="ctr"/>
            <a:r>
              <a:rPr lang="en-US" altLang="zh-CN" b="1" dirty="0"/>
              <a:t>the same dimensionality</a:t>
            </a:r>
            <a:endParaRPr lang="zh-CN" altLang="en-US" b="1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12" y="1616030"/>
            <a:ext cx="266700" cy="25146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88" y="1623417"/>
            <a:ext cx="26670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/>
      <p:bldP spid="28" grpId="1"/>
      <p:bldP spid="33" grpId="0" animBg="1"/>
      <p:bldP spid="33" grpId="1" animBg="1"/>
      <p:bldP spid="45" grpId="0" animBg="1"/>
      <p:bldP spid="45" grpId="1" animBg="1"/>
      <p:bldP spid="54" grpId="0"/>
      <p:bldP spid="61" grpId="0" animBg="1"/>
      <p:bldP spid="61" grpId="1" animBg="1"/>
      <p:bldP spid="69" grpId="0" animBg="1"/>
      <p:bldP spid="6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27072</TotalTime>
  <Words>5526</Words>
  <Application>Microsoft Office PowerPoint</Application>
  <PresentationFormat>Widescreen</PresentationFormat>
  <Paragraphs>1033</Paragraphs>
  <Slides>72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Bell MT</vt:lpstr>
      <vt:lpstr>Calibri</vt:lpstr>
      <vt:lpstr>Calibri Light</vt:lpstr>
      <vt:lpstr>LiSu</vt:lpstr>
      <vt:lpstr>Office Theme</vt:lpstr>
      <vt:lpstr>PowerPoint Presentation</vt:lpstr>
      <vt:lpstr>Plan of the Talk</vt:lpstr>
      <vt:lpstr>Linear Algebra</vt:lpstr>
      <vt:lpstr>Euclidian Space</vt:lpstr>
      <vt:lpstr>Euclidian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 Calculus</vt:lpstr>
      <vt:lpstr>Derivatives, Differentiation Rules.</vt:lpstr>
      <vt:lpstr>Derivatives, Differentiation Rules</vt:lpstr>
      <vt:lpstr>Derivatives, Differentiation Rules</vt:lpstr>
      <vt:lpstr>Partial Derivatives</vt:lpstr>
      <vt:lpstr>Gradient</vt:lpstr>
      <vt:lpstr>Gradient (ML Application)</vt:lpstr>
      <vt:lpstr>Hessian</vt:lpstr>
      <vt:lpstr>Hessian (Geometric Interpretation). Taylor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Rasul Tutunov</dc:creator>
  <cp:lastModifiedBy>Praveen Shahani</cp:lastModifiedBy>
  <cp:revision>275</cp:revision>
  <dcterms:created xsi:type="dcterms:W3CDTF">2023-04-17T16:44:47Z</dcterms:created>
  <dcterms:modified xsi:type="dcterms:W3CDTF">2025-11-15T04:53:04Z</dcterms:modified>
</cp:coreProperties>
</file>